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92" r:id="rId14"/>
    <p:sldId id="293" r:id="rId15"/>
    <p:sldId id="275" r:id="rId16"/>
    <p:sldId id="276" r:id="rId17"/>
    <p:sldId id="288" r:id="rId18"/>
    <p:sldId id="289" r:id="rId19"/>
    <p:sldId id="278" r:id="rId20"/>
    <p:sldId id="290" r:id="rId21"/>
    <p:sldId id="291" r:id="rId22"/>
    <p:sldId id="286" r:id="rId23"/>
    <p:sldId id="279" r:id="rId24"/>
    <p:sldId id="280" r:id="rId25"/>
    <p:sldId id="294" r:id="rId26"/>
    <p:sldId id="283" r:id="rId27"/>
    <p:sldId id="284" r:id="rId28"/>
    <p:sldId id="285" r:id="rId29"/>
    <p:sldId id="287" r:id="rId30"/>
    <p:sldId id="296" r:id="rId31"/>
    <p:sldId id="295" r:id="rId32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609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9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A99A-D930-4E06-A2B6-D7B277B2BC3A}" type="datetimeFigureOut">
              <a:rPr lang="lv-LV"/>
              <a:pPr>
                <a:defRPr/>
              </a:pPr>
              <a:t>2012.01.09.</a:t>
            </a:fld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C23A4-C5C1-4B6B-973E-0ED2DA620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32118-70C2-49EA-8451-AA32B07B9D8A}" type="datetimeFigureOut">
              <a:rPr lang="lv-LV"/>
              <a:pPr>
                <a:defRPr/>
              </a:pPr>
              <a:t>2012.01.09.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F200E-B287-46EF-8253-1EDAC2CE4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761A6-AAB6-4F05-9D2F-25DA1C0CCF1F}" type="datetimeFigureOut">
              <a:rPr lang="lv-LV"/>
              <a:pPr>
                <a:defRPr/>
              </a:pPr>
              <a:t>2012.01.09.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DB8FB-19FC-40B7-9408-CA35202A9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0879D-AC5C-4543-A176-347C071A954A}" type="datetimeFigureOut">
              <a:rPr lang="lv-LV"/>
              <a:pPr>
                <a:defRPr/>
              </a:pPr>
              <a:t>2012.01.09.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B46B3-32E8-4F8D-A76B-CFDDDD84A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20157-AC98-458D-A9BF-0DDAF89D7EA9}" type="datetimeFigureOut">
              <a:rPr lang="lv-LV"/>
              <a:pPr>
                <a:defRPr/>
              </a:pPr>
              <a:t>2012.01.09.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F1B54-0C63-4DE9-9C81-201FC8E30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5616D-4B3D-4CEB-89B6-654E4A8E9E65}" type="datetimeFigureOut">
              <a:rPr lang="lv-LV"/>
              <a:pPr>
                <a:defRPr/>
              </a:pPr>
              <a:t>2012.01.09.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BCE6F-8DEC-48AE-B49B-94A8E0D6A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BF3C7-CD50-415D-B4FB-8E79CB3A7D4B}" type="datetimeFigureOut">
              <a:rPr lang="lv-LV"/>
              <a:pPr>
                <a:defRPr/>
              </a:pPr>
              <a:t>2012.01.09.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1C8BC-9F8C-4264-89AF-4D6B0829A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20BF2-2809-4CB0-B0A8-03834F3B4C87}" type="datetimeFigureOut">
              <a:rPr lang="lv-LV"/>
              <a:pPr>
                <a:defRPr/>
              </a:pPr>
              <a:t>2012.01.09.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50344-E8EF-4C14-B023-08F05224C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AFC0E-4B60-4170-A3CF-D32C89FFDBDD}" type="datetimeFigureOut">
              <a:rPr lang="lv-LV"/>
              <a:pPr>
                <a:defRPr/>
              </a:pPr>
              <a:t>2012.01.09.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991A2-6CD9-419A-8645-F9F93009C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F0CCD-D265-4EE7-90EA-59D43B1A727F}" type="datetimeFigureOut">
              <a:rPr lang="lv-LV"/>
              <a:pPr>
                <a:defRPr/>
              </a:pPr>
              <a:t>2012.01.09.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352B3-7607-4B1F-8DB1-F524B78BA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8EF97-7E1F-412B-B466-66209618D388}" type="datetimeFigureOut">
              <a:rPr lang="lv-LV"/>
              <a:pPr>
                <a:defRPr/>
              </a:pPr>
              <a:t>2012.01.09.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DCC51-EFE0-4B86-9EC7-D050E0D2D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5C41C-2833-44E2-8DA0-EEDC7458C254}" type="datetimeFigureOut">
              <a:rPr lang="lv-LV"/>
              <a:pPr>
                <a:defRPr/>
              </a:pPr>
              <a:t>2012.01.09.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2F028-66D7-4A50-A6B3-7B958795B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CCFA3-E0FE-4A0A-94BB-F76AA430780E}" type="datetimeFigureOut">
              <a:rPr lang="lv-LV"/>
              <a:pPr>
                <a:defRPr/>
              </a:pPr>
              <a:t>2012.01.09.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3A5BC-6D0C-42C8-9279-9ABDE3287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505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506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453FBE0E-F4EA-4606-A4D2-9FF54AF86075}" type="datetimeFigureOut">
              <a:rPr lang="lv-LV"/>
              <a:pPr>
                <a:defRPr/>
              </a:pPr>
              <a:t>2012.01.09.</a:t>
            </a:fld>
            <a:endParaRPr lang="en-US"/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7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F8CA8F71-9B94-4C4F-8880-4D39C6568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  <p:sldLayoutId id="2147483671" r:id="rId12"/>
    <p:sldLayoutId id="214748367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684213" y="1125538"/>
            <a:ext cx="7772400" cy="14700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lv-LV" sz="4800"/>
              <a:t>Random non-local games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070225"/>
            <a:ext cx="6400800" cy="2573338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lv-LV">
                <a:solidFill>
                  <a:srgbClr val="89898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Andris Ambainis, Artūrs Bačkurs, Kaspars Balodis, Dmitry Kravchenko, Juris Smotrovs, Madars Virza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lv-LV">
              <a:solidFill>
                <a:srgbClr val="89898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lv-LV">
                <a:solidFill>
                  <a:srgbClr val="89898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University of Latvia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/>
              <a:t>XOR games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1252538"/>
          </a:xfrm>
        </p:spPr>
        <p:txBody>
          <a:bodyPr/>
          <a:lstStyle/>
          <a:p>
            <a:pPr eaLnBrk="1" hangingPunct="1">
              <a:defRPr/>
            </a:pPr>
            <a:r>
              <a:rPr lang="lv-LV"/>
              <a:t>For each (a, b), exactly one of x = y and    x </a:t>
            </a:r>
            <a:r>
              <a:rPr lang="lv-LV">
                <a:sym typeface="Symbol" pitchFamily="18" charset="2"/>
              </a:rPr>
              <a:t> y is winning outcome for Alice and Bob.</a:t>
            </a:r>
          </a:p>
          <a:p>
            <a:pPr eaLnBrk="1" hangingPunct="1">
              <a:defRPr/>
            </a:pPr>
            <a:endParaRPr lang="lv-LV">
              <a:sym typeface="Symbol" pitchFamily="18" charset="2"/>
            </a:endParaRP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771775" y="2781300"/>
          <a:ext cx="4038600" cy="1201738"/>
        </p:xfrm>
        <a:graphic>
          <a:graphicData uri="http://schemas.openxmlformats.org/presentationml/2006/ole">
            <p:oleObj spid="_x0000_s54276" name="Equation" r:id="rId3" imgW="1536480" imgH="457200" progId="Equation.3">
              <p:embed/>
            </p:oleObj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2443163" y="4005263"/>
          <a:ext cx="4257675" cy="2687637"/>
        </p:xfrm>
        <a:graphic>
          <a:graphicData uri="http://schemas.openxmlformats.org/presentationml/2006/ole">
            <p:oleObj spid="_x0000_s54278" name="Equation" r:id="rId4" imgW="167616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/>
              <a:t>The main results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30725"/>
          </a:xfrm>
        </p:spPr>
        <p:txBody>
          <a:bodyPr/>
          <a:lstStyle/>
          <a:p>
            <a:pPr eaLnBrk="1" hangingPunct="1">
              <a:defRPr/>
            </a:pPr>
            <a:r>
              <a:rPr lang="lv-LV" smtClean="0"/>
              <a:t>Let N be the number of possible questions to Alice and Bob.</a:t>
            </a:r>
          </a:p>
          <a:p>
            <a:pPr eaLnBrk="1" hangingPunct="1">
              <a:defRPr/>
            </a:pPr>
            <a:r>
              <a:rPr lang="lv-LV" smtClean="0"/>
              <a:t>Classical winning probability p</a:t>
            </a:r>
            <a:r>
              <a:rPr lang="lv-LV" baseline="-25000" smtClean="0"/>
              <a:t>cl</a:t>
            </a:r>
            <a:r>
              <a:rPr lang="lv-LV" smtClean="0"/>
              <a:t> satisfies</a:t>
            </a:r>
          </a:p>
          <a:p>
            <a:pPr eaLnBrk="1" hangingPunct="1">
              <a:defRPr/>
            </a:pPr>
            <a:endParaRPr lang="lv-LV" smtClean="0"/>
          </a:p>
          <a:p>
            <a:pPr eaLnBrk="1" hangingPunct="1">
              <a:buFont typeface="Wingdings" pitchFamily="2" charset="2"/>
              <a:buNone/>
              <a:defRPr/>
            </a:pPr>
            <a:endParaRPr lang="lv-LV" smtClean="0"/>
          </a:p>
          <a:p>
            <a:pPr eaLnBrk="1" hangingPunct="1">
              <a:defRPr/>
            </a:pPr>
            <a:r>
              <a:rPr lang="lv-LV" smtClean="0"/>
              <a:t>Quantum winning probability p</a:t>
            </a:r>
            <a:r>
              <a:rPr lang="lv-LV" baseline="-25000" smtClean="0"/>
              <a:t>q</a:t>
            </a:r>
            <a:r>
              <a:rPr lang="lv-LV" smtClean="0"/>
              <a:t> satisfies</a:t>
            </a:r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2339975" y="3429000"/>
          <a:ext cx="4535488" cy="901700"/>
        </p:xfrm>
        <a:graphic>
          <a:graphicData uri="http://schemas.openxmlformats.org/presentationml/2006/ole">
            <p:oleObj spid="_x0000_s57351" name="Equation" r:id="rId3" imgW="2108160" imgH="419040" progId="Equation.3">
              <p:embed/>
            </p:oleObj>
          </a:graphicData>
        </a:graphic>
      </p:graphicFrame>
      <p:graphicFrame>
        <p:nvGraphicFramePr>
          <p:cNvPr id="57355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3132138" y="5084763"/>
          <a:ext cx="2851150" cy="1147762"/>
        </p:xfrm>
        <a:graphic>
          <a:graphicData uri="http://schemas.openxmlformats.org/presentationml/2006/ole">
            <p:oleObj spid="_x0000_s57355" name="Equation" r:id="rId4" imgW="10411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/>
              <a:t>Another interpretation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749300"/>
          </a:xfrm>
        </p:spPr>
        <p:txBody>
          <a:bodyPr/>
          <a:lstStyle/>
          <a:p>
            <a:pPr eaLnBrk="1" hangingPunct="1">
              <a:defRPr/>
            </a:pPr>
            <a:r>
              <a:rPr lang="lv-LV"/>
              <a:t>Value of the game = p</a:t>
            </a:r>
            <a:r>
              <a:rPr lang="lv-LV" baseline="-25000"/>
              <a:t>win</a:t>
            </a:r>
            <a:r>
              <a:rPr lang="lv-LV"/>
              <a:t> – (1-p</a:t>
            </a:r>
            <a:r>
              <a:rPr lang="lv-LV" baseline="-25000"/>
              <a:t>win</a:t>
            </a:r>
            <a:r>
              <a:rPr lang="lv-LV"/>
              <a:t>).</a:t>
            </a:r>
            <a:endParaRPr lang="en-US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928688" y="2708275"/>
          <a:ext cx="3603625" cy="958850"/>
        </p:xfrm>
        <a:graphic>
          <a:graphicData uri="http://schemas.openxmlformats.org/presentationml/2006/ole">
            <p:oleObj spid="_x0000_s60420" name="Equation" r:id="rId3" imgW="1574640" imgH="419040" progId="Equation.3">
              <p:embed/>
            </p:oleObj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900738" y="2565400"/>
          <a:ext cx="2157412" cy="1130300"/>
        </p:xfrm>
        <a:graphic>
          <a:graphicData uri="http://schemas.openxmlformats.org/presentationml/2006/ole">
            <p:oleObj spid="_x0000_s60422" name="Equation" r:id="rId4" imgW="799920" imgH="419040" progId="Equation.3">
              <p:embed/>
            </p:oleObj>
          </a:graphicData>
        </a:graphic>
      </p:graphicFrame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95288" y="3860800"/>
            <a:ext cx="84359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Quantum advantage:</a:t>
            </a:r>
            <a:endParaRPr lang="en-US" sz="32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2555875" y="4581525"/>
          <a:ext cx="3960813" cy="1168400"/>
        </p:xfrm>
        <a:graphic>
          <a:graphicData uri="http://schemas.openxmlformats.org/presentationml/2006/ole">
            <p:oleObj spid="_x0000_s60425" name="Equation" r:id="rId5" imgW="1549080" imgH="457200" progId="Equation.3">
              <p:embed/>
            </p:oleObj>
          </a:graphicData>
        </a:graphic>
      </p:graphicFrame>
      <p:sp>
        <p:nvSpPr>
          <p:cNvPr id="60429" name="Text Box 14"/>
          <p:cNvSpPr txBox="1">
            <a:spLocks noChangeArrowheads="1"/>
          </p:cNvSpPr>
          <p:nvPr/>
        </p:nvSpPr>
        <p:spPr bwMode="auto">
          <a:xfrm>
            <a:off x="1258888" y="6021388"/>
            <a:ext cx="632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2800">
                <a:solidFill>
                  <a:srgbClr val="FF0000"/>
                </a:solidFill>
              </a:rPr>
              <a:t>Corresponds to Bell inequality violation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60430" name="Line 15"/>
          <p:cNvSpPr>
            <a:spLocks noChangeShapeType="1"/>
          </p:cNvSpPr>
          <p:nvPr/>
        </p:nvSpPr>
        <p:spPr bwMode="auto">
          <a:xfrm flipV="1">
            <a:off x="3635375" y="5445125"/>
            <a:ext cx="649288" cy="504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>
                <a:effectLst/>
              </a:rPr>
              <a:t>Related work</a:t>
            </a:r>
            <a:endParaRPr lang="en-US" smtClean="0">
              <a:effectLst/>
            </a:endParaRP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mtClean="0">
                <a:effectLst/>
              </a:rPr>
              <a:t>Randomized constructions of non-local games/Bell inequalities with large quantum advantage.</a:t>
            </a:r>
          </a:p>
          <a:p>
            <a:r>
              <a:rPr lang="lv-LV" smtClean="0">
                <a:effectLst/>
              </a:rPr>
              <a:t>Junge, Palazuelos, 2010: N questions, N answers, √N/log N advantage.</a:t>
            </a:r>
          </a:p>
          <a:p>
            <a:r>
              <a:rPr lang="lv-LV" smtClean="0">
                <a:effectLst/>
              </a:rPr>
              <a:t>Regev, 2011: √N advantage.</a:t>
            </a:r>
          </a:p>
          <a:p>
            <a:r>
              <a:rPr lang="lv-LV" smtClean="0">
                <a:effectLst/>
              </a:rPr>
              <a:t>Briet, Vidick, 2011: large advantage for XOR games with 3 players.</a:t>
            </a:r>
          </a:p>
          <a:p>
            <a:endParaRPr lang="en-US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>
                <a:effectLst/>
              </a:rPr>
              <a:t>Differences</a:t>
            </a:r>
            <a:endParaRPr lang="en-US" smtClean="0">
              <a:effectLst/>
            </a:endParaRP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mtClean="0">
                <a:effectLst/>
              </a:rPr>
              <a:t>JP10, R10, BV11:</a:t>
            </a:r>
          </a:p>
          <a:p>
            <a:pPr lvl="1"/>
            <a:r>
              <a:rPr lang="lv-LV" smtClean="0">
                <a:effectLst/>
              </a:rPr>
              <a:t>Goal: maximize quantum-classical gap;</a:t>
            </a:r>
          </a:p>
          <a:p>
            <a:pPr lvl="1"/>
            <a:r>
              <a:rPr lang="lv-LV" smtClean="0">
                <a:effectLst/>
              </a:rPr>
              <a:t>Randomized constructions = tool to achieve this goal;</a:t>
            </a:r>
          </a:p>
          <a:p>
            <a:r>
              <a:rPr lang="lv-LV" smtClean="0">
                <a:effectLst/>
              </a:rPr>
              <a:t>This work:</a:t>
            </a:r>
          </a:p>
          <a:p>
            <a:pPr lvl="1"/>
            <a:r>
              <a:rPr lang="lv-LV" smtClean="0">
                <a:effectLst/>
              </a:rPr>
              <a:t>Goal: understand the power of quantum strategies in random games;</a:t>
            </a:r>
            <a:endParaRPr lang="en-US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/>
              <a:t>Methods: quantum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557338"/>
            <a:ext cx="8147050" cy="4248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lv-LV" smtClean="0"/>
              <a:t>Tsirelson’s theorem, 1980:</a:t>
            </a:r>
          </a:p>
          <a:p>
            <a:pPr eaLnBrk="1" hangingPunct="1">
              <a:defRPr/>
            </a:pPr>
            <a:r>
              <a:rPr lang="lv-LV" smtClean="0"/>
              <a:t>Alice’s strategy - vectors u</a:t>
            </a:r>
            <a:r>
              <a:rPr lang="lv-LV" baseline="-25000" smtClean="0"/>
              <a:t>1</a:t>
            </a:r>
            <a:r>
              <a:rPr lang="lv-LV" smtClean="0"/>
              <a:t>, ..., u</a:t>
            </a:r>
            <a:r>
              <a:rPr lang="lv-LV" baseline="-25000" smtClean="0"/>
              <a:t>N</a:t>
            </a:r>
            <a:r>
              <a:rPr lang="lv-LV" smtClean="0"/>
              <a:t>,        ||u</a:t>
            </a:r>
            <a:r>
              <a:rPr lang="lv-LV" baseline="-25000" smtClean="0"/>
              <a:t>1</a:t>
            </a:r>
            <a:r>
              <a:rPr lang="lv-LV" smtClean="0"/>
              <a:t>|| =  ... = ||u</a:t>
            </a:r>
            <a:r>
              <a:rPr lang="lv-LV" baseline="-25000" smtClean="0"/>
              <a:t>N</a:t>
            </a:r>
            <a:r>
              <a:rPr lang="lv-LV" smtClean="0"/>
              <a:t>|| = 1.</a:t>
            </a:r>
          </a:p>
          <a:p>
            <a:pPr eaLnBrk="1" hangingPunct="1">
              <a:defRPr/>
            </a:pPr>
            <a:r>
              <a:rPr lang="lv-LV" smtClean="0"/>
              <a:t>Bob’s strategy - vectors v</a:t>
            </a:r>
            <a:r>
              <a:rPr lang="lv-LV" baseline="-25000" smtClean="0"/>
              <a:t>1</a:t>
            </a:r>
            <a:r>
              <a:rPr lang="lv-LV" smtClean="0"/>
              <a:t>, ..., v</a:t>
            </a:r>
            <a:r>
              <a:rPr lang="lv-LV" baseline="-25000" smtClean="0"/>
              <a:t>N</a:t>
            </a:r>
            <a:r>
              <a:rPr lang="lv-LV" smtClean="0"/>
              <a:t>,        ||v</a:t>
            </a:r>
            <a:r>
              <a:rPr lang="lv-LV" baseline="-25000" smtClean="0"/>
              <a:t>1</a:t>
            </a:r>
            <a:r>
              <a:rPr lang="lv-LV" smtClean="0"/>
              <a:t>|| =  ... = ||v</a:t>
            </a:r>
            <a:r>
              <a:rPr lang="lv-LV" baseline="-25000" smtClean="0"/>
              <a:t>N</a:t>
            </a:r>
            <a:r>
              <a:rPr lang="lv-LV" smtClean="0"/>
              <a:t>|| = 1.</a:t>
            </a:r>
          </a:p>
          <a:p>
            <a:pPr eaLnBrk="1" hangingPunct="1">
              <a:defRPr/>
            </a:pPr>
            <a:r>
              <a:rPr lang="lv-LV" smtClean="0"/>
              <a:t> Quantum advantage</a:t>
            </a:r>
            <a:endParaRPr lang="en-US" smtClean="0"/>
          </a:p>
        </p:txBody>
      </p:sp>
      <p:graphicFrame>
        <p:nvGraphicFramePr>
          <p:cNvPr id="6656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763713" y="4884738"/>
          <a:ext cx="5741987" cy="1489075"/>
        </p:xfrm>
        <a:graphic>
          <a:graphicData uri="http://schemas.openxmlformats.org/presentationml/2006/ole">
            <p:oleObj spid="_x0000_s66566" name="Equation" r:id="rId3" imgW="17143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/>
              <a:t>Random matrix question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30725"/>
          </a:xfrm>
        </p:spPr>
        <p:txBody>
          <a:bodyPr/>
          <a:lstStyle/>
          <a:p>
            <a:pPr eaLnBrk="1" hangingPunct="1">
              <a:defRPr/>
            </a:pPr>
            <a:r>
              <a:rPr lang="lv-LV" sz="2800"/>
              <a:t>What is the value of </a:t>
            </a:r>
          </a:p>
          <a:p>
            <a:pPr eaLnBrk="1" hangingPunct="1">
              <a:defRPr/>
            </a:pPr>
            <a:endParaRPr lang="lv-LV" sz="2800"/>
          </a:p>
          <a:p>
            <a:pPr eaLnBrk="1" hangingPunct="1">
              <a:defRPr/>
            </a:pPr>
            <a:endParaRPr lang="lv-LV" sz="28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lv-LV" sz="2800"/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lv-LV" sz="2800"/>
              <a:t>   for a random </a:t>
            </a:r>
            <a:r>
              <a:rPr lang="lv-LV" sz="2800">
                <a:sym typeface="Symbol" pitchFamily="18" charset="2"/>
              </a:rPr>
              <a:t>1 matrix A?</a:t>
            </a:r>
          </a:p>
        </p:txBody>
      </p:sp>
      <p:graphicFrame>
        <p:nvGraphicFramePr>
          <p:cNvPr id="69640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2627313" y="2227263"/>
          <a:ext cx="3997325" cy="1216025"/>
        </p:xfrm>
        <a:graphic>
          <a:graphicData uri="http://schemas.openxmlformats.org/presentationml/2006/ole">
            <p:oleObj spid="_x0000_s69640" name="Equation" r:id="rId3" imgW="1460160" imgH="444240" progId="Equation.3">
              <p:embed/>
            </p:oleObj>
          </a:graphicData>
        </a:graphic>
      </p:graphicFrame>
      <p:sp>
        <p:nvSpPr>
          <p:cNvPr id="69643" name="Text Box 10"/>
          <p:cNvSpPr txBox="1">
            <a:spLocks noChangeArrowheads="1"/>
          </p:cNvSpPr>
          <p:nvPr/>
        </p:nvSpPr>
        <p:spPr bwMode="auto">
          <a:xfrm>
            <a:off x="2555875" y="4941888"/>
            <a:ext cx="62849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 sz="3200">
                <a:solidFill>
                  <a:srgbClr val="FF0000"/>
                </a:solidFill>
              </a:rPr>
              <a:t>Can be upper-bounded using ||A||=(2+o(1)) √N</a:t>
            </a:r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 flipH="1" flipV="1">
            <a:off x="5364163" y="3213100"/>
            <a:ext cx="360362" cy="17287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3" grpId="0"/>
      <p:bldP spid="696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dirty="0" err="1" smtClean="0"/>
              <a:t>Upper</a:t>
            </a:r>
            <a:r>
              <a:rPr lang="lv-LV" dirty="0" smtClean="0"/>
              <a:t> </a:t>
            </a:r>
            <a:r>
              <a:rPr lang="lv-LV" dirty="0" err="1" smtClean="0"/>
              <a:t>bound</a:t>
            </a:r>
            <a:endParaRPr lang="lv-LV" dirty="0"/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1312863" y="1628775"/>
          <a:ext cx="2233612" cy="1260475"/>
        </p:xfrm>
        <a:graphic>
          <a:graphicData uri="http://schemas.openxmlformats.org/presentationml/2006/ole">
            <p:oleObj spid="_x0000_s70660" name="Equation" r:id="rId3" imgW="787320" imgH="444240" progId="Equation.3">
              <p:embed/>
            </p:oleObj>
          </a:graphicData>
        </a:graphic>
      </p:graphicFrame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5795963" y="1557338"/>
          <a:ext cx="1371600" cy="2630487"/>
        </p:xfrm>
        <a:graphic>
          <a:graphicData uri="http://schemas.openxmlformats.org/presentationml/2006/ole">
            <p:oleObj spid="_x0000_s70661" name="Equation" r:id="rId4" imgW="583920" imgH="939600" progId="Equation.3">
              <p:embed/>
            </p:oleObj>
          </a:graphicData>
        </a:graphic>
      </p:graphicFrame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7596188" y="1557338"/>
          <a:ext cx="1341437" cy="2630487"/>
        </p:xfrm>
        <a:graphic>
          <a:graphicData uri="http://schemas.openxmlformats.org/presentationml/2006/ole">
            <p:oleObj spid="_x0000_s70662" name="Equation" r:id="rId5" imgW="571320" imgH="939600" progId="Equation.3">
              <p:embed/>
            </p:oleObj>
          </a:graphicData>
        </a:graphic>
      </p:graphicFrame>
      <p:sp>
        <p:nvSpPr>
          <p:cNvPr id="70669" name="Text Box 7"/>
          <p:cNvSpPr txBox="1">
            <a:spLocks noChangeArrowheads="1"/>
          </p:cNvSpPr>
          <p:nvPr/>
        </p:nvSpPr>
        <p:spPr bwMode="auto">
          <a:xfrm>
            <a:off x="2051050" y="2852738"/>
            <a:ext cx="733425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lv-LV" sz="3600"/>
              <a:t>=</a:t>
            </a:r>
            <a:endParaRPr lang="en-US" sz="3600"/>
          </a:p>
        </p:txBody>
      </p:sp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1403350" y="3214688"/>
          <a:ext cx="2232025" cy="717550"/>
        </p:xfrm>
        <a:graphic>
          <a:graphicData uri="http://schemas.openxmlformats.org/presentationml/2006/ole">
            <p:oleObj spid="_x0000_s70664" name="Equation" r:id="rId6" imgW="711000" imgH="228600" progId="Equation.3">
              <p:embed/>
            </p:oleObj>
          </a:graphicData>
        </a:graphic>
      </p:graphicFrame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1331913" y="4652963"/>
          <a:ext cx="5818187" cy="1517650"/>
        </p:xfrm>
        <a:graphic>
          <a:graphicData uri="http://schemas.openxmlformats.org/presentationml/2006/ole">
            <p:oleObj spid="_x0000_s70666" name="Equation" r:id="rId7" imgW="1854000" imgH="482400" progId="Equation.3">
              <p:embed/>
            </p:oleObj>
          </a:graphicData>
        </a:graphic>
      </p:graphicFrame>
      <p:graphicFrame>
        <p:nvGraphicFramePr>
          <p:cNvPr id="70667" name="Object 11"/>
          <p:cNvGraphicFramePr>
            <a:graphicFrameLocks noChangeAspect="1"/>
          </p:cNvGraphicFramePr>
          <p:nvPr/>
        </p:nvGraphicFramePr>
        <p:xfrm>
          <a:off x="2044700" y="5661025"/>
          <a:ext cx="4224338" cy="838200"/>
        </p:xfrm>
        <a:graphic>
          <a:graphicData uri="http://schemas.openxmlformats.org/presentationml/2006/ole">
            <p:oleObj spid="_x0000_s70667" name="Equation" r:id="rId8" imgW="134604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>
                <a:effectLst/>
              </a:rPr>
              <a:t>Upper bound theorem</a:t>
            </a:r>
            <a:endParaRPr lang="en-US" smtClean="0">
              <a:effectLst/>
            </a:endParaRPr>
          </a:p>
        </p:txBody>
      </p:sp>
      <p:sp>
        <p:nvSpPr>
          <p:cNvPr id="1034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r>
              <a:rPr lang="lv-LV" u="sng" smtClean="0">
                <a:effectLst/>
              </a:rPr>
              <a:t>Theorem</a:t>
            </a:r>
            <a:r>
              <a:rPr lang="lv-LV" smtClean="0">
                <a:effectLst/>
              </a:rPr>
              <a:t> For a random A,</a:t>
            </a:r>
          </a:p>
          <a:p>
            <a:endParaRPr lang="lv-LV" smtClean="0">
              <a:effectLst/>
            </a:endParaRPr>
          </a:p>
          <a:p>
            <a:endParaRPr lang="lv-LV" smtClean="0">
              <a:effectLst/>
            </a:endParaRPr>
          </a:p>
          <a:p>
            <a:endParaRPr lang="lv-LV" smtClean="0">
              <a:effectLst/>
            </a:endParaRPr>
          </a:p>
          <a:p>
            <a:r>
              <a:rPr lang="lv-LV" u="sng" smtClean="0">
                <a:effectLst/>
              </a:rPr>
              <a:t>Corollary</a:t>
            </a:r>
            <a:r>
              <a:rPr lang="lv-LV" smtClean="0">
                <a:effectLst/>
              </a:rPr>
              <a:t> The advantage achievable by a quantum strategy in a random XOR game is at most</a:t>
            </a:r>
            <a:endParaRPr lang="lv-LV" u="sng" smtClean="0">
              <a:effectLst/>
            </a:endParaRPr>
          </a:p>
          <a:p>
            <a:pPr>
              <a:buFont typeface="Wingdings" pitchFamily="2" charset="2"/>
              <a:buNone/>
            </a:pPr>
            <a:endParaRPr lang="en-US" smtClean="0">
              <a:effectLst/>
            </a:endParaRPr>
          </a:p>
        </p:txBody>
      </p:sp>
      <p:graphicFrame>
        <p:nvGraphicFramePr>
          <p:cNvPr id="10342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339975" y="2363788"/>
          <a:ext cx="5400675" cy="1152525"/>
        </p:xfrm>
        <a:graphic>
          <a:graphicData uri="http://schemas.openxmlformats.org/presentationml/2006/ole">
            <p:oleObj spid="_x0000_s103428" name="Equation" r:id="rId3" imgW="2082600" imgH="444240" progId="Equation.3">
              <p:embed/>
            </p:oleObj>
          </a:graphicData>
        </a:graphic>
      </p:graphicFrame>
      <p:graphicFrame>
        <p:nvGraphicFramePr>
          <p:cNvPr id="10343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771775" y="5084763"/>
          <a:ext cx="1512888" cy="1217612"/>
        </p:xfrm>
        <a:graphic>
          <a:graphicData uri="http://schemas.openxmlformats.org/presentationml/2006/ole">
            <p:oleObj spid="_x0000_s103430" name="Equation" r:id="rId4" imgW="5205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/>
              <a:t>Lower bound</a:t>
            </a:r>
            <a:endParaRPr lang="en-US"/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ph idx="1"/>
          </p:nvPr>
        </p:nvGraphicFramePr>
        <p:xfrm>
          <a:off x="2716213" y="1433513"/>
          <a:ext cx="4071937" cy="928687"/>
        </p:xfrm>
        <a:graphic>
          <a:graphicData uri="http://schemas.openxmlformats.org/presentationml/2006/ole">
            <p:oleObj spid="_x0000_s76804" name="Equation" r:id="rId3" imgW="1168200" imgH="266400" progId="Equation.3">
              <p:embed/>
            </p:oleObj>
          </a:graphicData>
        </a:graphic>
      </p:graphicFrame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395288" y="2565400"/>
            <a:ext cx="4038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There exists u: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lv-LV" sz="320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en-US" sz="32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graphicFrame>
        <p:nvGraphicFramePr>
          <p:cNvPr id="76808" name="Object 8"/>
          <p:cNvGraphicFramePr>
            <a:graphicFrameLocks noChangeAspect="1"/>
          </p:cNvGraphicFramePr>
          <p:nvPr/>
        </p:nvGraphicFramePr>
        <p:xfrm>
          <a:off x="3778250" y="2565400"/>
          <a:ext cx="3389313" cy="719138"/>
        </p:xfrm>
        <a:graphic>
          <a:graphicData uri="http://schemas.openxmlformats.org/presentationml/2006/ole">
            <p:oleObj spid="_x0000_s76808" name="Equation" r:id="rId4" imgW="1257120" imgH="266400" progId="Equation.3">
              <p:embed/>
            </p:oleObj>
          </a:graphicData>
        </a:graphic>
      </p:graphicFrame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5288" y="3429000"/>
            <a:ext cx="74168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There are many such u: a subspace of dimension f(n), for any f(n)=o(n).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lv-LV" sz="320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en-US" sz="32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8313" y="4724400"/>
            <a:ext cx="74168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Combine them to produce u</a:t>
            </a:r>
            <a:r>
              <a:rPr lang="lv-LV" sz="32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i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, v</a:t>
            </a:r>
            <a:r>
              <a:rPr lang="lv-LV" sz="32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j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en-US" sz="32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graphicFrame>
        <p:nvGraphicFramePr>
          <p:cNvPr id="76812" name="Object 12"/>
          <p:cNvGraphicFramePr>
            <a:graphicFrameLocks noChangeAspect="1"/>
          </p:cNvGraphicFramePr>
          <p:nvPr/>
        </p:nvGraphicFramePr>
        <p:xfrm>
          <a:off x="1562100" y="5373688"/>
          <a:ext cx="6021388" cy="1144587"/>
        </p:xfrm>
        <a:graphic>
          <a:graphicData uri="http://schemas.openxmlformats.org/presentationml/2006/ole">
            <p:oleObj spid="_x0000_s76812" name="Equation" r:id="rId5" imgW="23367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lv-LV"/>
              <a:t>Non-local games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62388"/>
            <a:ext cx="8229600" cy="2268537"/>
          </a:xfrm>
        </p:spPr>
        <p:txBody>
          <a:bodyPr/>
          <a:lstStyle/>
          <a:p>
            <a:pPr eaLnBrk="1" hangingPunct="1">
              <a:defRPr/>
            </a:pPr>
            <a:r>
              <a:rPr lang="lv-LV"/>
              <a:t>Referee asks questions a, b to Alice, Bob;</a:t>
            </a:r>
          </a:p>
          <a:p>
            <a:pPr eaLnBrk="1" hangingPunct="1">
              <a:defRPr/>
            </a:pPr>
            <a:r>
              <a:rPr lang="lv-LV"/>
              <a:t>Alice and Bob reply by sending x, y;</a:t>
            </a:r>
          </a:p>
          <a:p>
            <a:pPr eaLnBrk="1" hangingPunct="1">
              <a:defRPr/>
            </a:pPr>
            <a:r>
              <a:rPr lang="lv-LV"/>
              <a:t>Alice, Bob win if a condition P</a:t>
            </a:r>
            <a:r>
              <a:rPr lang="lv-LV" baseline="-25000"/>
              <a:t>a, b</a:t>
            </a:r>
            <a:r>
              <a:rPr lang="lv-LV"/>
              <a:t>(x, y) satisfied.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692275" y="1557338"/>
            <a:ext cx="987425" cy="58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latin typeface="Calibri" pitchFamily="34" charset="0"/>
              </a:rPr>
              <a:t>Alice</a:t>
            </a: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6227763" y="1484313"/>
            <a:ext cx="841375" cy="5857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latin typeface="Calibri" pitchFamily="34" charset="0"/>
              </a:rPr>
              <a:t>Bob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3851275" y="2852738"/>
            <a:ext cx="1463675" cy="58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latin typeface="Calibri" pitchFamily="34" charset="0"/>
              </a:rPr>
              <a:t>Referee</a:t>
            </a:r>
          </a:p>
        </p:txBody>
      </p:sp>
      <p:cxnSp>
        <p:nvCxnSpPr>
          <p:cNvPr id="9" name="Straight Arrow Connector 8"/>
          <p:cNvCxnSpPr>
            <a:cxnSpLocks noChangeShapeType="1"/>
            <a:endCxn id="16387" idx="3"/>
          </p:cNvCxnSpPr>
          <p:nvPr/>
        </p:nvCxnSpPr>
        <p:spPr bwMode="auto">
          <a:xfrm flipH="1" flipV="1">
            <a:off x="2679700" y="1849438"/>
            <a:ext cx="1676400" cy="1003300"/>
          </a:xfrm>
          <a:prstGeom prst="straightConnector1">
            <a:avLst/>
          </a:prstGeom>
          <a:noFill/>
          <a:ln w="25400" algn="ctr">
            <a:solidFill>
              <a:srgbClr val="2D95FE"/>
            </a:solidFill>
            <a:round/>
            <a:headEnd/>
            <a:tailEnd type="arrow" w="lg" len="lg"/>
          </a:ln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flipV="1">
            <a:off x="4859338" y="1916113"/>
            <a:ext cx="1368425" cy="936625"/>
          </a:xfrm>
          <a:prstGeom prst="straightConnector1">
            <a:avLst/>
          </a:prstGeom>
          <a:noFill/>
          <a:ln w="25400" algn="ctr">
            <a:solidFill>
              <a:srgbClr val="2D95FE"/>
            </a:solidFill>
            <a:round/>
            <a:headEnd/>
            <a:tailEnd type="arrow" w="lg" len="lg"/>
          </a:ln>
        </p:spPr>
      </p:cxnSp>
      <p:cxnSp>
        <p:nvCxnSpPr>
          <p:cNvPr id="13" name="Straight Arrow Connector 12"/>
          <p:cNvCxnSpPr>
            <a:cxnSpLocks noChangeShapeType="1"/>
            <a:stCxn id="16388" idx="2"/>
          </p:cNvCxnSpPr>
          <p:nvPr/>
        </p:nvCxnSpPr>
        <p:spPr bwMode="auto">
          <a:xfrm flipH="1">
            <a:off x="5364163" y="2070100"/>
            <a:ext cx="1284287" cy="85407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lg" len="lg"/>
          </a:ln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2411413" y="2133600"/>
            <a:ext cx="1439862" cy="8636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lg" len="lg"/>
          </a:ln>
        </p:spPr>
      </p:cxn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348038" y="17732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chemeClr val="accent1"/>
                </a:solidFill>
              </a:rPr>
              <a:t>a</a:t>
            </a:r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364163" y="17732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chemeClr val="accent1"/>
                </a:solidFill>
              </a:rPr>
              <a:t>b</a:t>
            </a:r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843213" y="249237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rgbClr val="FF0000"/>
                </a:solidFill>
              </a:rPr>
              <a:t>x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940425" y="249237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rgbClr val="FF0000"/>
                </a:solidFill>
              </a:rPr>
              <a:t>y</a:t>
            </a:r>
            <a:endParaRPr 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/>
      <p:bldP spid="16396" grpId="0"/>
      <p:bldP spid="16397" grpId="0"/>
      <p:bldP spid="163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>
                <a:effectLst/>
              </a:rPr>
              <a:t>Marčenko-Pastur law</a:t>
            </a:r>
            <a:endParaRPr lang="en-US" smtClean="0">
              <a:effectLst/>
            </a:endParaRPr>
          </a:p>
        </p:txBody>
      </p:sp>
      <p:sp>
        <p:nvSpPr>
          <p:cNvPr id="1146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30725"/>
          </a:xfrm>
        </p:spPr>
        <p:txBody>
          <a:bodyPr/>
          <a:lstStyle/>
          <a:p>
            <a:r>
              <a:rPr lang="lv-LV" sz="2800" smtClean="0">
                <a:effectLst/>
              </a:rPr>
              <a:t>Let A – random N</a:t>
            </a:r>
            <a:r>
              <a:rPr lang="en-US" sz="2800" smtClean="0">
                <a:effectLst/>
              </a:rPr>
              <a:t>·</a:t>
            </a:r>
            <a:r>
              <a:rPr lang="lv-LV" sz="2800" smtClean="0">
                <a:effectLst/>
              </a:rPr>
              <a:t>N </a:t>
            </a:r>
            <a:r>
              <a:rPr lang="lv-LV" sz="2800" smtClean="0">
                <a:effectLst/>
                <a:sym typeface="Symbol" pitchFamily="18" charset="2"/>
              </a:rPr>
              <a:t>1 </a:t>
            </a:r>
            <a:r>
              <a:rPr lang="lv-LV" sz="2800" smtClean="0">
                <a:effectLst/>
              </a:rPr>
              <a:t>matrix.</a:t>
            </a:r>
          </a:p>
          <a:p>
            <a:r>
              <a:rPr lang="lv-LV" sz="2800" smtClean="0">
                <a:effectLst/>
              </a:rPr>
              <a:t>W.h.p., all singular values are between 0 and (2</a:t>
            </a:r>
            <a:r>
              <a:rPr lang="lv-LV" sz="2800" smtClean="0">
                <a:effectLst/>
                <a:sym typeface="Symbol" pitchFamily="18" charset="2"/>
              </a:rPr>
              <a:t>o(1)) √N.</a:t>
            </a:r>
          </a:p>
          <a:p>
            <a:r>
              <a:rPr lang="lv-LV" sz="2800" u="sng" smtClean="0">
                <a:effectLst/>
              </a:rPr>
              <a:t>Theorem</a:t>
            </a:r>
            <a:r>
              <a:rPr lang="lv-LV" sz="2800" smtClean="0">
                <a:effectLst/>
              </a:rPr>
              <a:t> (Marčenko, Pastur, 1967) W.h.p., the fraction of singular values </a:t>
            </a:r>
            <a:r>
              <a:rPr lang="lv-LV" sz="2800" smtClean="0">
                <a:effectLst/>
                <a:sym typeface="Symbol" pitchFamily="18" charset="2"/>
              </a:rPr>
              <a:t></a:t>
            </a:r>
            <a:r>
              <a:rPr lang="lv-LV" sz="2800" baseline="-25000" smtClean="0">
                <a:effectLst/>
                <a:sym typeface="Symbol" pitchFamily="18" charset="2"/>
              </a:rPr>
              <a:t>i</a:t>
            </a:r>
            <a:r>
              <a:rPr lang="lv-LV" sz="2800" smtClean="0">
                <a:effectLst/>
                <a:sym typeface="Symbol" pitchFamily="18" charset="2"/>
              </a:rPr>
              <a:t>  c √N is</a:t>
            </a:r>
          </a:p>
          <a:p>
            <a:pPr>
              <a:buFont typeface="Wingdings" pitchFamily="2" charset="2"/>
              <a:buNone/>
            </a:pPr>
            <a:endParaRPr lang="lv-LV" sz="2800" smtClean="0">
              <a:effectLst/>
              <a:sym typeface="Symbol" pitchFamily="18" charset="2"/>
            </a:endParaRPr>
          </a:p>
        </p:txBody>
      </p:sp>
      <p:graphicFrame>
        <p:nvGraphicFramePr>
          <p:cNvPr id="1146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484438" y="4076700"/>
          <a:ext cx="4319587" cy="1506538"/>
        </p:xfrm>
        <a:graphic>
          <a:graphicData uri="http://schemas.openxmlformats.org/presentationml/2006/ole">
            <p:oleObj spid="_x0000_s114692" name="Equation" r:id="rId3" imgW="13842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>
                <a:effectLst/>
              </a:rPr>
              <a:t>Modified Marčenko-Pastur law</a:t>
            </a:r>
            <a:endParaRPr lang="en-US" smtClean="0">
              <a:effectLst/>
            </a:endParaRPr>
          </a:p>
        </p:txBody>
      </p:sp>
      <p:sp>
        <p:nvSpPr>
          <p:cNvPr id="1177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30725"/>
          </a:xfrm>
        </p:spPr>
        <p:txBody>
          <a:bodyPr/>
          <a:lstStyle/>
          <a:p>
            <a:r>
              <a:rPr lang="lv-LV" sz="2800" smtClean="0">
                <a:effectLst/>
              </a:rPr>
              <a:t>Let e</a:t>
            </a:r>
            <a:r>
              <a:rPr lang="lv-LV" sz="2800" baseline="-25000" smtClean="0">
                <a:effectLst/>
              </a:rPr>
              <a:t>1</a:t>
            </a:r>
            <a:r>
              <a:rPr lang="lv-LV" sz="2800" smtClean="0">
                <a:effectLst/>
              </a:rPr>
              <a:t>, e</a:t>
            </a:r>
            <a:r>
              <a:rPr lang="lv-LV" sz="2800" baseline="-25000" smtClean="0">
                <a:effectLst/>
              </a:rPr>
              <a:t>2</a:t>
            </a:r>
            <a:r>
              <a:rPr lang="lv-LV" sz="2800" smtClean="0">
                <a:effectLst/>
              </a:rPr>
              <a:t>, ...,</a:t>
            </a:r>
            <a:r>
              <a:rPr lang="lv-LV" sz="2800" baseline="-25000" smtClean="0">
                <a:effectLst/>
              </a:rPr>
              <a:t> </a:t>
            </a:r>
            <a:r>
              <a:rPr lang="lv-LV" sz="2800" smtClean="0">
                <a:effectLst/>
              </a:rPr>
              <a:t>e</a:t>
            </a:r>
            <a:r>
              <a:rPr lang="lv-LV" sz="2800" baseline="-25000" smtClean="0">
                <a:effectLst/>
              </a:rPr>
              <a:t>N</a:t>
            </a:r>
            <a:r>
              <a:rPr lang="lv-LV" sz="2800" smtClean="0">
                <a:effectLst/>
              </a:rPr>
              <a:t> be the standard basis.</a:t>
            </a:r>
          </a:p>
          <a:p>
            <a:r>
              <a:rPr lang="lv-LV" sz="2800" u="sng" smtClean="0">
                <a:effectLst/>
              </a:rPr>
              <a:t>Theorem</a:t>
            </a:r>
            <a:r>
              <a:rPr lang="lv-LV" sz="2800" smtClean="0">
                <a:effectLst/>
              </a:rPr>
              <a:t> With probability 1-O(1/N), the projection of e</a:t>
            </a:r>
            <a:r>
              <a:rPr lang="lv-LV" sz="2800" baseline="-25000" smtClean="0">
                <a:effectLst/>
              </a:rPr>
              <a:t>i</a:t>
            </a:r>
            <a:r>
              <a:rPr lang="lv-LV" sz="2800" smtClean="0">
                <a:effectLst/>
              </a:rPr>
              <a:t> to the subspace spanned by singular values   </a:t>
            </a:r>
            <a:r>
              <a:rPr lang="lv-LV" sz="2800" smtClean="0">
                <a:effectLst/>
                <a:sym typeface="Symbol" pitchFamily="18" charset="2"/>
              </a:rPr>
              <a:t></a:t>
            </a:r>
            <a:r>
              <a:rPr lang="lv-LV" sz="2800" baseline="-25000" smtClean="0">
                <a:effectLst/>
                <a:sym typeface="Symbol" pitchFamily="18" charset="2"/>
              </a:rPr>
              <a:t>j</a:t>
            </a:r>
            <a:r>
              <a:rPr lang="lv-LV" sz="2800" smtClean="0">
                <a:effectLst/>
                <a:sym typeface="Symbol" pitchFamily="18" charset="2"/>
              </a:rPr>
              <a:t>  c √N is</a:t>
            </a:r>
          </a:p>
          <a:p>
            <a:endParaRPr lang="lv-LV" sz="2800" smtClean="0">
              <a:effectLst/>
              <a:sym typeface="Symbol" pitchFamily="18" charset="2"/>
            </a:endParaRPr>
          </a:p>
          <a:p>
            <a:endParaRPr lang="lv-LV" sz="2800" smtClean="0">
              <a:effectLst/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lv-LV" sz="2800" smtClean="0">
                <a:effectLst/>
                <a:sym typeface="Symbol" pitchFamily="18" charset="2"/>
              </a:rPr>
              <a:t>	</a:t>
            </a:r>
          </a:p>
          <a:p>
            <a:pPr>
              <a:buFont typeface="Wingdings" pitchFamily="2" charset="2"/>
              <a:buNone/>
            </a:pPr>
            <a:endParaRPr lang="lv-LV" sz="2800" smtClean="0">
              <a:effectLst/>
              <a:sym typeface="Symbol" pitchFamily="18" charset="2"/>
            </a:endParaRPr>
          </a:p>
        </p:txBody>
      </p:sp>
      <p:graphicFrame>
        <p:nvGraphicFramePr>
          <p:cNvPr id="11776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771775" y="3429000"/>
          <a:ext cx="3308350" cy="1154113"/>
        </p:xfrm>
        <a:graphic>
          <a:graphicData uri="http://schemas.openxmlformats.org/presentationml/2006/ole">
            <p:oleObj spid="_x0000_s117764" name="Equation" r:id="rId3" imgW="13842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 smtClean="0"/>
              <a:t>Classical results</a:t>
            </a:r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362950" cy="4530725"/>
          </a:xfrm>
        </p:spPr>
        <p:txBody>
          <a:bodyPr/>
          <a:lstStyle/>
          <a:p>
            <a:pPr eaLnBrk="1" hangingPunct="1">
              <a:defRPr/>
            </a:pPr>
            <a:r>
              <a:rPr lang="lv-LV" smtClean="0"/>
              <a:t>Let N be the number of possible questions to Alice and Bob.</a:t>
            </a:r>
          </a:p>
          <a:p>
            <a:pPr eaLnBrk="1" hangingPunct="1">
              <a:defRPr/>
            </a:pPr>
            <a:r>
              <a:rPr lang="lv-LV" u="sng" smtClean="0"/>
              <a:t>Theorem</a:t>
            </a:r>
            <a:r>
              <a:rPr lang="lv-LV" smtClean="0"/>
              <a:t> Classical winning probability p</a:t>
            </a:r>
            <a:r>
              <a:rPr lang="lv-LV" baseline="-25000" smtClean="0"/>
              <a:t>cl</a:t>
            </a:r>
            <a:r>
              <a:rPr lang="lv-LV" smtClean="0"/>
              <a:t> satisfies</a:t>
            </a:r>
          </a:p>
          <a:p>
            <a:pPr eaLnBrk="1" hangingPunct="1">
              <a:defRPr/>
            </a:pPr>
            <a:endParaRPr lang="lv-LV" smtClean="0"/>
          </a:p>
          <a:p>
            <a:pPr eaLnBrk="1" hangingPunct="1">
              <a:buFont typeface="Wingdings" pitchFamily="2" charset="2"/>
              <a:buNone/>
              <a:defRPr/>
            </a:pPr>
            <a:endParaRPr lang="lv-LV" smtClean="0"/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476375" y="3860800"/>
          <a:ext cx="6335713" cy="1258888"/>
        </p:xfrm>
        <a:graphic>
          <a:graphicData uri="http://schemas.openxmlformats.org/presentationml/2006/ole">
            <p:oleObj spid="_x0000_s94212" name="Equation" r:id="rId3" imgW="21081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/>
              <a:t>Methods: classical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557338"/>
            <a:ext cx="8147050" cy="4248150"/>
          </a:xfrm>
        </p:spPr>
        <p:txBody>
          <a:bodyPr/>
          <a:lstStyle/>
          <a:p>
            <a:pPr eaLnBrk="1" hangingPunct="1">
              <a:defRPr/>
            </a:pPr>
            <a:r>
              <a:rPr lang="lv-LV" smtClean="0"/>
              <a:t>Alice’s strategy - numbers                      				u</a:t>
            </a:r>
            <a:r>
              <a:rPr lang="lv-LV" baseline="-25000" smtClean="0"/>
              <a:t>1</a:t>
            </a:r>
            <a:r>
              <a:rPr lang="lv-LV" smtClean="0"/>
              <a:t>, ..., u</a:t>
            </a:r>
            <a:r>
              <a:rPr lang="lv-LV" baseline="-25000" smtClean="0"/>
              <a:t>N</a:t>
            </a:r>
            <a:r>
              <a:rPr lang="lv-LV" smtClean="0"/>
              <a:t> </a:t>
            </a:r>
            <a:r>
              <a:rPr lang="lv-LV" smtClean="0">
                <a:sym typeface="Symbol" pitchFamily="18" charset="2"/>
              </a:rPr>
              <a:t> {-1, 1}.</a:t>
            </a:r>
            <a:r>
              <a:rPr lang="lv-LV" smtClean="0"/>
              <a:t> </a:t>
            </a:r>
          </a:p>
          <a:p>
            <a:pPr eaLnBrk="1" hangingPunct="1">
              <a:defRPr/>
            </a:pPr>
            <a:r>
              <a:rPr lang="lv-LV" smtClean="0"/>
              <a:t>Bob’s strategy - numbers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lv-LV" smtClean="0"/>
              <a:t>   				v</a:t>
            </a:r>
            <a:r>
              <a:rPr lang="lv-LV" baseline="-25000" smtClean="0"/>
              <a:t>1</a:t>
            </a:r>
            <a:r>
              <a:rPr lang="lv-LV" smtClean="0"/>
              <a:t>, ..., v</a:t>
            </a:r>
            <a:r>
              <a:rPr lang="lv-LV" baseline="-25000" smtClean="0"/>
              <a:t>N</a:t>
            </a:r>
            <a:r>
              <a:rPr lang="lv-LV" smtClean="0"/>
              <a:t> </a:t>
            </a:r>
            <a:r>
              <a:rPr lang="lv-LV" smtClean="0">
                <a:sym typeface="Symbol" pitchFamily="18" charset="2"/>
              </a:rPr>
              <a:t> {-1, 1}.</a:t>
            </a:r>
            <a:endParaRPr lang="lv-LV" smtClean="0"/>
          </a:p>
          <a:p>
            <a:pPr eaLnBrk="1" hangingPunct="1">
              <a:defRPr/>
            </a:pPr>
            <a:r>
              <a:rPr lang="lv-LV" smtClean="0"/>
              <a:t>Classical advantage</a:t>
            </a:r>
            <a:endParaRPr lang="en-US" smtClean="0"/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835150" y="4605338"/>
          <a:ext cx="5176838" cy="1473200"/>
        </p:xfrm>
        <a:graphic>
          <a:graphicData uri="http://schemas.openxmlformats.org/presentationml/2006/ole">
            <p:oleObj spid="_x0000_s79876" name="Equation" r:id="rId3" imgW="15620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/>
              <a:t>Classical upper bound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492375"/>
            <a:ext cx="7921625" cy="2160588"/>
          </a:xfrm>
        </p:spPr>
        <p:txBody>
          <a:bodyPr/>
          <a:lstStyle/>
          <a:p>
            <a:pPr eaLnBrk="1" hangingPunct="1">
              <a:defRPr/>
            </a:pPr>
            <a:r>
              <a:rPr lang="lv-LV" sz="2800" smtClean="0"/>
              <a:t>Chernoff bounds + union bound: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lv-LV" sz="2800" smtClean="0"/>
              <a:t>	 			with probability 1-o(1).</a:t>
            </a:r>
          </a:p>
        </p:txBody>
      </p:sp>
      <p:graphicFrame>
        <p:nvGraphicFramePr>
          <p:cNvPr id="8090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979613" y="1362075"/>
          <a:ext cx="4248150" cy="1208088"/>
        </p:xfrm>
        <a:graphic>
          <a:graphicData uri="http://schemas.openxmlformats.org/presentationml/2006/ole">
            <p:oleObj spid="_x0000_s80902" name="Equation" r:id="rId3" imgW="1562040" imgH="444240" progId="Equation.3">
              <p:embed/>
            </p:oleObj>
          </a:graphicData>
        </a:graphic>
      </p:graphicFrame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539750" y="2997200"/>
          <a:ext cx="2606675" cy="925513"/>
        </p:xfrm>
        <a:graphic>
          <a:graphicData uri="http://schemas.openxmlformats.org/presentationml/2006/ole">
            <p:oleObj spid="_x0000_s80906" name="Equation" r:id="rId4" imgW="11808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1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>
                <a:effectLst/>
              </a:rPr>
              <a:t>Classical lower bound</a:t>
            </a:r>
            <a:endParaRPr lang="en-US" smtClean="0">
              <a:effectLst/>
            </a:endParaRPr>
          </a:p>
        </p:txBody>
      </p:sp>
      <p:sp>
        <p:nvSpPr>
          <p:cNvPr id="1280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141663"/>
            <a:ext cx="7859713" cy="2989262"/>
          </a:xfrm>
        </p:spPr>
        <p:txBody>
          <a:bodyPr/>
          <a:lstStyle/>
          <a:p>
            <a:r>
              <a:rPr lang="lv-LV" sz="2800" smtClean="0">
                <a:effectLst/>
              </a:rPr>
              <a:t>Random </a:t>
            </a:r>
            <a:r>
              <a:rPr lang="lv-LV" sz="2800" smtClean="0">
                <a:effectLst/>
                <a:sym typeface="Symbol" pitchFamily="18" charset="2"/>
              </a:rPr>
              <a:t>1 </a:t>
            </a:r>
            <a:r>
              <a:rPr lang="lv-LV" sz="2800" smtClean="0">
                <a:effectLst/>
              </a:rPr>
              <a:t>matrix A; </a:t>
            </a:r>
          </a:p>
          <a:p>
            <a:r>
              <a:rPr lang="lv-LV" sz="2800" smtClean="0">
                <a:effectLst/>
              </a:rPr>
              <a:t>Operations: flip signs in all entries in one column or row;</a:t>
            </a:r>
          </a:p>
          <a:p>
            <a:r>
              <a:rPr lang="lv-LV" sz="2800" smtClean="0">
                <a:effectLst/>
              </a:rPr>
              <a:t>Goal: maximize the sum of entries.</a:t>
            </a:r>
            <a:endParaRPr lang="en-US" sz="2800" smtClean="0">
              <a:effectLst/>
            </a:endParaRPr>
          </a:p>
        </p:txBody>
      </p:sp>
      <p:graphicFrame>
        <p:nvGraphicFramePr>
          <p:cNvPr id="128010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2640013" y="1801813"/>
          <a:ext cx="2462212" cy="1104900"/>
        </p:xfrm>
        <a:graphic>
          <a:graphicData uri="http://schemas.openxmlformats.org/presentationml/2006/ole">
            <p:oleObj spid="_x0000_s128010" name="Equation" r:id="rId3" imgW="9903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>
                <a:effectLst/>
              </a:rPr>
              <a:t>Greedy strategy</a:t>
            </a:r>
            <a:endParaRPr lang="en-US" smtClean="0">
              <a:effectLst/>
            </a:endParaRPr>
          </a:p>
        </p:txBody>
      </p:sp>
      <p:sp>
        <p:nvSpPr>
          <p:cNvPr id="1290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147050" cy="4530725"/>
          </a:xfrm>
        </p:spPr>
        <p:txBody>
          <a:bodyPr/>
          <a:lstStyle/>
          <a:p>
            <a:r>
              <a:rPr lang="lv-LV" smtClean="0">
                <a:effectLst/>
              </a:rPr>
              <a:t>Choose u</a:t>
            </a:r>
            <a:r>
              <a:rPr lang="lv-LV" baseline="-25000" smtClean="0">
                <a:effectLst/>
              </a:rPr>
              <a:t>1</a:t>
            </a:r>
            <a:r>
              <a:rPr lang="lv-LV" smtClean="0">
                <a:effectLst/>
              </a:rPr>
              <a:t>, ..., u</a:t>
            </a:r>
            <a:r>
              <a:rPr lang="lv-LV" baseline="-25000" smtClean="0">
                <a:effectLst/>
              </a:rPr>
              <a:t>N</a:t>
            </a:r>
            <a:r>
              <a:rPr lang="lv-LV" smtClean="0">
                <a:effectLst/>
              </a:rPr>
              <a:t> one by one.</a:t>
            </a:r>
          </a:p>
        </p:txBody>
      </p:sp>
      <p:graphicFrame>
        <p:nvGraphicFramePr>
          <p:cNvPr id="88172" name="Group 108"/>
          <p:cNvGraphicFramePr>
            <a:graphicFrameLocks noGrp="1"/>
          </p:cNvGraphicFramePr>
          <p:nvPr>
            <p:ph sz="quarter" idx="2"/>
          </p:nvPr>
        </p:nvGraphicFramePr>
        <p:xfrm>
          <a:off x="611188" y="2420938"/>
          <a:ext cx="4038600" cy="1927225"/>
        </p:xfrm>
        <a:graphic>
          <a:graphicData uri="http://schemas.openxmlformats.org/drawingml/2006/table">
            <a:tbl>
              <a:tblPr/>
              <a:tblGrid>
                <a:gridCol w="701675"/>
                <a:gridCol w="877887"/>
                <a:gridCol w="879475"/>
                <a:gridCol w="788988"/>
                <a:gridCol w="79057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9053" name="AutoShape 75"/>
          <p:cNvSpPr>
            <a:spLocks/>
          </p:cNvSpPr>
          <p:nvPr/>
        </p:nvSpPr>
        <p:spPr bwMode="auto">
          <a:xfrm>
            <a:off x="4716463" y="2420938"/>
            <a:ext cx="647700" cy="1871662"/>
          </a:xfrm>
          <a:prstGeom prst="rightBrace">
            <a:avLst>
              <a:gd name="adj1" fmla="val 2408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54" name="Text Box 76"/>
          <p:cNvSpPr txBox="1">
            <a:spLocks noChangeArrowheads="1"/>
          </p:cNvSpPr>
          <p:nvPr/>
        </p:nvSpPr>
        <p:spPr bwMode="auto">
          <a:xfrm>
            <a:off x="5487988" y="3059113"/>
            <a:ext cx="3317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/>
              <a:t>k-1 rows that are </a:t>
            </a:r>
          </a:p>
          <a:p>
            <a:r>
              <a:rPr lang="lv-LV" sz="3200"/>
              <a:t>already chosen</a:t>
            </a:r>
            <a:endParaRPr lang="en-US" sz="3200"/>
          </a:p>
        </p:txBody>
      </p:sp>
      <p:sp>
        <p:nvSpPr>
          <p:cNvPr id="98335" name="Text Box 77"/>
          <p:cNvSpPr txBox="1">
            <a:spLocks noChangeArrowheads="1"/>
          </p:cNvSpPr>
          <p:nvPr/>
        </p:nvSpPr>
        <p:spPr bwMode="auto">
          <a:xfrm>
            <a:off x="827088" y="4464050"/>
            <a:ext cx="363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600"/>
              <a:t>2   0    -2    ...    0</a:t>
            </a:r>
            <a:endParaRPr lang="en-US" sz="3600"/>
          </a:p>
        </p:txBody>
      </p:sp>
      <p:graphicFrame>
        <p:nvGraphicFramePr>
          <p:cNvPr id="88174" name="Group 110"/>
          <p:cNvGraphicFramePr>
            <a:graphicFrameLocks noGrp="1"/>
          </p:cNvGraphicFramePr>
          <p:nvPr>
            <p:ph sz="quarter" idx="3"/>
          </p:nvPr>
        </p:nvGraphicFramePr>
        <p:xfrm>
          <a:off x="611188" y="5157788"/>
          <a:ext cx="4038600" cy="639762"/>
        </p:xfrm>
        <a:graphic>
          <a:graphicData uri="http://schemas.openxmlformats.org/drawingml/2006/table">
            <a:tbl>
              <a:tblPr/>
              <a:tblGrid>
                <a:gridCol w="701675"/>
                <a:gridCol w="877887"/>
                <a:gridCol w="879475"/>
                <a:gridCol w="788988"/>
                <a:gridCol w="7905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8175" name="Group 111"/>
          <p:cNvGraphicFramePr>
            <a:graphicFrameLocks noGrp="1"/>
          </p:cNvGraphicFramePr>
          <p:nvPr/>
        </p:nvGraphicFramePr>
        <p:xfrm>
          <a:off x="611188" y="5949950"/>
          <a:ext cx="4038600" cy="639763"/>
        </p:xfrm>
        <a:graphic>
          <a:graphicData uri="http://schemas.openxmlformats.org/drawingml/2006/table">
            <a:tbl>
              <a:tblPr/>
              <a:tblGrid>
                <a:gridCol w="701675"/>
                <a:gridCol w="877887"/>
                <a:gridCol w="879475"/>
                <a:gridCol w="788988"/>
                <a:gridCol w="7905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364" name="Text Box 125"/>
          <p:cNvSpPr txBox="1">
            <a:spLocks noChangeArrowheads="1"/>
          </p:cNvSpPr>
          <p:nvPr/>
        </p:nvSpPr>
        <p:spPr bwMode="auto">
          <a:xfrm>
            <a:off x="5148263" y="5157788"/>
            <a:ext cx="35052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2800">
                <a:solidFill>
                  <a:srgbClr val="FF0000"/>
                </a:solidFill>
              </a:rPr>
              <a:t>Choose the option</a:t>
            </a:r>
          </a:p>
          <a:p>
            <a:r>
              <a:rPr lang="lv-LV" sz="2800">
                <a:solidFill>
                  <a:srgbClr val="FF0000"/>
                </a:solidFill>
              </a:rPr>
              <a:t>which maximizes</a:t>
            </a:r>
          </a:p>
          <a:p>
            <a:r>
              <a:rPr lang="lv-LV" sz="2800">
                <a:solidFill>
                  <a:srgbClr val="FF0000"/>
                </a:solidFill>
              </a:rPr>
              <a:t>agreements of signs</a:t>
            </a:r>
            <a:r>
              <a:rPr lang="lv-LV" sz="3200"/>
              <a:t> </a:t>
            </a:r>
            <a:endParaRPr lang="en-US" sz="3200"/>
          </a:p>
        </p:txBody>
      </p:sp>
      <p:sp>
        <p:nvSpPr>
          <p:cNvPr id="98365" name="Line 126"/>
          <p:cNvSpPr>
            <a:spLocks noChangeShapeType="1"/>
          </p:cNvSpPr>
          <p:nvPr/>
        </p:nvSpPr>
        <p:spPr bwMode="auto">
          <a:xfrm flipH="1" flipV="1">
            <a:off x="4716463" y="5516563"/>
            <a:ext cx="431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8366" name="Line 127"/>
          <p:cNvSpPr>
            <a:spLocks noChangeShapeType="1"/>
          </p:cNvSpPr>
          <p:nvPr/>
        </p:nvSpPr>
        <p:spPr bwMode="auto">
          <a:xfrm flipH="1" flipV="1">
            <a:off x="4716463" y="6237288"/>
            <a:ext cx="431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35" grpId="0"/>
      <p:bldP spid="98364" grpId="0"/>
      <p:bldP spid="98365" grpId="0" animBg="1"/>
      <p:bldP spid="9836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>
                <a:effectLst/>
              </a:rPr>
              <a:t>Analysis</a:t>
            </a:r>
            <a:endParaRPr lang="en-US" smtClean="0">
              <a:effectLst/>
            </a:endParaRPr>
          </a:p>
        </p:txBody>
      </p:sp>
      <p:sp>
        <p:nvSpPr>
          <p:cNvPr id="91207" name="Rectangle 66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933825"/>
            <a:ext cx="8147050" cy="1511300"/>
          </a:xfrm>
        </p:spPr>
        <p:txBody>
          <a:bodyPr/>
          <a:lstStyle/>
          <a:p>
            <a:r>
              <a:rPr lang="lv-LV" sz="2800" smtClean="0">
                <a:effectLst/>
              </a:rPr>
              <a:t>On average, the best option agrees with   fraction of signs. </a:t>
            </a:r>
          </a:p>
        </p:txBody>
      </p:sp>
      <p:graphicFrame>
        <p:nvGraphicFramePr>
          <p:cNvPr id="91169" name="Group 33"/>
          <p:cNvGraphicFramePr>
            <a:graphicFrameLocks noGrp="1"/>
          </p:cNvGraphicFramePr>
          <p:nvPr>
            <p:ph sz="quarter" idx="3"/>
          </p:nvPr>
        </p:nvGraphicFramePr>
        <p:xfrm>
          <a:off x="322263" y="2133600"/>
          <a:ext cx="4038600" cy="639763"/>
        </p:xfrm>
        <a:graphic>
          <a:graphicData uri="http://schemas.openxmlformats.org/drawingml/2006/table">
            <a:tbl>
              <a:tblPr/>
              <a:tblGrid>
                <a:gridCol w="701675"/>
                <a:gridCol w="877887"/>
                <a:gridCol w="879475"/>
                <a:gridCol w="788988"/>
                <a:gridCol w="7905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1222" name="Text Box 32"/>
          <p:cNvSpPr txBox="1">
            <a:spLocks noChangeArrowheads="1"/>
          </p:cNvSpPr>
          <p:nvPr/>
        </p:nvSpPr>
        <p:spPr bwMode="auto">
          <a:xfrm>
            <a:off x="538163" y="1439863"/>
            <a:ext cx="363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600"/>
              <a:t>2   0    -2    ...    0</a:t>
            </a:r>
            <a:endParaRPr lang="en-US" sz="3600"/>
          </a:p>
        </p:txBody>
      </p:sp>
      <p:graphicFrame>
        <p:nvGraphicFramePr>
          <p:cNvPr id="91183" name="Group 47"/>
          <p:cNvGraphicFramePr>
            <a:graphicFrameLocks noGrp="1"/>
          </p:cNvGraphicFramePr>
          <p:nvPr/>
        </p:nvGraphicFramePr>
        <p:xfrm>
          <a:off x="322263" y="2925763"/>
          <a:ext cx="4038600" cy="639762"/>
        </p:xfrm>
        <a:graphic>
          <a:graphicData uri="http://schemas.openxmlformats.org/drawingml/2006/table">
            <a:tbl>
              <a:tblPr/>
              <a:tblGrid>
                <a:gridCol w="701675"/>
                <a:gridCol w="877887"/>
                <a:gridCol w="879475"/>
                <a:gridCol w="788988"/>
                <a:gridCol w="7905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1237" name="Text Box 61"/>
          <p:cNvSpPr txBox="1">
            <a:spLocks noChangeArrowheads="1"/>
          </p:cNvSpPr>
          <p:nvPr/>
        </p:nvSpPr>
        <p:spPr bwMode="auto">
          <a:xfrm>
            <a:off x="4859338" y="2133600"/>
            <a:ext cx="35052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2800">
                <a:solidFill>
                  <a:srgbClr val="FF0000"/>
                </a:solidFill>
              </a:rPr>
              <a:t>Choose the option</a:t>
            </a:r>
          </a:p>
          <a:p>
            <a:r>
              <a:rPr lang="lv-LV" sz="2800">
                <a:solidFill>
                  <a:srgbClr val="FF0000"/>
                </a:solidFill>
              </a:rPr>
              <a:t>which maximizes</a:t>
            </a:r>
          </a:p>
          <a:p>
            <a:r>
              <a:rPr lang="lv-LV" sz="2800">
                <a:solidFill>
                  <a:srgbClr val="FF0000"/>
                </a:solidFill>
              </a:rPr>
              <a:t>agreements of signs</a:t>
            </a:r>
            <a:r>
              <a:rPr lang="lv-LV" sz="3200"/>
              <a:t> </a:t>
            </a:r>
            <a:endParaRPr lang="en-US" sz="3200"/>
          </a:p>
        </p:txBody>
      </p:sp>
      <p:sp>
        <p:nvSpPr>
          <p:cNvPr id="91238" name="Line 62"/>
          <p:cNvSpPr>
            <a:spLocks noChangeShapeType="1"/>
          </p:cNvSpPr>
          <p:nvPr/>
        </p:nvSpPr>
        <p:spPr bwMode="auto">
          <a:xfrm flipH="1" flipV="1">
            <a:off x="4427538" y="2492375"/>
            <a:ext cx="431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1239" name="Line 63"/>
          <p:cNvSpPr>
            <a:spLocks noChangeShapeType="1"/>
          </p:cNvSpPr>
          <p:nvPr/>
        </p:nvSpPr>
        <p:spPr bwMode="auto">
          <a:xfrm flipH="1" flipV="1">
            <a:off x="4427538" y="3213100"/>
            <a:ext cx="431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1203" name="Object 67"/>
          <p:cNvGraphicFramePr>
            <a:graphicFrameLocks noChangeAspect="1"/>
          </p:cNvGraphicFramePr>
          <p:nvPr>
            <p:ph sz="quarter" idx="2"/>
          </p:nvPr>
        </p:nvGraphicFramePr>
        <p:xfrm>
          <a:off x="7308850" y="3789363"/>
          <a:ext cx="1046163" cy="1081087"/>
        </p:xfrm>
        <a:graphic>
          <a:graphicData uri="http://schemas.openxmlformats.org/presentationml/2006/ole">
            <p:oleObj spid="_x0000_s91203" name="Equation" r:id="rId3" imgW="380880" imgH="393480" progId="Equation.3">
              <p:embed/>
            </p:oleObj>
          </a:graphicData>
        </a:graphic>
      </p:graphicFrame>
      <p:graphicFrame>
        <p:nvGraphicFramePr>
          <p:cNvPr id="91205" name="Object 69"/>
          <p:cNvGraphicFramePr>
            <a:graphicFrameLocks noChangeAspect="1"/>
          </p:cNvGraphicFramePr>
          <p:nvPr/>
        </p:nvGraphicFramePr>
        <p:xfrm>
          <a:off x="3810000" y="4437063"/>
          <a:ext cx="1379538" cy="984250"/>
        </p:xfrm>
        <a:graphic>
          <a:graphicData uri="http://schemas.openxmlformats.org/presentationml/2006/ole">
            <p:oleObj spid="_x0000_s91205" name="Equation" r:id="rId4" imgW="622080" imgH="444240" progId="Equation.3">
              <p:embed/>
            </p:oleObj>
          </a:graphicData>
        </a:graphic>
      </p:graphicFrame>
      <p:sp>
        <p:nvSpPr>
          <p:cNvPr id="91240" name="Rectangle 70"/>
          <p:cNvSpPr>
            <a:spLocks noChangeArrowheads="1"/>
          </p:cNvSpPr>
          <p:nvPr/>
        </p:nvSpPr>
        <p:spPr bwMode="auto">
          <a:xfrm>
            <a:off x="539750" y="5734050"/>
            <a:ext cx="81470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</a:pPr>
            <a:r>
              <a:rPr lang="lv-LV" sz="2800"/>
              <a:t>If the column sum is 0, it always increases.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07" grpId="0" build="p"/>
      <p:bldP spid="9124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>
                <a:effectLst/>
              </a:rPr>
              <a:t>Rigorous proof</a:t>
            </a:r>
            <a:endParaRPr lang="en-US" smtClean="0">
              <a:effectLst/>
            </a:endParaRPr>
          </a:p>
        </p:txBody>
      </p:sp>
      <p:sp>
        <p:nvSpPr>
          <p:cNvPr id="921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933825"/>
            <a:ext cx="8147050" cy="1511300"/>
          </a:xfrm>
        </p:spPr>
        <p:txBody>
          <a:bodyPr/>
          <a:lstStyle/>
          <a:p>
            <a:r>
              <a:rPr lang="lv-LV" sz="2800" smtClean="0">
                <a:effectLst/>
              </a:rPr>
              <a:t>Consider each column separately. Sum of values performs a biased random walk, moving away from 0 with probability 		in each step. </a:t>
            </a:r>
          </a:p>
        </p:txBody>
      </p:sp>
      <p:graphicFrame>
        <p:nvGraphicFramePr>
          <p:cNvPr id="92164" name="Group 4"/>
          <p:cNvGraphicFramePr>
            <a:graphicFrameLocks noGrp="1"/>
          </p:cNvGraphicFramePr>
          <p:nvPr>
            <p:ph sz="quarter" idx="3"/>
          </p:nvPr>
        </p:nvGraphicFramePr>
        <p:xfrm>
          <a:off x="322263" y="2133600"/>
          <a:ext cx="4038600" cy="639763"/>
        </p:xfrm>
        <a:graphic>
          <a:graphicData uri="http://schemas.openxmlformats.org/drawingml/2006/table">
            <a:tbl>
              <a:tblPr/>
              <a:tblGrid>
                <a:gridCol w="701675"/>
                <a:gridCol w="877887"/>
                <a:gridCol w="879475"/>
                <a:gridCol w="788988"/>
                <a:gridCol w="7905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14" name="Text Box 18"/>
          <p:cNvSpPr txBox="1">
            <a:spLocks noChangeArrowheads="1"/>
          </p:cNvSpPr>
          <p:nvPr/>
        </p:nvSpPr>
        <p:spPr bwMode="auto">
          <a:xfrm>
            <a:off x="538163" y="1439863"/>
            <a:ext cx="363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600"/>
              <a:t>2   0    -2    ...    0</a:t>
            </a:r>
            <a:endParaRPr lang="en-US" sz="3600"/>
          </a:p>
        </p:txBody>
      </p:sp>
      <p:graphicFrame>
        <p:nvGraphicFramePr>
          <p:cNvPr id="92179" name="Group 19"/>
          <p:cNvGraphicFramePr>
            <a:graphicFrameLocks noGrp="1"/>
          </p:cNvGraphicFramePr>
          <p:nvPr/>
        </p:nvGraphicFramePr>
        <p:xfrm>
          <a:off x="322263" y="2925763"/>
          <a:ext cx="4038600" cy="639762"/>
        </p:xfrm>
        <a:graphic>
          <a:graphicData uri="http://schemas.openxmlformats.org/drawingml/2006/table">
            <a:tbl>
              <a:tblPr/>
              <a:tblGrid>
                <a:gridCol w="701675"/>
                <a:gridCol w="877887"/>
                <a:gridCol w="879475"/>
                <a:gridCol w="788988"/>
                <a:gridCol w="7905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29" name="Text Box 33"/>
          <p:cNvSpPr txBox="1">
            <a:spLocks noChangeArrowheads="1"/>
          </p:cNvSpPr>
          <p:nvPr/>
        </p:nvSpPr>
        <p:spPr bwMode="auto">
          <a:xfrm>
            <a:off x="4859338" y="2133600"/>
            <a:ext cx="35052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2800">
                <a:solidFill>
                  <a:srgbClr val="FF0000"/>
                </a:solidFill>
              </a:rPr>
              <a:t>Choose the option</a:t>
            </a:r>
          </a:p>
          <a:p>
            <a:r>
              <a:rPr lang="lv-LV" sz="2800">
                <a:solidFill>
                  <a:srgbClr val="FF0000"/>
                </a:solidFill>
              </a:rPr>
              <a:t>which maximizes</a:t>
            </a:r>
          </a:p>
          <a:p>
            <a:r>
              <a:rPr lang="lv-LV" sz="2800">
                <a:solidFill>
                  <a:srgbClr val="FF0000"/>
                </a:solidFill>
              </a:rPr>
              <a:t>agreements of signs</a:t>
            </a:r>
            <a:r>
              <a:rPr lang="lv-LV" sz="3200"/>
              <a:t> </a:t>
            </a:r>
            <a:endParaRPr lang="en-US" sz="3200"/>
          </a:p>
        </p:txBody>
      </p:sp>
      <p:sp>
        <p:nvSpPr>
          <p:cNvPr id="92230" name="Line 34"/>
          <p:cNvSpPr>
            <a:spLocks noChangeShapeType="1"/>
          </p:cNvSpPr>
          <p:nvPr/>
        </p:nvSpPr>
        <p:spPr bwMode="auto">
          <a:xfrm flipH="1" flipV="1">
            <a:off x="4427538" y="2492375"/>
            <a:ext cx="431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31" name="Line 35"/>
          <p:cNvSpPr>
            <a:spLocks noChangeShapeType="1"/>
          </p:cNvSpPr>
          <p:nvPr/>
        </p:nvSpPr>
        <p:spPr bwMode="auto">
          <a:xfrm flipH="1" flipV="1">
            <a:off x="4427538" y="3213100"/>
            <a:ext cx="431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2197" name="Object 37"/>
          <p:cNvGraphicFramePr>
            <a:graphicFrameLocks noChangeAspect="1"/>
          </p:cNvGraphicFramePr>
          <p:nvPr/>
        </p:nvGraphicFramePr>
        <p:xfrm>
          <a:off x="5397500" y="4797425"/>
          <a:ext cx="1633538" cy="984250"/>
        </p:xfrm>
        <a:graphic>
          <a:graphicData uri="http://schemas.openxmlformats.org/presentationml/2006/ole">
            <p:oleObj spid="_x0000_s92197" name="Equation" r:id="rId3" imgW="736560" imgH="444240" progId="Equation.3">
              <p:embed/>
            </p:oleObj>
          </a:graphicData>
        </a:graphic>
      </p:graphicFrame>
      <p:sp>
        <p:nvSpPr>
          <p:cNvPr id="92232" name="Rectangle 38"/>
          <p:cNvSpPr>
            <a:spLocks noChangeArrowheads="1"/>
          </p:cNvSpPr>
          <p:nvPr/>
        </p:nvSpPr>
        <p:spPr bwMode="auto">
          <a:xfrm>
            <a:off x="539750" y="5876925"/>
            <a:ext cx="81470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</a:pPr>
            <a:r>
              <a:rPr lang="lv-LV" sz="2800"/>
              <a:t>Expected distance from origin = 1.27... √N.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>
                <a:effectLst/>
              </a:rPr>
              <a:t>Conclusion</a:t>
            </a:r>
            <a:endParaRPr lang="en-US" smtClean="0">
              <a:effectLst/>
            </a:endParaRPr>
          </a:p>
        </p:txBody>
      </p:sp>
      <p:sp>
        <p:nvSpPr>
          <p:cNvPr id="952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r>
              <a:rPr lang="lv-LV" sz="2800" smtClean="0">
                <a:effectLst/>
              </a:rPr>
              <a:t>We studied random XOR games with n questions to Alice and Bob.</a:t>
            </a:r>
          </a:p>
          <a:p>
            <a:r>
              <a:rPr lang="lv-LV" sz="2800" smtClean="0">
                <a:effectLst/>
              </a:rPr>
              <a:t>For both quantum and classical strategies, the best winning probability </a:t>
            </a:r>
            <a:r>
              <a:rPr lang="lv-LV" sz="2800" smtClean="0">
                <a:effectLst/>
                <a:sym typeface="Symbol" pitchFamily="18" charset="2"/>
              </a:rPr>
              <a:t> ½.</a:t>
            </a:r>
          </a:p>
          <a:p>
            <a:r>
              <a:rPr lang="lv-LV" sz="2800" smtClean="0">
                <a:effectLst/>
                <a:sym typeface="Symbol" pitchFamily="18" charset="2"/>
              </a:rPr>
              <a:t>Quantumly: </a:t>
            </a:r>
          </a:p>
          <a:p>
            <a:endParaRPr lang="lv-LV" sz="2800" smtClean="0">
              <a:effectLst/>
              <a:sym typeface="Symbol" pitchFamily="18" charset="2"/>
            </a:endParaRPr>
          </a:p>
          <a:p>
            <a:r>
              <a:rPr lang="lv-LV" sz="2800" smtClean="0">
                <a:effectLst/>
                <a:sym typeface="Symbol" pitchFamily="18" charset="2"/>
              </a:rPr>
              <a:t>Classically:</a:t>
            </a:r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987675" y="3573463"/>
          <a:ext cx="3024188" cy="1150937"/>
        </p:xfrm>
        <a:graphic>
          <a:graphicData uri="http://schemas.openxmlformats.org/presentationml/2006/ole">
            <p:oleObj spid="_x0000_s95236" name="Equation" r:id="rId3" imgW="723600" imgH="419040" progId="Equation.3">
              <p:embed/>
            </p:oleObj>
          </a:graphicData>
        </a:graphic>
      </p:graphicFrame>
      <p:graphicFrame>
        <p:nvGraphicFramePr>
          <p:cNvPr id="9523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916238" y="4810125"/>
          <a:ext cx="6048375" cy="1154113"/>
        </p:xfrm>
        <a:graphic>
          <a:graphicData uri="http://schemas.openxmlformats.org/presentationml/2006/ole">
            <p:oleObj spid="_x0000_s95238" name="Equation" r:id="rId4" imgW="21970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lv-LV" smtClean="0"/>
              <a:t>Example 1 [CHSH]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250825" y="3860800"/>
            <a:ext cx="8435975" cy="2376488"/>
          </a:xfrm>
        </p:spPr>
        <p:txBody>
          <a:bodyPr/>
          <a:lstStyle/>
          <a:p>
            <a:pPr eaLnBrk="1" hangingPunct="1">
              <a:defRPr/>
            </a:pPr>
            <a:r>
              <a:rPr lang="lv-LV" smtClean="0"/>
              <a:t>Winning conditions for Alice and Bob</a:t>
            </a:r>
          </a:p>
          <a:p>
            <a:pPr eaLnBrk="1" hangingPunct="1">
              <a:defRPr/>
            </a:pPr>
            <a:r>
              <a:rPr lang="lv-LV" smtClean="0"/>
              <a:t>(a </a:t>
            </a:r>
            <a:r>
              <a:rPr lang="lv-LV" smtClean="0">
                <a:sym typeface="Symbol" pitchFamily="18" charset="2"/>
              </a:rPr>
              <a:t>= 0 or </a:t>
            </a:r>
            <a:r>
              <a:rPr lang="lv-LV" smtClean="0"/>
              <a:t>b </a:t>
            </a:r>
            <a:r>
              <a:rPr lang="lv-LV" smtClean="0">
                <a:sym typeface="Symbol" pitchFamily="18" charset="2"/>
              </a:rPr>
              <a:t>= 0) </a:t>
            </a:r>
            <a:r>
              <a:rPr lang="lv-LV" smtClean="0"/>
              <a:t> x </a:t>
            </a:r>
            <a:r>
              <a:rPr lang="lv-LV" smtClean="0">
                <a:sym typeface="Symbol" pitchFamily="18" charset="2"/>
              </a:rPr>
              <a:t>=</a:t>
            </a:r>
            <a:r>
              <a:rPr lang="lv-LV" smtClean="0"/>
              <a:t> y.</a:t>
            </a:r>
          </a:p>
          <a:p>
            <a:pPr eaLnBrk="1" hangingPunct="1">
              <a:defRPr/>
            </a:pPr>
            <a:r>
              <a:rPr lang="lv-LV" smtClean="0"/>
              <a:t>(a = b = 1) </a:t>
            </a:r>
            <a:r>
              <a:rPr lang="lv-LV" smtClean="0">
                <a:sym typeface="Symbol" pitchFamily="18" charset="2"/>
              </a:rPr>
              <a:t></a:t>
            </a:r>
            <a:r>
              <a:rPr lang="lv-LV" smtClean="0"/>
              <a:t> x </a:t>
            </a:r>
            <a:r>
              <a:rPr lang="lv-LV" smtClean="0">
                <a:sym typeface="Symbol" pitchFamily="18" charset="2"/>
              </a:rPr>
              <a:t> </a:t>
            </a:r>
            <a:r>
              <a:rPr lang="lv-LV" smtClean="0"/>
              <a:t>y.</a:t>
            </a:r>
          </a:p>
          <a:p>
            <a:pPr eaLnBrk="1" hangingPunct="1">
              <a:defRPr/>
            </a:pPr>
            <a:endParaRPr lang="lv-LV" smtClean="0"/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1692275" y="1557338"/>
            <a:ext cx="987425" cy="58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latin typeface="Calibri" pitchFamily="34" charset="0"/>
              </a:rPr>
              <a:t>Alice</a:t>
            </a: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6227763" y="1484313"/>
            <a:ext cx="841375" cy="5857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latin typeface="Calibri" pitchFamily="34" charset="0"/>
              </a:rPr>
              <a:t>Bob</a:t>
            </a: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3851275" y="2852738"/>
            <a:ext cx="1463675" cy="58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latin typeface="Calibri" pitchFamily="34" charset="0"/>
              </a:rPr>
              <a:t>Referee</a:t>
            </a:r>
          </a:p>
        </p:txBody>
      </p:sp>
      <p:cxnSp>
        <p:nvCxnSpPr>
          <p:cNvPr id="17414" name="Straight Arrow Connector 8"/>
          <p:cNvCxnSpPr>
            <a:cxnSpLocks noChangeShapeType="1"/>
            <a:endCxn id="17411" idx="3"/>
          </p:cNvCxnSpPr>
          <p:nvPr/>
        </p:nvCxnSpPr>
        <p:spPr bwMode="auto">
          <a:xfrm flipH="1" flipV="1">
            <a:off x="2679700" y="1849438"/>
            <a:ext cx="1676400" cy="1003300"/>
          </a:xfrm>
          <a:prstGeom prst="straightConnector1">
            <a:avLst/>
          </a:prstGeom>
          <a:noFill/>
          <a:ln w="25400" algn="ctr">
            <a:solidFill>
              <a:srgbClr val="2D95FE"/>
            </a:solidFill>
            <a:round/>
            <a:headEnd/>
            <a:tailEnd type="arrow" w="lg" len="lg"/>
          </a:ln>
        </p:spPr>
      </p:cxnSp>
      <p:cxnSp>
        <p:nvCxnSpPr>
          <p:cNvPr id="17415" name="Straight Arrow Connector 10"/>
          <p:cNvCxnSpPr>
            <a:cxnSpLocks noChangeShapeType="1"/>
          </p:cNvCxnSpPr>
          <p:nvPr/>
        </p:nvCxnSpPr>
        <p:spPr bwMode="auto">
          <a:xfrm flipV="1">
            <a:off x="4859338" y="1916113"/>
            <a:ext cx="1368425" cy="936625"/>
          </a:xfrm>
          <a:prstGeom prst="straightConnector1">
            <a:avLst/>
          </a:prstGeom>
          <a:noFill/>
          <a:ln w="25400" algn="ctr">
            <a:solidFill>
              <a:srgbClr val="2D95FE"/>
            </a:solidFill>
            <a:round/>
            <a:headEnd/>
            <a:tailEnd type="arrow" w="lg" len="lg"/>
          </a:ln>
        </p:spPr>
      </p:cxnSp>
      <p:cxnSp>
        <p:nvCxnSpPr>
          <p:cNvPr id="17416" name="Straight Arrow Connector 12"/>
          <p:cNvCxnSpPr>
            <a:cxnSpLocks noChangeShapeType="1"/>
            <a:stCxn id="17412" idx="2"/>
          </p:cNvCxnSpPr>
          <p:nvPr/>
        </p:nvCxnSpPr>
        <p:spPr bwMode="auto">
          <a:xfrm flipH="1">
            <a:off x="5364163" y="2070100"/>
            <a:ext cx="1284287" cy="85407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lg" len="lg"/>
          </a:ln>
        </p:spPr>
      </p:cxnSp>
      <p:cxnSp>
        <p:nvCxnSpPr>
          <p:cNvPr id="17417" name="Straight Arrow Connector 14"/>
          <p:cNvCxnSpPr>
            <a:cxnSpLocks noChangeShapeType="1"/>
          </p:cNvCxnSpPr>
          <p:nvPr/>
        </p:nvCxnSpPr>
        <p:spPr bwMode="auto">
          <a:xfrm>
            <a:off x="2411413" y="2133600"/>
            <a:ext cx="1439862" cy="8636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lg" len="lg"/>
          </a:ln>
        </p:spPr>
      </p:cxnSp>
      <p:sp>
        <p:nvSpPr>
          <p:cNvPr id="17418" name="Text Box 18"/>
          <p:cNvSpPr txBox="1">
            <a:spLocks noChangeArrowheads="1"/>
          </p:cNvSpPr>
          <p:nvPr/>
        </p:nvSpPr>
        <p:spPr bwMode="auto">
          <a:xfrm>
            <a:off x="3348038" y="17732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chemeClr val="accent1"/>
                </a:solidFill>
              </a:rPr>
              <a:t>a</a:t>
            </a:r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17419" name="Text Box 19"/>
          <p:cNvSpPr txBox="1">
            <a:spLocks noChangeArrowheads="1"/>
          </p:cNvSpPr>
          <p:nvPr/>
        </p:nvSpPr>
        <p:spPr bwMode="auto">
          <a:xfrm>
            <a:off x="5364163" y="17732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chemeClr val="accent1"/>
                </a:solidFill>
              </a:rPr>
              <a:t>b</a:t>
            </a:r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17420" name="Text Box 20"/>
          <p:cNvSpPr txBox="1">
            <a:spLocks noChangeArrowheads="1"/>
          </p:cNvSpPr>
          <p:nvPr/>
        </p:nvSpPr>
        <p:spPr bwMode="auto">
          <a:xfrm>
            <a:off x="2843213" y="249237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rgbClr val="FF0000"/>
                </a:solidFill>
              </a:rPr>
              <a:t>x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7421" name="Text Box 21"/>
          <p:cNvSpPr txBox="1">
            <a:spLocks noChangeArrowheads="1"/>
          </p:cNvSpPr>
          <p:nvPr/>
        </p:nvSpPr>
        <p:spPr bwMode="auto">
          <a:xfrm>
            <a:off x="5940425" y="249237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rgbClr val="FF0000"/>
                </a:solidFill>
              </a:rPr>
              <a:t>y</a:t>
            </a:r>
            <a:endParaRPr 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/>
              <a:t>Comparison 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002588" cy="4530725"/>
          </a:xfrm>
        </p:spPr>
        <p:txBody>
          <a:bodyPr/>
          <a:lstStyle/>
          <a:p>
            <a:pPr eaLnBrk="1" hangingPunct="1">
              <a:defRPr/>
            </a:pPr>
            <a:r>
              <a:rPr lang="lv-LV" smtClean="0"/>
              <a:t>Random XOR game:</a:t>
            </a:r>
          </a:p>
          <a:p>
            <a:pPr eaLnBrk="1" hangingPunct="1">
              <a:defRPr/>
            </a:pPr>
            <a:endParaRPr lang="lv-LV" smtClean="0"/>
          </a:p>
          <a:p>
            <a:pPr eaLnBrk="1" hangingPunct="1">
              <a:defRPr/>
            </a:pPr>
            <a:endParaRPr lang="lv-LV" smtClean="0"/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484438" y="2205038"/>
          <a:ext cx="4248150" cy="1252537"/>
        </p:xfrm>
        <a:graphic>
          <a:graphicData uri="http://schemas.openxmlformats.org/presentationml/2006/ole">
            <p:oleObj spid="_x0000_s135172" name="Equation" r:id="rId3" imgW="1549080" imgH="457200" progId="Equation.3">
              <p:embed/>
            </p:oleObj>
          </a:graphicData>
        </a:graphic>
      </p:graphicFrame>
      <p:graphicFrame>
        <p:nvGraphicFramePr>
          <p:cNvPr id="63496" name="Object 6"/>
          <p:cNvGraphicFramePr>
            <a:graphicFrameLocks noChangeAspect="1"/>
          </p:cNvGraphicFramePr>
          <p:nvPr/>
        </p:nvGraphicFramePr>
        <p:xfrm>
          <a:off x="2268538" y="4292600"/>
          <a:ext cx="5205412" cy="1123950"/>
        </p:xfrm>
        <a:graphic>
          <a:graphicData uri="http://schemas.openxmlformats.org/presentationml/2006/ole">
            <p:oleObj spid="_x0000_s135174" name="Equation" r:id="rId4" imgW="2120760" imgH="457200" progId="Equation.3">
              <p:embed/>
            </p:oleObj>
          </a:graphicData>
        </a:graphic>
      </p:graphicFrame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9750" y="3141663"/>
            <a:ext cx="800258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en-US" sz="32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8313" y="3429000"/>
            <a:ext cx="800258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Biggest gap for XOR games:</a:t>
            </a:r>
            <a:endParaRPr lang="en-US" sz="32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>
                <a:effectLst/>
              </a:rPr>
              <a:t>Open problems</a:t>
            </a:r>
            <a:endParaRPr lang="en-US" smtClean="0">
              <a:effectLst/>
            </a:endParaRPr>
          </a:p>
        </p:txBody>
      </p:sp>
      <p:sp>
        <p:nvSpPr>
          <p:cNvPr id="1321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lv-LV" sz="2800" smtClean="0">
                <a:effectLst/>
              </a:rPr>
              <a:t>We have </a:t>
            </a:r>
          </a:p>
          <a:p>
            <a:pPr marL="533400" indent="-533400"/>
            <a:endParaRPr lang="lv-LV" sz="2800" smtClean="0">
              <a:effectLst/>
            </a:endParaRPr>
          </a:p>
          <a:p>
            <a:pPr marL="533400" indent="-533400"/>
            <a:endParaRPr lang="lv-LV" sz="2800" smtClean="0">
              <a:effectLst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lv-LV" sz="2800" smtClean="0">
                <a:effectLst/>
              </a:rPr>
              <a:t>	What is the exact order?</a:t>
            </a:r>
          </a:p>
          <a:p>
            <a:pPr marL="533400" indent="-533400">
              <a:buFont typeface="Wingdings" pitchFamily="2" charset="2"/>
              <a:buAutoNum type="arabicPeriod" startAt="2"/>
            </a:pPr>
            <a:r>
              <a:rPr lang="lv-LV" sz="2800" smtClean="0">
                <a:effectLst/>
              </a:rPr>
              <a:t>Gaussian A</a:t>
            </a:r>
            <a:r>
              <a:rPr lang="lv-LV" sz="2800" baseline="-25000" smtClean="0">
                <a:effectLst/>
              </a:rPr>
              <a:t>ij</a:t>
            </a:r>
            <a:r>
              <a:rPr lang="lv-LV" sz="2800" smtClean="0">
                <a:effectLst/>
              </a:rPr>
              <a:t>? Different probability distributions?</a:t>
            </a:r>
          </a:p>
          <a:p>
            <a:pPr marL="533400" indent="-533400">
              <a:buFont typeface="Wingdings" pitchFamily="2" charset="2"/>
              <a:buAutoNum type="arabicPeriod" startAt="2"/>
            </a:pPr>
            <a:r>
              <a:rPr lang="lv-LV" sz="2800" smtClean="0">
                <a:effectLst/>
              </a:rPr>
              <a:t>Random games for other classes of non-local games?</a:t>
            </a:r>
            <a:endParaRPr lang="en-US" sz="2800" smtClean="0">
              <a:effectLst/>
            </a:endParaRPr>
          </a:p>
        </p:txBody>
      </p:sp>
      <p:graphicFrame>
        <p:nvGraphicFramePr>
          <p:cNvPr id="13210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258888" y="1989138"/>
          <a:ext cx="7131050" cy="1257300"/>
        </p:xfrm>
        <a:graphic>
          <a:graphicData uri="http://schemas.openxmlformats.org/presentationml/2006/ole">
            <p:oleObj spid="_x0000_s132102" name="Equation" r:id="rId3" imgW="27432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lv-LV" smtClean="0"/>
              <a:t>Example 2 [Cleve et al., 04] </a:t>
            </a:r>
          </a:p>
        </p:txBody>
      </p:sp>
      <p:sp>
        <p:nvSpPr>
          <p:cNvPr id="16386" name="Content Placeholder 4"/>
          <p:cNvSpPr>
            <a:spLocks noGrp="1"/>
          </p:cNvSpPr>
          <p:nvPr>
            <p:ph idx="4294967295"/>
          </p:nvPr>
        </p:nvSpPr>
        <p:spPr>
          <a:xfrm>
            <a:off x="3563938" y="1341438"/>
            <a:ext cx="5122862" cy="3959225"/>
          </a:xfrm>
        </p:spPr>
        <p:txBody>
          <a:bodyPr/>
          <a:lstStyle/>
          <a:p>
            <a:pPr eaLnBrk="1" hangingPunct="1">
              <a:defRPr/>
            </a:pPr>
            <a:r>
              <a:rPr lang="lv-LV"/>
              <a:t>Alice and Bob attempt to “prove” that they have a 2-coloring of a 5-cycle;</a:t>
            </a:r>
          </a:p>
          <a:p>
            <a:pPr eaLnBrk="1" hangingPunct="1">
              <a:defRPr/>
            </a:pPr>
            <a:r>
              <a:rPr lang="lv-LV"/>
              <a:t>Referee may ask one question about color of some vertex to each of them.</a:t>
            </a:r>
          </a:p>
          <a:p>
            <a:pPr eaLnBrk="1" hangingPunct="1">
              <a:defRPr/>
            </a:pPr>
            <a:endParaRPr lang="lv-LV"/>
          </a:p>
          <a:p>
            <a:pPr eaLnBrk="1" hangingPunct="1">
              <a:defRPr/>
            </a:pPr>
            <a:endParaRPr lang="lv-LV"/>
          </a:p>
        </p:txBody>
      </p:sp>
      <p:sp>
        <p:nvSpPr>
          <p:cNvPr id="6" name="Oval 5"/>
          <p:cNvSpPr/>
          <p:nvPr/>
        </p:nvSpPr>
        <p:spPr>
          <a:xfrm>
            <a:off x="684213" y="2852738"/>
            <a:ext cx="503237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7" name="Oval 6"/>
          <p:cNvSpPr/>
          <p:nvPr/>
        </p:nvSpPr>
        <p:spPr>
          <a:xfrm>
            <a:off x="1619250" y="2133600"/>
            <a:ext cx="504825" cy="503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9" name="Oval 8"/>
          <p:cNvSpPr/>
          <p:nvPr/>
        </p:nvSpPr>
        <p:spPr>
          <a:xfrm>
            <a:off x="2051050" y="3860800"/>
            <a:ext cx="504825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cxnSp>
        <p:nvCxnSpPr>
          <p:cNvPr id="18438" name="Straight Connector 11"/>
          <p:cNvCxnSpPr>
            <a:cxnSpLocks noChangeShapeType="1"/>
          </p:cNvCxnSpPr>
          <p:nvPr/>
        </p:nvCxnSpPr>
        <p:spPr bwMode="auto">
          <a:xfrm flipH="1">
            <a:off x="971550" y="2420938"/>
            <a:ext cx="863600" cy="576262"/>
          </a:xfrm>
          <a:prstGeom prst="line">
            <a:avLst/>
          </a:prstGeom>
          <a:noFill/>
          <a:ln w="38100" algn="ctr">
            <a:solidFill>
              <a:srgbClr val="2D95FE"/>
            </a:solidFill>
            <a:round/>
            <a:headEnd/>
            <a:tailEnd/>
          </a:ln>
        </p:spPr>
      </p:cxnSp>
      <p:cxnSp>
        <p:nvCxnSpPr>
          <p:cNvPr id="18439" name="Straight Connector 13"/>
          <p:cNvCxnSpPr>
            <a:cxnSpLocks noChangeShapeType="1"/>
          </p:cNvCxnSpPr>
          <p:nvPr/>
        </p:nvCxnSpPr>
        <p:spPr bwMode="auto">
          <a:xfrm>
            <a:off x="1835150" y="2420938"/>
            <a:ext cx="1081088" cy="720725"/>
          </a:xfrm>
          <a:prstGeom prst="line">
            <a:avLst/>
          </a:prstGeom>
          <a:noFill/>
          <a:ln w="38100" algn="ctr">
            <a:solidFill>
              <a:srgbClr val="2D95FE"/>
            </a:solidFill>
            <a:round/>
            <a:headEnd/>
            <a:tailEnd/>
          </a:ln>
        </p:spPr>
      </p:cxnSp>
      <p:cxnSp>
        <p:nvCxnSpPr>
          <p:cNvPr id="18440" name="Straight Connector 15"/>
          <p:cNvCxnSpPr>
            <a:cxnSpLocks noChangeShapeType="1"/>
          </p:cNvCxnSpPr>
          <p:nvPr/>
        </p:nvCxnSpPr>
        <p:spPr bwMode="auto">
          <a:xfrm flipH="1">
            <a:off x="2268538" y="3141663"/>
            <a:ext cx="431800" cy="1079500"/>
          </a:xfrm>
          <a:prstGeom prst="line">
            <a:avLst/>
          </a:prstGeom>
          <a:noFill/>
          <a:ln w="38100" algn="ctr">
            <a:solidFill>
              <a:srgbClr val="2D95FE"/>
            </a:solidFill>
            <a:round/>
            <a:headEnd/>
            <a:tailEnd/>
          </a:ln>
        </p:spPr>
      </p:cxnSp>
      <p:cxnSp>
        <p:nvCxnSpPr>
          <p:cNvPr id="18441" name="Straight Connector 17"/>
          <p:cNvCxnSpPr>
            <a:cxnSpLocks noChangeShapeType="1"/>
          </p:cNvCxnSpPr>
          <p:nvPr/>
        </p:nvCxnSpPr>
        <p:spPr bwMode="auto">
          <a:xfrm flipH="1" flipV="1">
            <a:off x="1331913" y="4076700"/>
            <a:ext cx="1008062" cy="73025"/>
          </a:xfrm>
          <a:prstGeom prst="line">
            <a:avLst/>
          </a:prstGeom>
          <a:noFill/>
          <a:ln w="38100" algn="ctr">
            <a:solidFill>
              <a:srgbClr val="2D95FE"/>
            </a:solidFill>
            <a:round/>
            <a:headEnd/>
            <a:tailEnd/>
          </a:ln>
        </p:spPr>
      </p:cxnSp>
      <p:cxnSp>
        <p:nvCxnSpPr>
          <p:cNvPr id="18442" name="Straight Connector 19"/>
          <p:cNvCxnSpPr>
            <a:cxnSpLocks noChangeShapeType="1"/>
          </p:cNvCxnSpPr>
          <p:nvPr/>
        </p:nvCxnSpPr>
        <p:spPr bwMode="auto">
          <a:xfrm flipH="1" flipV="1">
            <a:off x="971550" y="3213100"/>
            <a:ext cx="431800" cy="863600"/>
          </a:xfrm>
          <a:prstGeom prst="line">
            <a:avLst/>
          </a:prstGeom>
          <a:noFill/>
          <a:ln w="38100" algn="ctr">
            <a:solidFill>
              <a:srgbClr val="2D95FE"/>
            </a:solidFill>
            <a:round/>
            <a:headEnd/>
            <a:tailEnd/>
          </a:ln>
        </p:spPr>
      </p:cxnSp>
      <p:sp>
        <p:nvSpPr>
          <p:cNvPr id="8" name="Oval 7"/>
          <p:cNvSpPr/>
          <p:nvPr/>
        </p:nvSpPr>
        <p:spPr>
          <a:xfrm>
            <a:off x="1116013" y="3860800"/>
            <a:ext cx="503237" cy="5048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0" name="Oval 9"/>
          <p:cNvSpPr/>
          <p:nvPr/>
        </p:nvSpPr>
        <p:spPr>
          <a:xfrm>
            <a:off x="2484438" y="2852738"/>
            <a:ext cx="503237" cy="5048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lv-LV"/>
              <a:t>Example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3563938" y="1341438"/>
            <a:ext cx="5122862" cy="4824412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lv-LV" smtClean="0"/>
              <a:t>Referee either:</a:t>
            </a:r>
          </a:p>
          <a:p>
            <a:pPr marL="514350" indent="-514350" eaLnBrk="1" hangingPunct="1">
              <a:defRPr/>
            </a:pPr>
            <a:r>
              <a:rPr lang="lv-LV" smtClean="0"/>
              <a:t>asks i</a:t>
            </a:r>
            <a:r>
              <a:rPr lang="lv-LV" baseline="30000" smtClean="0"/>
              <a:t>th </a:t>
            </a:r>
            <a:r>
              <a:rPr lang="lv-LV" smtClean="0"/>
              <a:t>vertex to both Alice and Bob; they win if answers equal.</a:t>
            </a:r>
          </a:p>
          <a:p>
            <a:pPr marL="514350" indent="-514350" eaLnBrk="1" hangingPunct="1">
              <a:defRPr/>
            </a:pPr>
            <a:r>
              <a:rPr lang="lv-LV" smtClean="0"/>
              <a:t>Asks the i</a:t>
            </a:r>
            <a:r>
              <a:rPr lang="lv-LV" baseline="30000" smtClean="0"/>
              <a:t>th </a:t>
            </a:r>
            <a:r>
              <a:rPr lang="lv-LV" smtClean="0"/>
              <a:t>vertex to Alice, (i+1)</a:t>
            </a:r>
            <a:r>
              <a:rPr lang="lv-LV" baseline="30000" smtClean="0"/>
              <a:t>st</a:t>
            </a:r>
            <a:r>
              <a:rPr lang="lv-LV" smtClean="0"/>
              <a:t> to Bob, they win if answers different.</a:t>
            </a:r>
          </a:p>
          <a:p>
            <a:pPr marL="514350" indent="-514350" eaLnBrk="1" hangingPunct="1">
              <a:defRPr/>
            </a:pPr>
            <a:endParaRPr lang="lv-LV" smtClean="0"/>
          </a:p>
          <a:p>
            <a:pPr marL="514350" indent="-514350" eaLnBrk="1" hangingPunct="1">
              <a:defRPr/>
            </a:pPr>
            <a:endParaRPr lang="lv-LV" smtClean="0"/>
          </a:p>
        </p:txBody>
      </p:sp>
      <p:sp>
        <p:nvSpPr>
          <p:cNvPr id="6" name="Oval 5"/>
          <p:cNvSpPr/>
          <p:nvPr/>
        </p:nvSpPr>
        <p:spPr>
          <a:xfrm>
            <a:off x="684213" y="2852738"/>
            <a:ext cx="503237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7" name="Oval 6"/>
          <p:cNvSpPr/>
          <p:nvPr/>
        </p:nvSpPr>
        <p:spPr>
          <a:xfrm>
            <a:off x="1619250" y="2133600"/>
            <a:ext cx="504825" cy="503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9" name="Oval 8"/>
          <p:cNvSpPr/>
          <p:nvPr/>
        </p:nvSpPr>
        <p:spPr>
          <a:xfrm>
            <a:off x="2051050" y="3860800"/>
            <a:ext cx="504825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cxnSp>
        <p:nvCxnSpPr>
          <p:cNvPr id="19462" name="Straight Connector 11"/>
          <p:cNvCxnSpPr>
            <a:cxnSpLocks noChangeShapeType="1"/>
          </p:cNvCxnSpPr>
          <p:nvPr/>
        </p:nvCxnSpPr>
        <p:spPr bwMode="auto">
          <a:xfrm flipH="1">
            <a:off x="971550" y="2420938"/>
            <a:ext cx="863600" cy="576262"/>
          </a:xfrm>
          <a:prstGeom prst="line">
            <a:avLst/>
          </a:prstGeom>
          <a:noFill/>
          <a:ln w="38100" algn="ctr">
            <a:solidFill>
              <a:srgbClr val="2D95FE"/>
            </a:solidFill>
            <a:round/>
            <a:headEnd/>
            <a:tailEnd/>
          </a:ln>
        </p:spPr>
      </p:cxnSp>
      <p:cxnSp>
        <p:nvCxnSpPr>
          <p:cNvPr id="19463" name="Straight Connector 13"/>
          <p:cNvCxnSpPr>
            <a:cxnSpLocks noChangeShapeType="1"/>
          </p:cNvCxnSpPr>
          <p:nvPr/>
        </p:nvCxnSpPr>
        <p:spPr bwMode="auto">
          <a:xfrm>
            <a:off x="1835150" y="2420938"/>
            <a:ext cx="1081088" cy="720725"/>
          </a:xfrm>
          <a:prstGeom prst="line">
            <a:avLst/>
          </a:prstGeom>
          <a:noFill/>
          <a:ln w="38100" algn="ctr">
            <a:solidFill>
              <a:srgbClr val="2D95FE"/>
            </a:solidFill>
            <a:round/>
            <a:headEnd/>
            <a:tailEnd/>
          </a:ln>
        </p:spPr>
      </p:cxnSp>
      <p:cxnSp>
        <p:nvCxnSpPr>
          <p:cNvPr id="19464" name="Straight Connector 15"/>
          <p:cNvCxnSpPr>
            <a:cxnSpLocks noChangeShapeType="1"/>
          </p:cNvCxnSpPr>
          <p:nvPr/>
        </p:nvCxnSpPr>
        <p:spPr bwMode="auto">
          <a:xfrm flipH="1">
            <a:off x="2268538" y="3141663"/>
            <a:ext cx="431800" cy="1079500"/>
          </a:xfrm>
          <a:prstGeom prst="line">
            <a:avLst/>
          </a:prstGeom>
          <a:noFill/>
          <a:ln w="38100" algn="ctr">
            <a:solidFill>
              <a:srgbClr val="2D95FE"/>
            </a:solidFill>
            <a:round/>
            <a:headEnd/>
            <a:tailEnd/>
          </a:ln>
        </p:spPr>
      </p:cxnSp>
      <p:cxnSp>
        <p:nvCxnSpPr>
          <p:cNvPr id="19465" name="Straight Connector 17"/>
          <p:cNvCxnSpPr>
            <a:cxnSpLocks noChangeShapeType="1"/>
          </p:cNvCxnSpPr>
          <p:nvPr/>
        </p:nvCxnSpPr>
        <p:spPr bwMode="auto">
          <a:xfrm flipH="1" flipV="1">
            <a:off x="1331913" y="4076700"/>
            <a:ext cx="1008062" cy="73025"/>
          </a:xfrm>
          <a:prstGeom prst="line">
            <a:avLst/>
          </a:prstGeom>
          <a:noFill/>
          <a:ln w="38100" algn="ctr">
            <a:solidFill>
              <a:srgbClr val="2D95FE"/>
            </a:solidFill>
            <a:round/>
            <a:headEnd/>
            <a:tailEnd/>
          </a:ln>
        </p:spPr>
      </p:cxnSp>
      <p:cxnSp>
        <p:nvCxnSpPr>
          <p:cNvPr id="19466" name="Straight Connector 19"/>
          <p:cNvCxnSpPr>
            <a:cxnSpLocks noChangeShapeType="1"/>
          </p:cNvCxnSpPr>
          <p:nvPr/>
        </p:nvCxnSpPr>
        <p:spPr bwMode="auto">
          <a:xfrm flipH="1" flipV="1">
            <a:off x="971550" y="3213100"/>
            <a:ext cx="431800" cy="863600"/>
          </a:xfrm>
          <a:prstGeom prst="line">
            <a:avLst/>
          </a:prstGeom>
          <a:noFill/>
          <a:ln w="38100" algn="ctr">
            <a:solidFill>
              <a:srgbClr val="2D95FE"/>
            </a:solidFill>
            <a:round/>
            <a:headEnd/>
            <a:tailEnd/>
          </a:ln>
        </p:spPr>
      </p:cxnSp>
      <p:sp>
        <p:nvSpPr>
          <p:cNvPr id="8" name="Oval 7"/>
          <p:cNvSpPr/>
          <p:nvPr/>
        </p:nvSpPr>
        <p:spPr>
          <a:xfrm>
            <a:off x="1116013" y="3860800"/>
            <a:ext cx="503237" cy="5048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0" name="Oval 9"/>
          <p:cNvSpPr/>
          <p:nvPr/>
        </p:nvSpPr>
        <p:spPr>
          <a:xfrm>
            <a:off x="2484438" y="2852738"/>
            <a:ext cx="503237" cy="5048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229600" cy="11398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lv-LV" sz="4000"/>
              <a:t>Non-local games in quantum world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4294967295"/>
          </p:nvPr>
        </p:nvSpPr>
        <p:spPr>
          <a:xfrm>
            <a:off x="395288" y="3141663"/>
            <a:ext cx="8229600" cy="2305050"/>
          </a:xfrm>
        </p:spPr>
        <p:txBody>
          <a:bodyPr/>
          <a:lstStyle/>
          <a:p>
            <a:pPr eaLnBrk="1" hangingPunct="1">
              <a:defRPr/>
            </a:pPr>
            <a:r>
              <a:rPr lang="lv-LV"/>
              <a:t>Shared quantum state between Alice and Bob:</a:t>
            </a:r>
          </a:p>
          <a:p>
            <a:pPr lvl="1" eaLnBrk="1" hangingPunct="1">
              <a:defRPr/>
            </a:pPr>
            <a:r>
              <a:rPr lang="lv-LV"/>
              <a:t>Does not allow them to communicate;</a:t>
            </a:r>
          </a:p>
          <a:p>
            <a:pPr lvl="1" eaLnBrk="1" hangingPunct="1">
              <a:defRPr/>
            </a:pPr>
            <a:r>
              <a:rPr lang="lv-LV"/>
              <a:t>Allows to generate correlated random bits.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692275" y="2278063"/>
            <a:ext cx="989013" cy="588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latin typeface="Calibri" pitchFamily="34" charset="0"/>
              </a:rPr>
              <a:t>Alice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6227763" y="2205038"/>
            <a:ext cx="842962" cy="588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latin typeface="Calibri" pitchFamily="34" charset="0"/>
              </a:rPr>
              <a:t>Bob</a:t>
            </a:r>
          </a:p>
        </p:txBody>
      </p:sp>
      <p:sp>
        <p:nvSpPr>
          <p:cNvPr id="22533" name="Text Box 11"/>
          <p:cNvSpPr txBox="1">
            <a:spLocks noChangeArrowheads="1"/>
          </p:cNvSpPr>
          <p:nvPr/>
        </p:nvSpPr>
        <p:spPr bwMode="auto">
          <a:xfrm>
            <a:off x="4140200" y="1196975"/>
            <a:ext cx="790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ym typeface="Symbol" pitchFamily="18" charset="2"/>
              </a:rPr>
              <a:t></a:t>
            </a:r>
          </a:p>
        </p:txBody>
      </p:sp>
      <p:sp>
        <p:nvSpPr>
          <p:cNvPr id="22534" name="Line 12"/>
          <p:cNvSpPr>
            <a:spLocks noChangeShapeType="1"/>
          </p:cNvSpPr>
          <p:nvPr/>
        </p:nvSpPr>
        <p:spPr bwMode="auto">
          <a:xfrm flipH="1">
            <a:off x="2627313" y="1628775"/>
            <a:ext cx="14398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13"/>
          <p:cNvSpPr>
            <a:spLocks noChangeShapeType="1"/>
          </p:cNvSpPr>
          <p:nvPr/>
        </p:nvSpPr>
        <p:spPr bwMode="auto">
          <a:xfrm>
            <a:off x="5003800" y="1557338"/>
            <a:ext cx="12239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611188" y="5419725"/>
            <a:ext cx="66548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lv-LV" sz="32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Corresponds to shared random bits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lv-LV" sz="32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the classical case.</a:t>
            </a:r>
          </a:p>
          <a:p>
            <a:pPr>
              <a:defRPr/>
            </a:pPr>
            <a:endParaRPr lang="en-US" sz="320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 animBg="1"/>
      <p:bldP spid="22535" grpId="0" animBg="1"/>
      <p:bldP spid="491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lv-LV"/>
              <a:t>Example:CHSH game</a:t>
            </a:r>
          </a:p>
        </p:txBody>
      </p:sp>
      <p:sp>
        <p:nvSpPr>
          <p:cNvPr id="50187" name="Content Placeholder 2"/>
          <p:cNvSpPr>
            <a:spLocks/>
          </p:cNvSpPr>
          <p:nvPr/>
        </p:nvSpPr>
        <p:spPr bwMode="auto">
          <a:xfrm>
            <a:off x="0" y="3860800"/>
            <a:ext cx="48958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Winning condition: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(a 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  <a:sym typeface="Symbol" pitchFamily="18" charset="2"/>
              </a:rPr>
              <a:t>= 0 or 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b 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  <a:sym typeface="Symbol" pitchFamily="18" charset="2"/>
              </a:rPr>
              <a:t>= 0)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  <a:sym typeface="Symbol" pitchFamily="18" charset="2"/>
              </a:rPr>
              <a:t>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 x 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  <a:sym typeface="Symbol" pitchFamily="18" charset="2"/>
              </a:rPr>
              <a:t>=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 y.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(a = b = 1) 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  <a:sym typeface="Symbol" pitchFamily="18" charset="2"/>
              </a:rPr>
              <a:t>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 x 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  <a:sym typeface="Symbol" pitchFamily="18" charset="2"/>
              </a:rPr>
              <a:t> 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y.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lv-LV" sz="32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50188" name="Content Placeholder 2"/>
          <p:cNvSpPr>
            <a:spLocks/>
          </p:cNvSpPr>
          <p:nvPr/>
        </p:nvSpPr>
        <p:spPr bwMode="auto">
          <a:xfrm>
            <a:off x="4932363" y="3860800"/>
            <a:ext cx="48958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Winning probability: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0.75 classically.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0.85... quantumly.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lv-LV" sz="32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827088" y="5949950"/>
            <a:ext cx="7966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rgbClr val="FF0000"/>
                </a:solidFill>
              </a:rPr>
              <a:t>A simple way to verify quantum mechanics.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1692275" y="1557338"/>
            <a:ext cx="987425" cy="58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latin typeface="Calibri" pitchFamily="34" charset="0"/>
              </a:rPr>
              <a:t>Alice</a:t>
            </a:r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6227763" y="1484313"/>
            <a:ext cx="841375" cy="5857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latin typeface="Calibri" pitchFamily="34" charset="0"/>
              </a:rPr>
              <a:t>Bob</a:t>
            </a:r>
          </a:p>
        </p:txBody>
      </p: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3851275" y="2852738"/>
            <a:ext cx="1463675" cy="58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latin typeface="Calibri" pitchFamily="34" charset="0"/>
              </a:rPr>
              <a:t>Referee</a:t>
            </a:r>
          </a:p>
        </p:txBody>
      </p:sp>
      <p:cxnSp>
        <p:nvCxnSpPr>
          <p:cNvPr id="21512" name="Straight Arrow Connector 8"/>
          <p:cNvCxnSpPr>
            <a:cxnSpLocks noChangeShapeType="1"/>
            <a:endCxn id="21509" idx="3"/>
          </p:cNvCxnSpPr>
          <p:nvPr/>
        </p:nvCxnSpPr>
        <p:spPr bwMode="auto">
          <a:xfrm flipH="1" flipV="1">
            <a:off x="2679700" y="1849438"/>
            <a:ext cx="1676400" cy="1003300"/>
          </a:xfrm>
          <a:prstGeom prst="straightConnector1">
            <a:avLst/>
          </a:prstGeom>
          <a:noFill/>
          <a:ln w="25400" algn="ctr">
            <a:solidFill>
              <a:srgbClr val="2D95FE"/>
            </a:solidFill>
            <a:round/>
            <a:headEnd/>
            <a:tailEnd type="arrow" w="lg" len="lg"/>
          </a:ln>
        </p:spPr>
      </p:cxnSp>
      <p:cxnSp>
        <p:nvCxnSpPr>
          <p:cNvPr id="21513" name="Straight Arrow Connector 10"/>
          <p:cNvCxnSpPr>
            <a:cxnSpLocks noChangeShapeType="1"/>
          </p:cNvCxnSpPr>
          <p:nvPr/>
        </p:nvCxnSpPr>
        <p:spPr bwMode="auto">
          <a:xfrm flipV="1">
            <a:off x="4859338" y="1916113"/>
            <a:ext cx="1368425" cy="936625"/>
          </a:xfrm>
          <a:prstGeom prst="straightConnector1">
            <a:avLst/>
          </a:prstGeom>
          <a:noFill/>
          <a:ln w="25400" algn="ctr">
            <a:solidFill>
              <a:srgbClr val="2D95FE"/>
            </a:solidFill>
            <a:round/>
            <a:headEnd/>
            <a:tailEnd type="arrow" w="lg" len="lg"/>
          </a:ln>
        </p:spPr>
      </p:cxnSp>
      <p:cxnSp>
        <p:nvCxnSpPr>
          <p:cNvPr id="21514" name="Straight Arrow Connector 12"/>
          <p:cNvCxnSpPr>
            <a:cxnSpLocks noChangeShapeType="1"/>
            <a:stCxn id="21510" idx="2"/>
          </p:cNvCxnSpPr>
          <p:nvPr/>
        </p:nvCxnSpPr>
        <p:spPr bwMode="auto">
          <a:xfrm flipH="1">
            <a:off x="5364163" y="2070100"/>
            <a:ext cx="1284287" cy="85407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lg" len="lg"/>
          </a:ln>
        </p:spPr>
      </p:cxnSp>
      <p:cxnSp>
        <p:nvCxnSpPr>
          <p:cNvPr id="21515" name="Straight Arrow Connector 14"/>
          <p:cNvCxnSpPr>
            <a:cxnSpLocks noChangeShapeType="1"/>
          </p:cNvCxnSpPr>
          <p:nvPr/>
        </p:nvCxnSpPr>
        <p:spPr bwMode="auto">
          <a:xfrm>
            <a:off x="2411413" y="2133600"/>
            <a:ext cx="1439862" cy="8636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lg" len="lg"/>
          </a:ln>
        </p:spPr>
      </p:cxnSp>
      <p:sp>
        <p:nvSpPr>
          <p:cNvPr id="21516" name="Text Box 20"/>
          <p:cNvSpPr txBox="1">
            <a:spLocks noChangeArrowheads="1"/>
          </p:cNvSpPr>
          <p:nvPr/>
        </p:nvSpPr>
        <p:spPr bwMode="auto">
          <a:xfrm>
            <a:off x="3348038" y="17732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chemeClr val="accent1"/>
                </a:solidFill>
              </a:rPr>
              <a:t>a</a:t>
            </a:r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21517" name="Text Box 21"/>
          <p:cNvSpPr txBox="1">
            <a:spLocks noChangeArrowheads="1"/>
          </p:cNvSpPr>
          <p:nvPr/>
        </p:nvSpPr>
        <p:spPr bwMode="auto">
          <a:xfrm>
            <a:off x="5364163" y="17732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chemeClr val="accent1"/>
                </a:solidFill>
              </a:rPr>
              <a:t>b</a:t>
            </a:r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21518" name="Text Box 22"/>
          <p:cNvSpPr txBox="1">
            <a:spLocks noChangeArrowheads="1"/>
          </p:cNvSpPr>
          <p:nvPr/>
        </p:nvSpPr>
        <p:spPr bwMode="auto">
          <a:xfrm>
            <a:off x="2843213" y="249237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rgbClr val="FF0000"/>
                </a:solidFill>
              </a:rPr>
              <a:t>x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1519" name="Text Box 23"/>
          <p:cNvSpPr txBox="1">
            <a:spLocks noChangeArrowheads="1"/>
          </p:cNvSpPr>
          <p:nvPr/>
        </p:nvSpPr>
        <p:spPr bwMode="auto">
          <a:xfrm>
            <a:off x="5940425" y="249237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rgbClr val="FF0000"/>
                </a:solidFill>
              </a:rPr>
              <a:t>y</a:t>
            </a:r>
            <a:endParaRPr 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8" grpId="0"/>
      <p:bldP spid="235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3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lv-LV"/>
              <a:t>Example: 2-coloring game</a:t>
            </a:r>
          </a:p>
        </p:txBody>
      </p:sp>
      <p:sp>
        <p:nvSpPr>
          <p:cNvPr id="51203" name="Content Placeholder 4"/>
          <p:cNvSpPr>
            <a:spLocks noGrp="1"/>
          </p:cNvSpPr>
          <p:nvPr>
            <p:ph idx="4294967295"/>
          </p:nvPr>
        </p:nvSpPr>
        <p:spPr>
          <a:xfrm>
            <a:off x="3563938" y="1341438"/>
            <a:ext cx="5122862" cy="2735262"/>
          </a:xfrm>
        </p:spPr>
        <p:txBody>
          <a:bodyPr/>
          <a:lstStyle/>
          <a:p>
            <a:pPr eaLnBrk="1" hangingPunct="1">
              <a:defRPr/>
            </a:pPr>
            <a:r>
              <a:rPr lang="lv-LV"/>
              <a:t>Alice and Bob claim to have a 2-coloring of n-cycle, n- odd;</a:t>
            </a:r>
          </a:p>
          <a:p>
            <a:pPr eaLnBrk="1" hangingPunct="1">
              <a:defRPr/>
            </a:pPr>
            <a:r>
              <a:rPr lang="lv-LV"/>
              <a:t>2n pairs of questions by referee.</a:t>
            </a:r>
          </a:p>
          <a:p>
            <a:pPr eaLnBrk="1" hangingPunct="1">
              <a:defRPr/>
            </a:pPr>
            <a:endParaRPr lang="lv-LV"/>
          </a:p>
          <a:p>
            <a:pPr eaLnBrk="1" hangingPunct="1">
              <a:defRPr/>
            </a:pPr>
            <a:endParaRPr lang="lv-LV"/>
          </a:p>
        </p:txBody>
      </p:sp>
      <p:sp>
        <p:nvSpPr>
          <p:cNvPr id="6" name="Oval 5"/>
          <p:cNvSpPr/>
          <p:nvPr/>
        </p:nvSpPr>
        <p:spPr>
          <a:xfrm>
            <a:off x="684213" y="2852738"/>
            <a:ext cx="503237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7" name="Oval 6"/>
          <p:cNvSpPr/>
          <p:nvPr/>
        </p:nvSpPr>
        <p:spPr>
          <a:xfrm>
            <a:off x="1619250" y="2133600"/>
            <a:ext cx="504825" cy="503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9" name="Oval 8"/>
          <p:cNvSpPr/>
          <p:nvPr/>
        </p:nvSpPr>
        <p:spPr>
          <a:xfrm>
            <a:off x="2051050" y="3860800"/>
            <a:ext cx="504825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71550" y="2420938"/>
            <a:ext cx="863600" cy="5762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35150" y="2420938"/>
            <a:ext cx="1081088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68538" y="3141663"/>
            <a:ext cx="431800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1331913" y="4076700"/>
            <a:ext cx="1008062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971550" y="3213100"/>
            <a:ext cx="431800" cy="86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116013" y="3860800"/>
            <a:ext cx="503237" cy="5048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0" name="Oval 9"/>
          <p:cNvSpPr/>
          <p:nvPr/>
        </p:nvSpPr>
        <p:spPr>
          <a:xfrm>
            <a:off x="2484438" y="2852738"/>
            <a:ext cx="503237" cy="5048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51214" name="Content Placeholder 2"/>
          <p:cNvSpPr>
            <a:spLocks/>
          </p:cNvSpPr>
          <p:nvPr/>
        </p:nvSpPr>
        <p:spPr bwMode="auto">
          <a:xfrm>
            <a:off x="2987675" y="4221163"/>
            <a:ext cx="48958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Winning probability: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classically.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lv-LV" sz="320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   quantumly.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lv-LV" sz="32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graphicFrame>
        <p:nvGraphicFramePr>
          <p:cNvPr id="51215" name="Object 15"/>
          <p:cNvGraphicFramePr>
            <a:graphicFrameLocks noChangeAspect="1"/>
          </p:cNvGraphicFramePr>
          <p:nvPr/>
        </p:nvGraphicFramePr>
        <p:xfrm>
          <a:off x="3492500" y="4797425"/>
          <a:ext cx="936625" cy="908050"/>
        </p:xfrm>
        <a:graphic>
          <a:graphicData uri="http://schemas.openxmlformats.org/presentationml/2006/ole">
            <p:oleObj spid="_x0000_s51215" name="Equation" r:id="rId3" imgW="406080" imgH="393480" progId="Equation.3">
              <p:embed/>
            </p:oleObj>
          </a:graphicData>
        </a:graphic>
      </p:graphicFrame>
      <p:graphicFrame>
        <p:nvGraphicFramePr>
          <p:cNvPr id="51216" name="Object 16"/>
          <p:cNvGraphicFramePr>
            <a:graphicFrameLocks noChangeAspect="1"/>
          </p:cNvGraphicFramePr>
          <p:nvPr/>
        </p:nvGraphicFramePr>
        <p:xfrm>
          <a:off x="3348038" y="5786438"/>
          <a:ext cx="1638300" cy="1071562"/>
        </p:xfrm>
        <a:graphic>
          <a:graphicData uri="http://schemas.openxmlformats.org/presentationml/2006/ole">
            <p:oleObj spid="_x0000_s51216" name="Equation" r:id="rId4" imgW="660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lv-LV"/>
              <a:t>Random non-local games</a:t>
            </a:r>
          </a:p>
        </p:txBody>
      </p:sp>
      <p:sp>
        <p:nvSpPr>
          <p:cNvPr id="53258" name="Content Placeholder 2"/>
          <p:cNvSpPr>
            <a:spLocks/>
          </p:cNvSpPr>
          <p:nvPr/>
        </p:nvSpPr>
        <p:spPr bwMode="auto">
          <a:xfrm>
            <a:off x="323850" y="3644900"/>
            <a:ext cx="67691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a, b 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  <a:sym typeface="Symbol" pitchFamily="18" charset="2"/>
              </a:rPr>
              <a:t> {1, 2, ..., N};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x, y </a:t>
            </a: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  <a:sym typeface="Symbol" pitchFamily="18" charset="2"/>
              </a:rPr>
              <a:t> {0, 1};</a:t>
            </a:r>
            <a:endParaRPr lang="lv-LV" sz="320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lv-LV" sz="3200">
                <a:effectLst>
                  <a:outerShdw blurRad="38100" dist="38100" dir="2700000" algn="tl">
                    <a:srgbClr val="010199"/>
                  </a:outerShdw>
                </a:effectLst>
              </a:rPr>
              <a:t>Condition P(a, b, x, y)  – random;</a:t>
            </a:r>
          </a:p>
        </p:txBody>
      </p:sp>
      <p:sp>
        <p:nvSpPr>
          <p:cNvPr id="52234" name="Text Box 13"/>
          <p:cNvSpPr txBox="1">
            <a:spLocks noChangeArrowheads="1"/>
          </p:cNvSpPr>
          <p:nvPr/>
        </p:nvSpPr>
        <p:spPr bwMode="auto">
          <a:xfrm>
            <a:off x="250825" y="5661025"/>
            <a:ext cx="8504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2800">
                <a:solidFill>
                  <a:srgbClr val="FF0000"/>
                </a:solidFill>
              </a:rPr>
              <a:t>Computer experiments: quantum winning probability </a:t>
            </a:r>
          </a:p>
          <a:p>
            <a:r>
              <a:rPr lang="lv-LV" sz="2800">
                <a:solidFill>
                  <a:srgbClr val="FF0000"/>
                </a:solidFill>
              </a:rPr>
              <a:t>larger than classical. 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1692275" y="1557338"/>
            <a:ext cx="987425" cy="58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latin typeface="Calibri" pitchFamily="34" charset="0"/>
              </a:rPr>
              <a:t>Alice</a:t>
            </a:r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6227763" y="1484313"/>
            <a:ext cx="841375" cy="5857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latin typeface="Calibri" pitchFamily="34" charset="0"/>
              </a:rPr>
              <a:t>Bob</a:t>
            </a:r>
          </a:p>
        </p:txBody>
      </p:sp>
      <p:sp>
        <p:nvSpPr>
          <p:cNvPr id="52230" name="TextBox 6"/>
          <p:cNvSpPr txBox="1">
            <a:spLocks noChangeArrowheads="1"/>
          </p:cNvSpPr>
          <p:nvPr/>
        </p:nvSpPr>
        <p:spPr bwMode="auto">
          <a:xfrm>
            <a:off x="3851275" y="2852738"/>
            <a:ext cx="1463675" cy="58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latin typeface="Calibri" pitchFamily="34" charset="0"/>
              </a:rPr>
              <a:t>Referee</a:t>
            </a:r>
          </a:p>
        </p:txBody>
      </p:sp>
      <p:cxnSp>
        <p:nvCxnSpPr>
          <p:cNvPr id="52231" name="Straight Arrow Connector 8"/>
          <p:cNvCxnSpPr>
            <a:cxnSpLocks noChangeShapeType="1"/>
            <a:endCxn id="52228" idx="3"/>
          </p:cNvCxnSpPr>
          <p:nvPr/>
        </p:nvCxnSpPr>
        <p:spPr bwMode="auto">
          <a:xfrm flipH="1" flipV="1">
            <a:off x="2679700" y="1849438"/>
            <a:ext cx="1676400" cy="1003300"/>
          </a:xfrm>
          <a:prstGeom prst="straightConnector1">
            <a:avLst/>
          </a:prstGeom>
          <a:noFill/>
          <a:ln w="25400" algn="ctr">
            <a:solidFill>
              <a:srgbClr val="2D95FE"/>
            </a:solidFill>
            <a:round/>
            <a:headEnd/>
            <a:tailEnd type="arrow" w="lg" len="lg"/>
          </a:ln>
        </p:spPr>
      </p:cxnSp>
      <p:cxnSp>
        <p:nvCxnSpPr>
          <p:cNvPr id="52232" name="Straight Arrow Connector 10"/>
          <p:cNvCxnSpPr>
            <a:cxnSpLocks noChangeShapeType="1"/>
          </p:cNvCxnSpPr>
          <p:nvPr/>
        </p:nvCxnSpPr>
        <p:spPr bwMode="auto">
          <a:xfrm flipV="1">
            <a:off x="4859338" y="1916113"/>
            <a:ext cx="1368425" cy="936625"/>
          </a:xfrm>
          <a:prstGeom prst="straightConnector1">
            <a:avLst/>
          </a:prstGeom>
          <a:noFill/>
          <a:ln w="25400" algn="ctr">
            <a:solidFill>
              <a:srgbClr val="2D95FE"/>
            </a:solidFill>
            <a:round/>
            <a:headEnd/>
            <a:tailEnd type="arrow" w="lg" len="lg"/>
          </a:ln>
        </p:spPr>
      </p:cxnSp>
      <p:cxnSp>
        <p:nvCxnSpPr>
          <p:cNvPr id="52233" name="Straight Arrow Connector 12"/>
          <p:cNvCxnSpPr>
            <a:cxnSpLocks noChangeShapeType="1"/>
            <a:stCxn id="52229" idx="2"/>
          </p:cNvCxnSpPr>
          <p:nvPr/>
        </p:nvCxnSpPr>
        <p:spPr bwMode="auto">
          <a:xfrm flipH="1">
            <a:off x="5364163" y="2070100"/>
            <a:ext cx="1284287" cy="85407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lg" len="lg"/>
          </a:ln>
        </p:spPr>
      </p:cxnSp>
      <p:cxnSp>
        <p:nvCxnSpPr>
          <p:cNvPr id="2" name="Straight Arrow Connector 14"/>
          <p:cNvCxnSpPr>
            <a:cxnSpLocks noChangeShapeType="1"/>
          </p:cNvCxnSpPr>
          <p:nvPr/>
        </p:nvCxnSpPr>
        <p:spPr bwMode="auto">
          <a:xfrm>
            <a:off x="2411413" y="2133600"/>
            <a:ext cx="1439862" cy="8636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lg" len="lg"/>
          </a:ln>
        </p:spPr>
      </p:cxnSp>
      <p:sp>
        <p:nvSpPr>
          <p:cNvPr id="52235" name="Text Box 19"/>
          <p:cNvSpPr txBox="1">
            <a:spLocks noChangeArrowheads="1"/>
          </p:cNvSpPr>
          <p:nvPr/>
        </p:nvSpPr>
        <p:spPr bwMode="auto">
          <a:xfrm>
            <a:off x="3348038" y="17732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chemeClr val="accent1"/>
                </a:solidFill>
              </a:rPr>
              <a:t>a</a:t>
            </a:r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52236" name="Text Box 20"/>
          <p:cNvSpPr txBox="1">
            <a:spLocks noChangeArrowheads="1"/>
          </p:cNvSpPr>
          <p:nvPr/>
        </p:nvSpPr>
        <p:spPr bwMode="auto">
          <a:xfrm>
            <a:off x="5364163" y="17732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chemeClr val="accent1"/>
                </a:solidFill>
              </a:rPr>
              <a:t>b</a:t>
            </a:r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52237" name="Text Box 21"/>
          <p:cNvSpPr txBox="1">
            <a:spLocks noChangeArrowheads="1"/>
          </p:cNvSpPr>
          <p:nvPr/>
        </p:nvSpPr>
        <p:spPr bwMode="auto">
          <a:xfrm>
            <a:off x="2843213" y="249237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rgbClr val="FF0000"/>
                </a:solidFill>
              </a:rPr>
              <a:t>x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52238" name="Text Box 22"/>
          <p:cNvSpPr txBox="1">
            <a:spLocks noChangeArrowheads="1"/>
          </p:cNvSpPr>
          <p:nvPr/>
        </p:nvSpPr>
        <p:spPr bwMode="auto">
          <a:xfrm>
            <a:off x="5940425" y="249237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3200">
                <a:solidFill>
                  <a:srgbClr val="FF0000"/>
                </a:solidFill>
              </a:rPr>
              <a:t>y</a:t>
            </a:r>
            <a:endParaRPr 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4" grpId="0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806</TotalTime>
  <Words>819</Words>
  <Application>Microsoft Office PowerPoint</Application>
  <PresentationFormat>On-screen Show (4:3)</PresentationFormat>
  <Paragraphs>232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Wingdings</vt:lpstr>
      <vt:lpstr>Calibri</vt:lpstr>
      <vt:lpstr>Symbol</vt:lpstr>
      <vt:lpstr>Orbit</vt:lpstr>
      <vt:lpstr>Orbit</vt:lpstr>
      <vt:lpstr>Equation</vt:lpstr>
      <vt:lpstr>Random non-local games</vt:lpstr>
      <vt:lpstr>Non-local games</vt:lpstr>
      <vt:lpstr>Example 1 [CHSH]</vt:lpstr>
      <vt:lpstr>Example 2 [Cleve et al., 04] </vt:lpstr>
      <vt:lpstr>Example 2</vt:lpstr>
      <vt:lpstr>Non-local games in quantum world</vt:lpstr>
      <vt:lpstr>Example:CHSH game</vt:lpstr>
      <vt:lpstr>Example: 2-coloring game</vt:lpstr>
      <vt:lpstr>Random non-local games</vt:lpstr>
      <vt:lpstr>XOR games</vt:lpstr>
      <vt:lpstr>The main results</vt:lpstr>
      <vt:lpstr>Another interpretation</vt:lpstr>
      <vt:lpstr>Related work</vt:lpstr>
      <vt:lpstr>Differences</vt:lpstr>
      <vt:lpstr>Methods: quantum</vt:lpstr>
      <vt:lpstr>Random matrix question</vt:lpstr>
      <vt:lpstr>Upper bound</vt:lpstr>
      <vt:lpstr>Upper bound theorem</vt:lpstr>
      <vt:lpstr>Lower bound</vt:lpstr>
      <vt:lpstr>Marčenko-Pastur law</vt:lpstr>
      <vt:lpstr>Modified Marčenko-Pastur law</vt:lpstr>
      <vt:lpstr>Classical results</vt:lpstr>
      <vt:lpstr>Methods: classical</vt:lpstr>
      <vt:lpstr>Classical upper bound</vt:lpstr>
      <vt:lpstr>Classical lower bound</vt:lpstr>
      <vt:lpstr>Greedy strategy</vt:lpstr>
      <vt:lpstr>Analysis</vt:lpstr>
      <vt:lpstr>Rigorous proof</vt:lpstr>
      <vt:lpstr>Conclusion</vt:lpstr>
      <vt:lpstr>Comparison </vt:lpstr>
      <vt:lpstr>Open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non-local games</dc:title>
  <dc:creator>LU1</dc:creator>
  <cp:lastModifiedBy>Andris Ambainis</cp:lastModifiedBy>
  <cp:revision>89</cp:revision>
  <dcterms:created xsi:type="dcterms:W3CDTF">2011-10-06T12:25:01Z</dcterms:created>
  <dcterms:modified xsi:type="dcterms:W3CDTF">2012-01-09T16:28:12Z</dcterms:modified>
</cp:coreProperties>
</file>