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31" r:id="rId1"/>
    <p:sldMasterId id="2147484853" r:id="rId2"/>
  </p:sldMasterIdLst>
  <p:notesMasterIdLst>
    <p:notesMasterId r:id="rId52"/>
  </p:notesMasterIdLst>
  <p:handoutMasterIdLst>
    <p:handoutMasterId r:id="rId53"/>
  </p:handoutMasterIdLst>
  <p:sldIdLst>
    <p:sldId id="256" r:id="rId3"/>
    <p:sldId id="305" r:id="rId4"/>
    <p:sldId id="358" r:id="rId5"/>
    <p:sldId id="374" r:id="rId6"/>
    <p:sldId id="375" r:id="rId7"/>
    <p:sldId id="376" r:id="rId8"/>
    <p:sldId id="377" r:id="rId9"/>
    <p:sldId id="378" r:id="rId10"/>
    <p:sldId id="379" r:id="rId11"/>
    <p:sldId id="381" r:id="rId12"/>
    <p:sldId id="382" r:id="rId13"/>
    <p:sldId id="384" r:id="rId14"/>
    <p:sldId id="385" r:id="rId15"/>
    <p:sldId id="386" r:id="rId16"/>
    <p:sldId id="387" r:id="rId17"/>
    <p:sldId id="388" r:id="rId18"/>
    <p:sldId id="408" r:id="rId19"/>
    <p:sldId id="390" r:id="rId20"/>
    <p:sldId id="391" r:id="rId21"/>
    <p:sldId id="407" r:id="rId22"/>
    <p:sldId id="392" r:id="rId23"/>
    <p:sldId id="398" r:id="rId24"/>
    <p:sldId id="400" r:id="rId25"/>
    <p:sldId id="401" r:id="rId26"/>
    <p:sldId id="393" r:id="rId27"/>
    <p:sldId id="394" r:id="rId28"/>
    <p:sldId id="402" r:id="rId29"/>
    <p:sldId id="403" r:id="rId30"/>
    <p:sldId id="410" r:id="rId31"/>
    <p:sldId id="412" r:id="rId32"/>
    <p:sldId id="411" r:id="rId33"/>
    <p:sldId id="413" r:id="rId34"/>
    <p:sldId id="406" r:id="rId35"/>
    <p:sldId id="405" r:id="rId36"/>
    <p:sldId id="395" r:id="rId37"/>
    <p:sldId id="396" r:id="rId38"/>
    <p:sldId id="397" r:id="rId39"/>
    <p:sldId id="372" r:id="rId40"/>
    <p:sldId id="373" r:id="rId41"/>
    <p:sldId id="334" r:id="rId42"/>
    <p:sldId id="335" r:id="rId43"/>
    <p:sldId id="336" r:id="rId44"/>
    <p:sldId id="337" r:id="rId45"/>
    <p:sldId id="338" r:id="rId46"/>
    <p:sldId id="339" r:id="rId47"/>
    <p:sldId id="340" r:id="rId48"/>
    <p:sldId id="341" r:id="rId49"/>
    <p:sldId id="342" r:id="rId50"/>
    <p:sldId id="343" r:id="rId51"/>
  </p:sldIdLst>
  <p:sldSz cx="9144000" cy="6858000" type="screen4x3"/>
  <p:notesSz cx="9945688"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86146" autoAdjust="0"/>
  </p:normalViewPr>
  <p:slideViewPr>
    <p:cSldViewPr snapToGrid="0" snapToObjects="1">
      <p:cViewPr varScale="1">
        <p:scale>
          <a:sx n="79" d="100"/>
          <a:sy n="79" d="100"/>
        </p:scale>
        <p:origin x="17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9798" cy="342900"/>
          </a:xfrm>
          <a:prstGeom prst="rect">
            <a:avLst/>
          </a:prstGeom>
        </p:spPr>
        <p:txBody>
          <a:bodyPr vert="horz" lIns="91440" tIns="45720" rIns="91440" bIns="45720" rtlCol="0"/>
          <a:lstStyle>
            <a:lvl1pPr algn="l">
              <a:defRPr sz="1200"/>
            </a:lvl1pPr>
          </a:lstStyle>
          <a:p>
            <a:r>
              <a:rPr lang="fr-FR" smtClean="0"/>
              <a:t>CHARNAY - ARMT</a:t>
            </a:r>
            <a:endParaRPr lang="fr-FR"/>
          </a:p>
        </p:txBody>
      </p:sp>
      <p:sp>
        <p:nvSpPr>
          <p:cNvPr id="3" name="Espace réservé de la date 2"/>
          <p:cNvSpPr>
            <a:spLocks noGrp="1"/>
          </p:cNvSpPr>
          <p:nvPr>
            <p:ph type="dt" sz="quarter" idx="1"/>
          </p:nvPr>
        </p:nvSpPr>
        <p:spPr>
          <a:xfrm>
            <a:off x="5633588" y="0"/>
            <a:ext cx="4309798" cy="342900"/>
          </a:xfrm>
          <a:prstGeom prst="rect">
            <a:avLst/>
          </a:prstGeom>
        </p:spPr>
        <p:txBody>
          <a:bodyPr vert="horz" lIns="91440" tIns="45720" rIns="91440" bIns="45720" rtlCol="0"/>
          <a:lstStyle>
            <a:lvl1pPr algn="r">
              <a:defRPr sz="1200"/>
            </a:lvl1pPr>
          </a:lstStyle>
          <a:p>
            <a:fld id="{588F04C5-6896-CC4B-938B-6E337F031EFF}" type="datetimeFigureOut">
              <a:rPr lang="fr-FR" smtClean="0"/>
              <a:t>05/04/2017</a:t>
            </a:fld>
            <a:endParaRPr lang="fr-FR"/>
          </a:p>
        </p:txBody>
      </p:sp>
      <p:sp>
        <p:nvSpPr>
          <p:cNvPr id="4" name="Espace réservé du pied de page 3"/>
          <p:cNvSpPr>
            <a:spLocks noGrp="1"/>
          </p:cNvSpPr>
          <p:nvPr>
            <p:ph type="ftr" sz="quarter" idx="2"/>
          </p:nvPr>
        </p:nvSpPr>
        <p:spPr>
          <a:xfrm>
            <a:off x="0" y="6513910"/>
            <a:ext cx="4309798" cy="342900"/>
          </a:xfrm>
          <a:prstGeom prst="rect">
            <a:avLst/>
          </a:prstGeom>
        </p:spPr>
        <p:txBody>
          <a:bodyPr vert="horz" lIns="91440" tIns="45720" rIns="91440" bIns="45720" rtlCol="0" anchor="b"/>
          <a:lstStyle>
            <a:lvl1pPr algn="l">
              <a:defRPr sz="1200"/>
            </a:lvl1pPr>
          </a:lstStyle>
          <a:p>
            <a:r>
              <a:rPr lang="fr-FR" smtClean="0"/>
              <a:t>Villars les Dombes - Octobre 2012</a:t>
            </a:r>
            <a:endParaRPr lang="fr-FR"/>
          </a:p>
        </p:txBody>
      </p:sp>
      <p:sp>
        <p:nvSpPr>
          <p:cNvPr id="5" name="Espace réservé du numéro de diapositive 4"/>
          <p:cNvSpPr>
            <a:spLocks noGrp="1"/>
          </p:cNvSpPr>
          <p:nvPr>
            <p:ph type="sldNum" sz="quarter" idx="3"/>
          </p:nvPr>
        </p:nvSpPr>
        <p:spPr>
          <a:xfrm>
            <a:off x="5633588" y="6513910"/>
            <a:ext cx="4309798" cy="342900"/>
          </a:xfrm>
          <a:prstGeom prst="rect">
            <a:avLst/>
          </a:prstGeom>
        </p:spPr>
        <p:txBody>
          <a:bodyPr vert="horz" lIns="91440" tIns="45720" rIns="91440" bIns="45720" rtlCol="0" anchor="b"/>
          <a:lstStyle>
            <a:lvl1pPr algn="r">
              <a:defRPr sz="1200"/>
            </a:lvl1pPr>
          </a:lstStyle>
          <a:p>
            <a:fld id="{1FF41343-E886-2548-A460-0B23C3EA1CD7}" type="slidenum">
              <a:rPr lang="fr-FR" smtClean="0"/>
              <a:t>‹N°›</a:t>
            </a:fld>
            <a:endParaRPr lang="fr-FR"/>
          </a:p>
        </p:txBody>
      </p:sp>
    </p:spTree>
    <p:extLst>
      <p:ext uri="{BB962C8B-B14F-4D97-AF65-F5344CB8AC3E}">
        <p14:creationId xmlns:p14="http://schemas.microsoft.com/office/powerpoint/2010/main" val="339721608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9798" cy="342900"/>
          </a:xfrm>
          <a:prstGeom prst="rect">
            <a:avLst/>
          </a:prstGeom>
        </p:spPr>
        <p:txBody>
          <a:bodyPr vert="horz" lIns="91440" tIns="45720" rIns="91440" bIns="45720" rtlCol="0"/>
          <a:lstStyle>
            <a:lvl1pPr algn="l">
              <a:defRPr sz="1200"/>
            </a:lvl1pPr>
          </a:lstStyle>
          <a:p>
            <a:r>
              <a:rPr lang="fr-FR" smtClean="0"/>
              <a:t>CHARNAY - ARMT</a:t>
            </a:r>
            <a:endParaRPr lang="fr-FR"/>
          </a:p>
        </p:txBody>
      </p:sp>
      <p:sp>
        <p:nvSpPr>
          <p:cNvPr id="3" name="Espace réservé de la date 2"/>
          <p:cNvSpPr>
            <a:spLocks noGrp="1"/>
          </p:cNvSpPr>
          <p:nvPr>
            <p:ph type="dt" idx="1"/>
          </p:nvPr>
        </p:nvSpPr>
        <p:spPr>
          <a:xfrm>
            <a:off x="5633588" y="0"/>
            <a:ext cx="4309798" cy="342900"/>
          </a:xfrm>
          <a:prstGeom prst="rect">
            <a:avLst/>
          </a:prstGeom>
        </p:spPr>
        <p:txBody>
          <a:bodyPr vert="horz" lIns="91440" tIns="45720" rIns="91440" bIns="45720" rtlCol="0"/>
          <a:lstStyle>
            <a:lvl1pPr algn="r">
              <a:defRPr sz="1200"/>
            </a:lvl1pPr>
          </a:lstStyle>
          <a:p>
            <a:fld id="{A26900E9-8FF3-A64B-BCA0-25B7A3969837}" type="datetimeFigureOut">
              <a:rPr lang="fr-FR" smtClean="0"/>
              <a:t>05/04/2017</a:t>
            </a:fld>
            <a:endParaRPr lang="fr-FR"/>
          </a:p>
        </p:txBody>
      </p:sp>
      <p:sp>
        <p:nvSpPr>
          <p:cNvPr id="4" name="Espace réservé de l'image des diapositives 3"/>
          <p:cNvSpPr>
            <a:spLocks noGrp="1" noRot="1" noChangeAspect="1"/>
          </p:cNvSpPr>
          <p:nvPr>
            <p:ph type="sldImg" idx="2"/>
          </p:nvPr>
        </p:nvSpPr>
        <p:spPr>
          <a:xfrm>
            <a:off x="3257550" y="514350"/>
            <a:ext cx="3430588"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94569" y="3257550"/>
            <a:ext cx="7956550" cy="30861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513910"/>
            <a:ext cx="4309798" cy="342900"/>
          </a:xfrm>
          <a:prstGeom prst="rect">
            <a:avLst/>
          </a:prstGeom>
        </p:spPr>
        <p:txBody>
          <a:bodyPr vert="horz" lIns="91440" tIns="45720" rIns="91440" bIns="45720" rtlCol="0" anchor="b"/>
          <a:lstStyle>
            <a:lvl1pPr algn="l">
              <a:defRPr sz="1200"/>
            </a:lvl1pPr>
          </a:lstStyle>
          <a:p>
            <a:r>
              <a:rPr lang="fr-FR" smtClean="0"/>
              <a:t>Villars les Dombes - Octobre 2012</a:t>
            </a:r>
            <a:endParaRPr lang="fr-FR"/>
          </a:p>
        </p:txBody>
      </p:sp>
      <p:sp>
        <p:nvSpPr>
          <p:cNvPr id="7" name="Espace réservé du numéro de diapositive 6"/>
          <p:cNvSpPr>
            <a:spLocks noGrp="1"/>
          </p:cNvSpPr>
          <p:nvPr>
            <p:ph type="sldNum" sz="quarter" idx="5"/>
          </p:nvPr>
        </p:nvSpPr>
        <p:spPr>
          <a:xfrm>
            <a:off x="5633588" y="6513910"/>
            <a:ext cx="4309798" cy="342900"/>
          </a:xfrm>
          <a:prstGeom prst="rect">
            <a:avLst/>
          </a:prstGeom>
        </p:spPr>
        <p:txBody>
          <a:bodyPr vert="horz" lIns="91440" tIns="45720" rIns="91440" bIns="45720" rtlCol="0" anchor="b"/>
          <a:lstStyle>
            <a:lvl1pPr algn="r">
              <a:defRPr sz="1200"/>
            </a:lvl1pPr>
          </a:lstStyle>
          <a:p>
            <a:fld id="{1DE19E7F-66CC-A945-89AA-08D522983047}" type="slidenum">
              <a:rPr lang="fr-FR" smtClean="0"/>
              <a:t>‹N°›</a:t>
            </a:fld>
            <a:endParaRPr lang="fr-FR"/>
          </a:p>
        </p:txBody>
      </p:sp>
    </p:spTree>
    <p:extLst>
      <p:ext uri="{BB962C8B-B14F-4D97-AF65-F5344CB8AC3E}">
        <p14:creationId xmlns:p14="http://schemas.microsoft.com/office/powerpoint/2010/main" val="2164860948"/>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DE19E7F-66CC-A945-89AA-08D522983047}" type="slidenum">
              <a:rPr lang="fr-FR" smtClean="0"/>
              <a:t>1</a:t>
            </a:fld>
            <a:endParaRPr lang="fr-FR"/>
          </a:p>
        </p:txBody>
      </p:sp>
      <p:sp>
        <p:nvSpPr>
          <p:cNvPr id="5" name="Espace réservé du pied de page 4"/>
          <p:cNvSpPr>
            <a:spLocks noGrp="1"/>
          </p:cNvSpPr>
          <p:nvPr>
            <p:ph type="ftr" sz="quarter" idx="11"/>
          </p:nvPr>
        </p:nvSpPr>
        <p:spPr/>
        <p:txBody>
          <a:bodyPr/>
          <a:lstStyle/>
          <a:p>
            <a:r>
              <a:rPr lang="fr-FR" smtClean="0"/>
              <a:t>Villars les Dombes - Octobre 2012</a:t>
            </a:r>
            <a:endParaRPr lang="fr-FR"/>
          </a:p>
        </p:txBody>
      </p:sp>
      <p:sp>
        <p:nvSpPr>
          <p:cNvPr id="6" name="Espace réservé de l'en-tête 5"/>
          <p:cNvSpPr>
            <a:spLocks noGrp="1"/>
          </p:cNvSpPr>
          <p:nvPr>
            <p:ph type="hdr" sz="quarter" idx="12"/>
          </p:nvPr>
        </p:nvSpPr>
        <p:spPr/>
        <p:txBody>
          <a:bodyPr/>
          <a:lstStyle/>
          <a:p>
            <a:r>
              <a:rPr lang="fr-FR" smtClean="0"/>
              <a:t>CHARNAY - ARMT</a:t>
            </a:r>
            <a:endParaRPr lang="fr-FR"/>
          </a:p>
        </p:txBody>
      </p:sp>
    </p:spTree>
    <p:extLst>
      <p:ext uri="{BB962C8B-B14F-4D97-AF65-F5344CB8AC3E}">
        <p14:creationId xmlns:p14="http://schemas.microsoft.com/office/powerpoint/2010/main" val="4248357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rgbClr val="000000"/>
                </a:solidFill>
                <a:effectLst/>
                <a:latin typeface="Times New Roman" pitchFamily="18" charset="0"/>
                <a:ea typeface="+mn-ea"/>
                <a:cs typeface="+mn-cs"/>
              </a:rPr>
              <a:t>Les élèves ont pris un exemple pour expliquer leur démarche. </a:t>
            </a:r>
          </a:p>
          <a:p>
            <a:r>
              <a:rPr lang="fr-FR" sz="1200" kern="1200" dirty="0" smtClean="0">
                <a:solidFill>
                  <a:srgbClr val="000000"/>
                </a:solidFill>
                <a:effectLst/>
                <a:latin typeface="Times New Roman" pitchFamily="18" charset="0"/>
                <a:ea typeface="+mn-ea"/>
                <a:cs typeface="+mn-cs"/>
              </a:rPr>
              <a:t>Ils ont divisé le 99 par 2 pour avoir selon eux une valeur approchée du résultat.</a:t>
            </a:r>
          </a:p>
          <a:p>
            <a:r>
              <a:rPr lang="fr-FR" sz="1200" i="1" kern="1200" dirty="0" smtClean="0">
                <a:solidFill>
                  <a:srgbClr val="000000"/>
                </a:solidFill>
                <a:effectLst/>
                <a:latin typeface="Times New Roman" pitchFamily="18" charset="0"/>
                <a:ea typeface="+mn-ea"/>
                <a:cs typeface="+mn-cs"/>
              </a:rPr>
              <a:t>Idem pour le problème des nains sur la balance. </a:t>
            </a:r>
            <a:endParaRPr lang="fr-FR" sz="1200" kern="1200" dirty="0" smtClean="0">
              <a:solidFill>
                <a:srgbClr val="000000"/>
              </a:solidFill>
              <a:effectLst/>
              <a:latin typeface="Times New Roman" pitchFamily="18" charset="0"/>
              <a:ea typeface="+mn-ea"/>
              <a:cs typeface="+mn-cs"/>
            </a:endParaRPr>
          </a:p>
          <a:p>
            <a:r>
              <a:rPr lang="fr-FR" sz="1200" kern="1200" dirty="0" smtClean="0">
                <a:solidFill>
                  <a:srgbClr val="000000"/>
                </a:solidFill>
                <a:effectLst/>
                <a:latin typeface="Times New Roman" pitchFamily="18" charset="0"/>
                <a:ea typeface="+mn-ea"/>
                <a:cs typeface="+mn-cs"/>
              </a:rPr>
              <a:t>La plupart des élèves résolvent le problème par essais et ajustements mais en choisissant des poids voisins pour les nains</a:t>
            </a:r>
          </a:p>
          <a:p>
            <a:endParaRPr lang="fr-FR" dirty="0"/>
          </a:p>
        </p:txBody>
      </p:sp>
    </p:spTree>
    <p:extLst>
      <p:ext uri="{BB962C8B-B14F-4D97-AF65-F5344CB8AC3E}">
        <p14:creationId xmlns:p14="http://schemas.microsoft.com/office/powerpoint/2010/main" val="1877189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rgbClr val="000000"/>
                </a:solidFill>
                <a:effectLst/>
                <a:latin typeface="Times New Roman" pitchFamily="18" charset="0"/>
                <a:ea typeface="+mn-ea"/>
                <a:cs typeface="+mn-cs"/>
              </a:rPr>
              <a:t>Les élèves fixent l’une des variables pour voir quelles seraient les conséquences et de là ils en tirent la conclusion.</a:t>
            </a:r>
          </a:p>
          <a:p>
            <a:r>
              <a:rPr lang="fr-FR" sz="1200" kern="1200" dirty="0" smtClean="0">
                <a:solidFill>
                  <a:srgbClr val="000000"/>
                </a:solidFill>
                <a:effectLst/>
                <a:latin typeface="Times New Roman" pitchFamily="18" charset="0"/>
                <a:ea typeface="+mn-ea"/>
                <a:cs typeface="+mn-cs"/>
              </a:rPr>
              <a:t>Un seul essai est fait que les élèves savent être faux mais l’information qu’ils en tirent et le raisonnement qu’ils mettent ensuite en place les conduit directement à la réponse.</a:t>
            </a:r>
          </a:p>
          <a:p>
            <a:endParaRPr lang="fr-FR" dirty="0"/>
          </a:p>
        </p:txBody>
      </p:sp>
    </p:spTree>
    <p:extLst>
      <p:ext uri="{BB962C8B-B14F-4D97-AF65-F5344CB8AC3E}">
        <p14:creationId xmlns:p14="http://schemas.microsoft.com/office/powerpoint/2010/main" val="2305664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49263" rtl="0" eaLnBrk="1" fontAlgn="base" latinLnBrk="0" hangingPunct="1">
              <a:lnSpc>
                <a:spcPct val="100000"/>
              </a:lnSpc>
              <a:spcBef>
                <a:spcPct val="30000"/>
              </a:spcBef>
              <a:spcAft>
                <a:spcPct val="0"/>
              </a:spcAft>
              <a:buClr>
                <a:srgbClr val="000000"/>
              </a:buClr>
              <a:buSzPct val="100000"/>
              <a:buFont typeface="Times New Roman" pitchFamily="18" charset="0"/>
              <a:buNone/>
              <a:tabLst/>
              <a:defRPr/>
            </a:pPr>
            <a:r>
              <a:rPr lang="fr-FR" sz="1200" kern="1200" dirty="0" smtClean="0">
                <a:solidFill>
                  <a:srgbClr val="000000"/>
                </a:solidFill>
                <a:effectLst/>
                <a:latin typeface="Times New Roman" pitchFamily="18" charset="0"/>
                <a:ea typeface="+mn-ea"/>
                <a:cs typeface="+mn-cs"/>
              </a:rPr>
              <a:t>On liste</a:t>
            </a:r>
            <a:r>
              <a:rPr lang="fr-FR" sz="1200" kern="1200" baseline="0" dirty="0" smtClean="0">
                <a:solidFill>
                  <a:srgbClr val="000000"/>
                </a:solidFill>
                <a:effectLst/>
                <a:latin typeface="Times New Roman" pitchFamily="18" charset="0"/>
                <a:ea typeface="+mn-ea"/>
                <a:cs typeface="+mn-cs"/>
              </a:rPr>
              <a:t> toutes les tours possibles ,mais on peut éliminer les tours qui n’ont que </a:t>
            </a:r>
            <a:r>
              <a:rPr lang="fr-FR" sz="1200" kern="1200" baseline="0" dirty="0" err="1" smtClean="0">
                <a:solidFill>
                  <a:srgbClr val="000000"/>
                </a:solidFill>
                <a:effectLst/>
                <a:latin typeface="Times New Roman" pitchFamily="18" charset="0"/>
                <a:ea typeface="+mn-ea"/>
                <a:cs typeface="+mn-cs"/>
              </a:rPr>
              <a:t>deuxétages</a:t>
            </a:r>
            <a:r>
              <a:rPr lang="fr-FR" sz="1200" kern="1200" baseline="0" dirty="0" smtClean="0">
                <a:solidFill>
                  <a:srgbClr val="000000"/>
                </a:solidFill>
                <a:effectLst/>
                <a:latin typeface="Times New Roman" pitchFamily="18" charset="0"/>
                <a:ea typeface="+mn-ea"/>
                <a:cs typeface="+mn-cs"/>
              </a:rPr>
              <a:t> car il n’est pas possible de faire des tours de 5 étages.</a:t>
            </a:r>
            <a:endParaRPr lang="fr-FR" sz="1200" kern="1200" dirty="0" smtClean="0">
              <a:solidFill>
                <a:srgbClr val="000000"/>
              </a:solidFill>
              <a:effectLst/>
              <a:latin typeface="Times New Roman" pitchFamily="18" charset="0"/>
              <a:ea typeface="+mn-ea"/>
              <a:cs typeface="+mn-cs"/>
            </a:endParaRPr>
          </a:p>
          <a:p>
            <a:endParaRPr lang="fr-FR" dirty="0"/>
          </a:p>
        </p:txBody>
      </p:sp>
    </p:spTree>
    <p:extLst>
      <p:ext uri="{BB962C8B-B14F-4D97-AF65-F5344CB8AC3E}">
        <p14:creationId xmlns:p14="http://schemas.microsoft.com/office/powerpoint/2010/main" val="929831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u="sng" kern="1200" dirty="0" smtClean="0">
                <a:solidFill>
                  <a:schemeClr val="tx1"/>
                </a:solidFill>
                <a:effectLst/>
                <a:latin typeface="+mn-lt"/>
                <a:ea typeface="+mn-ea"/>
                <a:cs typeface="+mn-cs"/>
              </a:rPr>
              <a:t>Changement de cadre.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On traduit le problème dans un autre registre que celui où il est donné.</a:t>
            </a:r>
          </a:p>
          <a:p>
            <a:r>
              <a:rPr lang="fr-FR" sz="1200" kern="1200" dirty="0" smtClean="0">
                <a:solidFill>
                  <a:schemeClr val="tx1"/>
                </a:solidFill>
                <a:effectLst/>
                <a:latin typeface="+mn-lt"/>
                <a:ea typeface="+mn-ea"/>
                <a:cs typeface="+mn-cs"/>
              </a:rPr>
              <a:t> C’est par exemple l’utilisation de segments pour représenter des quantités et ensuite raisonner sur les longueurs de segments.</a:t>
            </a:r>
          </a:p>
          <a:p>
            <a:r>
              <a:rPr lang="fr-FR" sz="1200" kern="1200" dirty="0" smtClean="0">
                <a:solidFill>
                  <a:schemeClr val="tx1"/>
                </a:solidFill>
                <a:effectLst/>
                <a:latin typeface="+mn-lt"/>
                <a:ea typeface="+mn-ea"/>
                <a:cs typeface="+mn-cs"/>
              </a:rPr>
              <a:t>Ou</a:t>
            </a:r>
            <a:r>
              <a:rPr lang="fr-FR" sz="1200" kern="1200" baseline="0" dirty="0" smtClean="0">
                <a:solidFill>
                  <a:schemeClr val="tx1"/>
                </a:solidFill>
                <a:effectLst/>
                <a:latin typeface="+mn-lt"/>
                <a:ea typeface="+mn-ea"/>
                <a:cs typeface="+mn-cs"/>
              </a:rPr>
              <a:t> bien sûr des lettres pour représenter des grandeurs inconnues…. Et ensuite travailler ensuite dans un cadre numérique sur des expressions littérales avant de revenir ensuite au cadre initial des grandeurs</a:t>
            </a:r>
            <a:endParaRPr lang="fr-FR"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426995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rgbClr val="000000"/>
                </a:solidFill>
                <a:effectLst/>
                <a:latin typeface="Times New Roman" pitchFamily="18" charset="0"/>
                <a:ea typeface="+mn-ea"/>
                <a:cs typeface="+mn-cs"/>
              </a:rPr>
              <a:t>- Les personnes sont représentées par des points.</a:t>
            </a:r>
          </a:p>
          <a:p>
            <a:r>
              <a:rPr lang="fr-FR" sz="1200" kern="1200" dirty="0" smtClean="0">
                <a:solidFill>
                  <a:srgbClr val="000000"/>
                </a:solidFill>
                <a:effectLst/>
                <a:latin typeface="Times New Roman" pitchFamily="18" charset="0"/>
                <a:ea typeface="+mn-ea"/>
                <a:cs typeface="+mn-cs"/>
              </a:rPr>
              <a:t>Chaque poignée de mains est représentée par un segment qui joint 2 points. </a:t>
            </a:r>
          </a:p>
          <a:p>
            <a:r>
              <a:rPr lang="fr-FR" sz="1200" kern="1200" dirty="0" smtClean="0">
                <a:solidFill>
                  <a:srgbClr val="000000"/>
                </a:solidFill>
                <a:effectLst/>
                <a:latin typeface="Times New Roman" pitchFamily="18" charset="0"/>
                <a:ea typeface="+mn-ea"/>
                <a:cs typeface="+mn-cs"/>
              </a:rPr>
              <a:t>Dénombrer les poignées de mains, revient à dénombrer les segments qui joignent 2 points. </a:t>
            </a:r>
          </a:p>
          <a:p>
            <a:r>
              <a:rPr lang="fr-FR" sz="1200" kern="1200" dirty="0" smtClean="0">
                <a:solidFill>
                  <a:srgbClr val="000000"/>
                </a:solidFill>
                <a:effectLst/>
                <a:latin typeface="Times New Roman" pitchFamily="18" charset="0"/>
                <a:ea typeface="+mn-ea"/>
                <a:cs typeface="+mn-cs"/>
              </a:rPr>
              <a:t>C’est effectivement plus facile de compter les segments que de compter les poignées de mains dans la réalité.</a:t>
            </a:r>
          </a:p>
          <a:p>
            <a:r>
              <a:rPr lang="fr-FR" sz="1200" b="1" kern="1200" dirty="0" smtClean="0">
                <a:solidFill>
                  <a:srgbClr val="000000"/>
                </a:solidFill>
                <a:effectLst/>
                <a:latin typeface="Times New Roman" pitchFamily="18" charset="0"/>
                <a:ea typeface="+mn-ea"/>
                <a:cs typeface="+mn-cs"/>
              </a:rPr>
              <a:t>- </a:t>
            </a:r>
            <a:r>
              <a:rPr lang="fr-FR" sz="1200" kern="1200" dirty="0" smtClean="0">
                <a:solidFill>
                  <a:srgbClr val="000000"/>
                </a:solidFill>
                <a:effectLst/>
                <a:latin typeface="Times New Roman" pitchFamily="18" charset="0"/>
                <a:ea typeface="+mn-ea"/>
                <a:cs typeface="+mn-cs"/>
              </a:rPr>
              <a:t>Comme pour 5, on trouve 10, ce n’est pas compliqué de voir que c’est le double. Et en plus, ça va bien parce  qu’une poignée de mains, ça fait deux mains et la présence du nombre 2 s’en trouve ainsi confortée à la fois par l’arithmétique et une idée de la réalité.</a:t>
            </a:r>
          </a:p>
          <a:p>
            <a:r>
              <a:rPr lang="fr-FR" sz="1200" kern="1200" dirty="0" smtClean="0">
                <a:solidFill>
                  <a:srgbClr val="000000"/>
                </a:solidFill>
                <a:effectLst/>
                <a:latin typeface="Times New Roman" pitchFamily="18" charset="0"/>
                <a:ea typeface="+mn-ea"/>
                <a:cs typeface="+mn-cs"/>
              </a:rPr>
              <a:t>Si on fait le même schéma pour 6, on n’arrive pas au double.</a:t>
            </a:r>
          </a:p>
          <a:p>
            <a:endParaRPr lang="fr-FR" dirty="0"/>
          </a:p>
        </p:txBody>
      </p:sp>
    </p:spTree>
    <p:extLst>
      <p:ext uri="{BB962C8B-B14F-4D97-AF65-F5344CB8AC3E}">
        <p14:creationId xmlns:p14="http://schemas.microsoft.com/office/powerpoint/2010/main" val="283020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On résout le problème sur un exemple, en essayant d’éviter les cas particuliers et on estime que le raisonnement mis en œuvre sur cet exemple a valeur générale.</a:t>
            </a:r>
          </a:p>
          <a:p>
            <a:endParaRPr lang="fr-FR" sz="1200" kern="1200" dirty="0" smtClean="0">
              <a:solidFill>
                <a:srgbClr val="000000"/>
              </a:solidFill>
              <a:effectLst/>
              <a:latin typeface="Times New Roman" pitchFamily="18" charset="0"/>
              <a:ea typeface="+mn-ea"/>
              <a:cs typeface="+mn-cs"/>
            </a:endParaRPr>
          </a:p>
          <a:p>
            <a:r>
              <a:rPr lang="fr-FR" sz="1200" kern="1200" dirty="0" smtClean="0">
                <a:solidFill>
                  <a:srgbClr val="000000"/>
                </a:solidFill>
                <a:effectLst/>
                <a:latin typeface="Times New Roman" pitchFamily="18" charset="0"/>
                <a:ea typeface="+mn-ea"/>
                <a:cs typeface="+mn-cs"/>
              </a:rPr>
              <a:t>Plus tard dans la scolarité,  il faudra le démontrer……</a:t>
            </a:r>
            <a:endParaRPr lang="fr-FR" dirty="0"/>
          </a:p>
        </p:txBody>
      </p:sp>
    </p:spTree>
    <p:extLst>
      <p:ext uri="{BB962C8B-B14F-4D97-AF65-F5344CB8AC3E}">
        <p14:creationId xmlns:p14="http://schemas.microsoft.com/office/powerpoint/2010/main" val="1294256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u="sng" kern="1200" dirty="0" smtClean="0">
                <a:solidFill>
                  <a:srgbClr val="000000"/>
                </a:solidFill>
                <a:effectLst/>
                <a:latin typeface="Times New Roman" pitchFamily="18" charset="0"/>
                <a:ea typeface="+mn-ea"/>
                <a:cs typeface="+mn-cs"/>
              </a:rPr>
              <a:t>La stratégie par chaînage avant </a:t>
            </a:r>
            <a:endParaRPr lang="fr-FR" sz="1200" kern="1200" dirty="0" smtClean="0">
              <a:solidFill>
                <a:srgbClr val="000000"/>
              </a:solidFill>
              <a:effectLst/>
              <a:latin typeface="Times New Roman" pitchFamily="18" charset="0"/>
              <a:ea typeface="+mn-ea"/>
              <a:cs typeface="+mn-cs"/>
            </a:endParaRPr>
          </a:p>
          <a:p>
            <a:r>
              <a:rPr lang="fr-FR" sz="1200" kern="1200" dirty="0" smtClean="0">
                <a:solidFill>
                  <a:srgbClr val="000000"/>
                </a:solidFill>
                <a:effectLst/>
                <a:latin typeface="Times New Roman" pitchFamily="18" charset="0"/>
                <a:ea typeface="+mn-ea"/>
                <a:cs typeface="+mn-cs"/>
              </a:rPr>
              <a:t>Elle consiste à traiter les données au fur et à mesure qu’elles apparaissant dans l’énoncé. Le traitement des premières informations fournit d’autres informations et ainsi, on peut aller progressivement des données vers la réponse à la question posée.</a:t>
            </a:r>
          </a:p>
          <a:p>
            <a:r>
              <a:rPr lang="fr-FR" sz="1200" u="sng" kern="1200" dirty="0" smtClean="0">
                <a:solidFill>
                  <a:srgbClr val="000000"/>
                </a:solidFill>
                <a:effectLst/>
                <a:latin typeface="Times New Roman" pitchFamily="18" charset="0"/>
                <a:ea typeface="+mn-ea"/>
                <a:cs typeface="+mn-cs"/>
              </a:rPr>
              <a:t>La stratégie par chaînage arrière </a:t>
            </a:r>
            <a:endParaRPr lang="fr-FR" sz="1200" kern="1200" dirty="0" smtClean="0">
              <a:solidFill>
                <a:srgbClr val="000000"/>
              </a:solidFill>
              <a:effectLst/>
              <a:latin typeface="Times New Roman" pitchFamily="18" charset="0"/>
              <a:ea typeface="+mn-ea"/>
              <a:cs typeface="+mn-cs"/>
            </a:endParaRPr>
          </a:p>
          <a:p>
            <a:r>
              <a:rPr lang="fr-FR" sz="1200" kern="1200" dirty="0" smtClean="0">
                <a:solidFill>
                  <a:srgbClr val="000000"/>
                </a:solidFill>
                <a:effectLst/>
                <a:latin typeface="Times New Roman" pitchFamily="18" charset="0"/>
                <a:ea typeface="+mn-ea"/>
                <a:cs typeface="+mn-cs"/>
              </a:rPr>
              <a:t>Elle consiste à partir de la question et se demander ce qu’il faudrait connaître pour pouvoir y répondre. </a:t>
            </a:r>
          </a:p>
          <a:p>
            <a:r>
              <a:rPr lang="fr-FR" sz="1200" u="sng" kern="1200" dirty="0" smtClean="0">
                <a:solidFill>
                  <a:srgbClr val="000000"/>
                </a:solidFill>
                <a:effectLst/>
                <a:latin typeface="Times New Roman" pitchFamily="18" charset="0"/>
                <a:ea typeface="+mn-ea"/>
                <a:cs typeface="+mn-cs"/>
              </a:rPr>
              <a:t>La stratégie par essais. </a:t>
            </a:r>
            <a:endParaRPr lang="fr-FR" sz="1200" kern="1200" dirty="0" smtClean="0">
              <a:solidFill>
                <a:srgbClr val="000000"/>
              </a:solidFill>
              <a:effectLst/>
              <a:latin typeface="Times New Roman" pitchFamily="18" charset="0"/>
              <a:ea typeface="+mn-ea"/>
              <a:cs typeface="+mn-cs"/>
            </a:endParaRPr>
          </a:p>
          <a:p>
            <a:r>
              <a:rPr lang="fr-FR" sz="1200" kern="1200" dirty="0" smtClean="0">
                <a:solidFill>
                  <a:srgbClr val="000000"/>
                </a:solidFill>
                <a:effectLst/>
                <a:latin typeface="Times New Roman" pitchFamily="18" charset="0"/>
                <a:ea typeface="+mn-ea"/>
                <a:cs typeface="+mn-cs"/>
              </a:rPr>
              <a:t>Cette stratégie par essais peut prendre l’aspect :</a:t>
            </a:r>
          </a:p>
          <a:p>
            <a:r>
              <a:rPr lang="fr-FR" sz="1200" i="1" kern="1200" dirty="0" smtClean="0">
                <a:solidFill>
                  <a:srgbClr val="000000"/>
                </a:solidFill>
                <a:effectLst/>
                <a:latin typeface="Times New Roman" pitchFamily="18" charset="0"/>
                <a:ea typeface="+mn-ea"/>
                <a:cs typeface="+mn-cs"/>
              </a:rPr>
              <a:t>-</a:t>
            </a:r>
            <a:r>
              <a:rPr lang="fr-FR" sz="1200" kern="1200" dirty="0" smtClean="0">
                <a:solidFill>
                  <a:srgbClr val="000000"/>
                </a:solidFill>
                <a:effectLst/>
                <a:latin typeface="Times New Roman" pitchFamily="18" charset="0"/>
                <a:ea typeface="+mn-ea"/>
                <a:cs typeface="+mn-cs"/>
              </a:rPr>
              <a:t> inorganisés et hasardeux, successifs, indépendants souvent les uns des autres</a:t>
            </a:r>
          </a:p>
          <a:p>
            <a:r>
              <a:rPr lang="fr-FR" sz="1200" i="1" kern="1200" dirty="0" smtClean="0">
                <a:solidFill>
                  <a:srgbClr val="000000"/>
                </a:solidFill>
                <a:effectLst/>
                <a:latin typeface="Times New Roman" pitchFamily="18" charset="0"/>
                <a:ea typeface="+mn-ea"/>
                <a:cs typeface="+mn-cs"/>
              </a:rPr>
              <a:t>- </a:t>
            </a:r>
            <a:r>
              <a:rPr lang="fr-FR" sz="1200" kern="1200" dirty="0" smtClean="0">
                <a:solidFill>
                  <a:srgbClr val="000000"/>
                </a:solidFill>
                <a:effectLst/>
                <a:latin typeface="Times New Roman" pitchFamily="18" charset="0"/>
                <a:ea typeface="+mn-ea"/>
                <a:cs typeface="+mn-cs"/>
              </a:rPr>
              <a:t>essais organisés : d’un essai, l’élève déduit une information qui l’oriente dans le choix de l’essai suivant</a:t>
            </a:r>
          </a:p>
          <a:p>
            <a:r>
              <a:rPr lang="fr-FR" sz="1200" i="1" kern="1200" dirty="0" smtClean="0">
                <a:solidFill>
                  <a:srgbClr val="000000"/>
                </a:solidFill>
                <a:effectLst/>
                <a:latin typeface="Times New Roman" pitchFamily="18" charset="0"/>
                <a:ea typeface="+mn-ea"/>
                <a:cs typeface="+mn-cs"/>
              </a:rPr>
              <a:t>- </a:t>
            </a:r>
            <a:r>
              <a:rPr lang="fr-FR" sz="1200" kern="1200" dirty="0" smtClean="0">
                <a:solidFill>
                  <a:srgbClr val="000000"/>
                </a:solidFill>
                <a:effectLst/>
                <a:latin typeface="Times New Roman" pitchFamily="18" charset="0"/>
                <a:ea typeface="+mn-ea"/>
                <a:cs typeface="+mn-cs"/>
              </a:rPr>
              <a:t>essais orientés : par exemple, par l’appui sur un ordre de grandeur du résultat (c’est le cas pour  les nains où les élèves ont fait l’hypothèse que les poids étaient voisins).</a:t>
            </a:r>
          </a:p>
          <a:p>
            <a:r>
              <a:rPr lang="fr-FR" sz="1200" kern="1200" dirty="0" smtClean="0">
                <a:solidFill>
                  <a:srgbClr val="000000"/>
                </a:solidFill>
                <a:effectLst/>
                <a:latin typeface="Times New Roman" pitchFamily="18" charset="0"/>
                <a:ea typeface="+mn-ea"/>
                <a:cs typeface="+mn-cs"/>
              </a:rPr>
              <a:t>- la méthode de la fausse supposition. Stratégie enseignée à une certaine époque, toujours fondée sur un essai mais dont on tire d’autres informations. On fait un essai qu’on sait être « faux » et on le fait suivre d’un raisonnement qui aboutit directement à la réponse, sans passer par d’autres essais. </a:t>
            </a:r>
          </a:p>
          <a:p>
            <a:r>
              <a:rPr lang="fr-FR" sz="1200" u="sng" kern="1200" dirty="0" smtClean="0">
                <a:solidFill>
                  <a:srgbClr val="000000"/>
                </a:solidFill>
                <a:effectLst/>
                <a:latin typeface="Times New Roman" pitchFamily="18" charset="0"/>
                <a:ea typeface="+mn-ea"/>
                <a:cs typeface="+mn-cs"/>
              </a:rPr>
              <a:t>Inventaire de toutes les possibilités</a:t>
            </a:r>
            <a:r>
              <a:rPr lang="fr-FR" sz="1200" kern="1200" dirty="0" smtClean="0">
                <a:solidFill>
                  <a:srgbClr val="000000"/>
                </a:solidFill>
                <a:effectLst/>
                <a:latin typeface="Times New Roman" pitchFamily="18" charset="0"/>
                <a:ea typeface="+mn-ea"/>
                <a:cs typeface="+mn-cs"/>
              </a:rPr>
              <a:t> et ensuite confrontation aux contraintes de la situation pour retenir celles qui sont compatibles avec ces contraintes.</a:t>
            </a:r>
          </a:p>
          <a:p>
            <a:r>
              <a:rPr lang="fr-FR" sz="1200" u="sng" kern="1200" dirty="0" smtClean="0">
                <a:solidFill>
                  <a:srgbClr val="000000"/>
                </a:solidFill>
                <a:effectLst/>
                <a:latin typeface="Times New Roman" pitchFamily="18" charset="0"/>
                <a:ea typeface="+mn-ea"/>
                <a:cs typeface="+mn-cs"/>
              </a:rPr>
              <a:t>Conjecture sur le modèle mathématique</a:t>
            </a:r>
            <a:r>
              <a:rPr lang="fr-FR" sz="1200" kern="1200" dirty="0" smtClean="0">
                <a:solidFill>
                  <a:srgbClr val="000000"/>
                </a:solidFill>
                <a:effectLst/>
                <a:latin typeface="Times New Roman" pitchFamily="18" charset="0"/>
                <a:ea typeface="+mn-ea"/>
                <a:cs typeface="+mn-cs"/>
              </a:rPr>
              <a:t> permettant d’obtenir la solution. On teste ensuite cette hypothèse sur un ou plusieurs exemples et si ces exemples confirment notre hypothèse, on tire la conclusion que la règle est valable. </a:t>
            </a:r>
          </a:p>
          <a:p>
            <a:r>
              <a:rPr lang="fr-FR" sz="1200" u="sng" kern="1200" dirty="0" smtClean="0">
                <a:solidFill>
                  <a:srgbClr val="000000"/>
                </a:solidFill>
                <a:effectLst/>
                <a:latin typeface="Times New Roman" pitchFamily="18" charset="0"/>
                <a:ea typeface="+mn-ea"/>
                <a:cs typeface="+mn-cs"/>
              </a:rPr>
              <a:t>Utilisation d’un exemple générique (généralisation).</a:t>
            </a:r>
            <a:r>
              <a:rPr lang="fr-FR" sz="1200" kern="1200" dirty="0" smtClean="0">
                <a:solidFill>
                  <a:srgbClr val="000000"/>
                </a:solidFill>
                <a:effectLst/>
                <a:latin typeface="Times New Roman" pitchFamily="18" charset="0"/>
                <a:ea typeface="+mn-ea"/>
                <a:cs typeface="+mn-cs"/>
              </a:rPr>
              <a:t> On résout le problème sur un exemple, en essayant d’éviter les cas particuliers et on estime que le raisonnement mis en œuvre sur cet exemple a valeur générale.</a:t>
            </a:r>
          </a:p>
          <a:p>
            <a:r>
              <a:rPr lang="fr-FR" sz="1200" u="sng" kern="1200" dirty="0" smtClean="0">
                <a:solidFill>
                  <a:srgbClr val="000000"/>
                </a:solidFill>
                <a:effectLst/>
                <a:latin typeface="Times New Roman" pitchFamily="18" charset="0"/>
                <a:ea typeface="+mn-ea"/>
                <a:cs typeface="+mn-cs"/>
              </a:rPr>
              <a:t>Changement de cadre. </a:t>
            </a:r>
            <a:endParaRPr lang="fr-FR" sz="1200" kern="1200" dirty="0" smtClean="0">
              <a:solidFill>
                <a:srgbClr val="000000"/>
              </a:solidFill>
              <a:effectLst/>
              <a:latin typeface="Times New Roman" pitchFamily="18" charset="0"/>
              <a:ea typeface="+mn-ea"/>
              <a:cs typeface="+mn-cs"/>
            </a:endParaRPr>
          </a:p>
          <a:p>
            <a:r>
              <a:rPr lang="fr-FR" sz="1200" kern="1200" dirty="0" smtClean="0">
                <a:solidFill>
                  <a:srgbClr val="000000"/>
                </a:solidFill>
                <a:effectLst/>
                <a:latin typeface="Times New Roman" pitchFamily="18" charset="0"/>
                <a:ea typeface="+mn-ea"/>
                <a:cs typeface="+mn-cs"/>
              </a:rPr>
              <a:t>On traduit le problème dans un autre registre que celui où il est donné. C’est par exemple l’utilisation de segments pour représenter des quantités et ensuite raisonner sur les longueurs de segments.</a:t>
            </a:r>
          </a:p>
          <a:p>
            <a:endParaRPr lang="fr-FR" dirty="0"/>
          </a:p>
        </p:txBody>
      </p:sp>
    </p:spTree>
    <p:extLst>
      <p:ext uri="{BB962C8B-B14F-4D97-AF65-F5344CB8AC3E}">
        <p14:creationId xmlns:p14="http://schemas.microsoft.com/office/powerpoint/2010/main" val="1284002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HALPERN, Diane. F., « Thinking across the Disciplines: Methods and Strategies to Promote Higher-Order Thinking in Every Classroom » </a:t>
            </a:r>
            <a:r>
              <a:rPr lang="en-US" dirty="0" err="1" smtClean="0"/>
              <a:t>dans</a:t>
            </a:r>
            <a:r>
              <a:rPr lang="en-US" dirty="0" smtClean="0"/>
              <a:t> M. HEIMAN et J. SLOMIANKO (</a:t>
            </a:r>
            <a:r>
              <a:rPr lang="en-US" dirty="0" err="1" smtClean="0"/>
              <a:t>Eds</a:t>
            </a:r>
            <a:r>
              <a:rPr lang="en-US" dirty="0" smtClean="0"/>
              <a:t>), Thinking Skills Instruction: Concepts and Techniques, Washington (DC), NEA Professional Library, 1987, p. 69-76.</a:t>
            </a:r>
            <a:endParaRPr lang="fr-FR" dirty="0"/>
          </a:p>
        </p:txBody>
      </p:sp>
      <p:sp>
        <p:nvSpPr>
          <p:cNvPr id="4" name="Espace réservé de l'en-tête 3"/>
          <p:cNvSpPr>
            <a:spLocks noGrp="1"/>
          </p:cNvSpPr>
          <p:nvPr>
            <p:ph type="hdr" sz="quarter" idx="10"/>
          </p:nvPr>
        </p:nvSpPr>
        <p:spPr/>
        <p:txBody>
          <a:bodyPr/>
          <a:lstStyle/>
          <a:p>
            <a:r>
              <a:rPr lang="fr-FR" smtClean="0"/>
              <a:t>CHARNAY - ARMT</a:t>
            </a:r>
            <a:endParaRPr lang="fr-FR"/>
          </a:p>
        </p:txBody>
      </p:sp>
      <p:sp>
        <p:nvSpPr>
          <p:cNvPr id="5" name="Espace réservé du pied de page 4"/>
          <p:cNvSpPr>
            <a:spLocks noGrp="1"/>
          </p:cNvSpPr>
          <p:nvPr>
            <p:ph type="ftr" sz="quarter" idx="11"/>
          </p:nvPr>
        </p:nvSpPr>
        <p:spPr/>
        <p:txBody>
          <a:bodyPr/>
          <a:lstStyle/>
          <a:p>
            <a:r>
              <a:rPr lang="fr-FR" smtClean="0"/>
              <a:t>Villars les Dombes - Octobre 2012</a:t>
            </a:r>
            <a:endParaRPr lang="fr-FR"/>
          </a:p>
        </p:txBody>
      </p:sp>
      <p:sp>
        <p:nvSpPr>
          <p:cNvPr id="6" name="Espace réservé du numéro de diapositive 5"/>
          <p:cNvSpPr>
            <a:spLocks noGrp="1"/>
          </p:cNvSpPr>
          <p:nvPr>
            <p:ph type="sldNum" sz="quarter" idx="12"/>
          </p:nvPr>
        </p:nvSpPr>
        <p:spPr/>
        <p:txBody>
          <a:bodyPr/>
          <a:lstStyle/>
          <a:p>
            <a:fld id="{1DE19E7F-66CC-A945-89AA-08D522983047}" type="slidenum">
              <a:rPr lang="fr-FR" smtClean="0"/>
              <a:t>20</a:t>
            </a:fld>
            <a:endParaRPr lang="fr-FR"/>
          </a:p>
        </p:txBody>
      </p:sp>
    </p:spTree>
    <p:extLst>
      <p:ext uri="{BB962C8B-B14F-4D97-AF65-F5344CB8AC3E}">
        <p14:creationId xmlns:p14="http://schemas.microsoft.com/office/powerpoint/2010/main" val="3121526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La procédure peut être considérée comme étant la phase d’opérationnalisation, de mise en œuvre  de la stratégie :</a:t>
            </a:r>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 Maintenant que j’ai fait le choix de la stratégie, comment pratiquement je m’y prends ? » </a:t>
            </a:r>
          </a:p>
          <a:p>
            <a:endParaRPr lang="fr-FR" dirty="0"/>
          </a:p>
        </p:txBody>
      </p:sp>
      <p:sp>
        <p:nvSpPr>
          <p:cNvPr id="4" name="Espace réservé de l'en-tête 3"/>
          <p:cNvSpPr>
            <a:spLocks noGrp="1"/>
          </p:cNvSpPr>
          <p:nvPr>
            <p:ph type="hdr" sz="quarter" idx="10"/>
          </p:nvPr>
        </p:nvSpPr>
        <p:spPr/>
        <p:txBody>
          <a:bodyPr/>
          <a:lstStyle/>
          <a:p>
            <a:r>
              <a:rPr lang="fr-FR" smtClean="0"/>
              <a:t>CHARNAY - ARMT</a:t>
            </a:r>
            <a:endParaRPr lang="fr-FR"/>
          </a:p>
        </p:txBody>
      </p:sp>
      <p:sp>
        <p:nvSpPr>
          <p:cNvPr id="5" name="Espace réservé du pied de page 4"/>
          <p:cNvSpPr>
            <a:spLocks noGrp="1"/>
          </p:cNvSpPr>
          <p:nvPr>
            <p:ph type="ftr" sz="quarter" idx="11"/>
          </p:nvPr>
        </p:nvSpPr>
        <p:spPr/>
        <p:txBody>
          <a:bodyPr/>
          <a:lstStyle/>
          <a:p>
            <a:r>
              <a:rPr lang="fr-FR" smtClean="0"/>
              <a:t>Villars les Dombes - Octobre 2012</a:t>
            </a:r>
            <a:endParaRPr lang="fr-FR"/>
          </a:p>
        </p:txBody>
      </p:sp>
      <p:sp>
        <p:nvSpPr>
          <p:cNvPr id="6" name="Espace réservé du numéro de diapositive 5"/>
          <p:cNvSpPr>
            <a:spLocks noGrp="1"/>
          </p:cNvSpPr>
          <p:nvPr>
            <p:ph type="sldNum" sz="quarter" idx="12"/>
          </p:nvPr>
        </p:nvSpPr>
        <p:spPr/>
        <p:txBody>
          <a:bodyPr/>
          <a:lstStyle/>
          <a:p>
            <a:fld id="{1DE19E7F-66CC-A945-89AA-08D522983047}" type="slidenum">
              <a:rPr lang="fr-FR" smtClean="0"/>
              <a:t>24</a:t>
            </a:fld>
            <a:endParaRPr lang="fr-FR"/>
          </a:p>
        </p:txBody>
      </p:sp>
    </p:spTree>
    <p:extLst>
      <p:ext uri="{BB962C8B-B14F-4D97-AF65-F5344CB8AC3E}">
        <p14:creationId xmlns:p14="http://schemas.microsoft.com/office/powerpoint/2010/main" val="1405236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rgbClr val="000000"/>
                </a:solidFill>
                <a:effectLst/>
                <a:latin typeface="Times New Roman" pitchFamily="18" charset="0"/>
                <a:ea typeface="+mn-ea"/>
                <a:cs typeface="+mn-cs"/>
              </a:rPr>
              <a:t>Les élèves disposent a priori, de façon naturelle, de peu de stratégies</a:t>
            </a:r>
          </a:p>
          <a:p>
            <a:r>
              <a:rPr lang="fr-FR" sz="1200" kern="1200" dirty="0" smtClean="0">
                <a:solidFill>
                  <a:srgbClr val="000000"/>
                </a:solidFill>
                <a:effectLst/>
                <a:latin typeface="Times New Roman" pitchFamily="18" charset="0"/>
                <a:ea typeface="+mn-ea"/>
                <a:cs typeface="+mn-cs"/>
              </a:rPr>
              <a:t>Disposer de différentes stratégies peut améliorer les performances des élèves </a:t>
            </a:r>
          </a:p>
          <a:p>
            <a:r>
              <a:rPr lang="fr-FR" sz="1200" kern="1200" dirty="0" smtClean="0">
                <a:solidFill>
                  <a:srgbClr val="000000"/>
                </a:solidFill>
                <a:effectLst/>
                <a:latin typeface="Times New Roman" pitchFamily="18" charset="0"/>
                <a:ea typeface="+mn-ea"/>
                <a:cs typeface="+mn-cs"/>
              </a:rPr>
              <a:t>J’ai un </a:t>
            </a:r>
            <a:r>
              <a:rPr lang="fr-FR" sz="1200" kern="1200" dirty="0" err="1" smtClean="0">
                <a:solidFill>
                  <a:srgbClr val="000000"/>
                </a:solidFill>
                <a:effectLst/>
                <a:latin typeface="Times New Roman" pitchFamily="18" charset="0"/>
                <a:ea typeface="+mn-ea"/>
                <a:cs typeface="+mn-cs"/>
              </a:rPr>
              <a:t>pb</a:t>
            </a:r>
            <a:r>
              <a:rPr lang="fr-FR" sz="1200" kern="1200" dirty="0" smtClean="0">
                <a:solidFill>
                  <a:srgbClr val="000000"/>
                </a:solidFill>
                <a:effectLst/>
                <a:latin typeface="Times New Roman" pitchFamily="18" charset="0"/>
                <a:ea typeface="+mn-ea"/>
                <a:cs typeface="+mn-cs"/>
              </a:rPr>
              <a:t>, je vais chercher s’il ressemble à un problème déjà résolu. Je peux décider d’une stratégie, celle qui me paraît la plus vraisemblable.</a:t>
            </a:r>
          </a:p>
          <a:p>
            <a:r>
              <a:rPr lang="fr-FR" sz="1200" kern="1200" dirty="0" smtClean="0">
                <a:solidFill>
                  <a:srgbClr val="000000"/>
                </a:solidFill>
                <a:effectLst/>
                <a:latin typeface="Times New Roman" pitchFamily="18" charset="0"/>
                <a:ea typeface="+mn-ea"/>
                <a:cs typeface="+mn-cs"/>
              </a:rPr>
              <a:t>Il y a une part d’intuition, il y a une partie très empirique. Je vais essayer ça et voir si ça marche.</a:t>
            </a:r>
          </a:p>
          <a:p>
            <a:r>
              <a:rPr lang="fr-FR" sz="1200" kern="1200" dirty="0" smtClean="0">
                <a:solidFill>
                  <a:srgbClr val="000000"/>
                </a:solidFill>
                <a:effectLst/>
                <a:latin typeface="Times New Roman" pitchFamily="18" charset="0"/>
                <a:ea typeface="+mn-ea"/>
                <a:cs typeface="+mn-cs"/>
              </a:rPr>
              <a:t>Si elle ne fonctionne pas, je vais en chercher une autre. </a:t>
            </a:r>
          </a:p>
          <a:p>
            <a:r>
              <a:rPr lang="fr-FR" sz="1200" kern="1200" dirty="0" smtClean="0">
                <a:solidFill>
                  <a:srgbClr val="000000"/>
                </a:solidFill>
                <a:effectLst/>
                <a:latin typeface="Times New Roman" pitchFamily="18" charset="0"/>
                <a:ea typeface="+mn-ea"/>
                <a:cs typeface="+mn-cs"/>
              </a:rPr>
              <a:t>Mais pour cela, il faut que j’aie à ma disposition un certain nombre de stratégies.</a:t>
            </a:r>
            <a:endParaRPr lang="fr-FR" dirty="0"/>
          </a:p>
        </p:txBody>
      </p:sp>
    </p:spTree>
    <p:extLst>
      <p:ext uri="{BB962C8B-B14F-4D97-AF65-F5344CB8AC3E}">
        <p14:creationId xmlns:p14="http://schemas.microsoft.com/office/powerpoint/2010/main" val="2515566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284839-1DFF-4AC6-9A6C-5F3A831E7F5D}" type="slidenum">
              <a:rPr lang="fr-FR" altLang="fr-FR"/>
              <a:pPr/>
              <a:t>3</a:t>
            </a:fld>
            <a:endParaRPr lang="fr-FR" altLang="fr-F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fr-FR" altLang="fr-FR" sz="1400"/>
              <a:t>La question de savoir si certains problèmes du RMT peuvent être exploités en vue d’un travail sur ces concepts dont l’acquisition est prévue par les programmes nous préoccupe depuis quelques années déjà. Plusieurs groupes de travail sont à l’ouvrage à ce sujet.</a:t>
            </a:r>
          </a:p>
          <a:p>
            <a:r>
              <a:rPr lang="fr-FR" altLang="fr-FR" sz="1400"/>
              <a:t>Ma première remarque sera pour dire qu’il ne faudrait pas que cette préoccupation nous conduise à perdre de vue l’objectif initial du RMT et à privilégier l’élaboration de problèmes à fort potentiel notionnel.</a:t>
            </a:r>
          </a:p>
          <a:p>
            <a:r>
              <a:rPr lang="fr-FR" altLang="fr-FR" sz="1400"/>
              <a:t>Ma deuxième remarque atténuera la première. Si certains de nos problèmes peuvent être exploités en vue de tels apprentissages, il serait dommage d’en priver la communauté didactique et il nous revient de réfléchir aux conditions de cette exploitation, au travers de quelques questions, par exemple : </a:t>
            </a:r>
          </a:p>
        </p:txBody>
      </p:sp>
    </p:spTree>
    <p:extLst>
      <p:ext uri="{BB962C8B-B14F-4D97-AF65-F5344CB8AC3E}">
        <p14:creationId xmlns:p14="http://schemas.microsoft.com/office/powerpoint/2010/main" val="33416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Recueillir</a:t>
            </a:r>
            <a:r>
              <a:rPr lang="fr-FR" baseline="0" dirty="0" smtClean="0"/>
              <a:t> les propositions des  participations et les mettre en débat puis si  le temps proposer d’essayer sur un exemple concret  avec le problème de la terrasse de Joseph</a:t>
            </a:r>
            <a:endParaRPr lang="fr-FR" dirty="0"/>
          </a:p>
        </p:txBody>
      </p:sp>
    </p:spTree>
    <p:extLst>
      <p:ext uri="{BB962C8B-B14F-4D97-AF65-F5344CB8AC3E}">
        <p14:creationId xmlns:p14="http://schemas.microsoft.com/office/powerpoint/2010/main" val="1011826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Catégorie</a:t>
            </a:r>
            <a:r>
              <a:rPr lang="fr-FR" baseline="0" dirty="0" smtClean="0"/>
              <a:t>  7, 8 , 9 10 </a:t>
            </a:r>
            <a:endParaRPr lang="fr-FR" dirty="0"/>
          </a:p>
        </p:txBody>
      </p:sp>
      <p:sp>
        <p:nvSpPr>
          <p:cNvPr id="4" name="Espace réservé de l'en-tête 3"/>
          <p:cNvSpPr>
            <a:spLocks noGrp="1"/>
          </p:cNvSpPr>
          <p:nvPr>
            <p:ph type="hdr" sz="quarter" idx="10"/>
          </p:nvPr>
        </p:nvSpPr>
        <p:spPr/>
        <p:txBody>
          <a:bodyPr/>
          <a:lstStyle/>
          <a:p>
            <a:r>
              <a:rPr lang="fr-FR" smtClean="0"/>
              <a:t>CHARNAY - ARMT</a:t>
            </a:r>
            <a:endParaRPr lang="fr-FR"/>
          </a:p>
        </p:txBody>
      </p:sp>
      <p:sp>
        <p:nvSpPr>
          <p:cNvPr id="5" name="Espace réservé du pied de page 4"/>
          <p:cNvSpPr>
            <a:spLocks noGrp="1"/>
          </p:cNvSpPr>
          <p:nvPr>
            <p:ph type="ftr" sz="quarter" idx="11"/>
          </p:nvPr>
        </p:nvSpPr>
        <p:spPr/>
        <p:txBody>
          <a:bodyPr/>
          <a:lstStyle/>
          <a:p>
            <a:r>
              <a:rPr lang="fr-FR" smtClean="0"/>
              <a:t>Villars les Dombes - Octobre 2012</a:t>
            </a:r>
            <a:endParaRPr lang="fr-FR"/>
          </a:p>
        </p:txBody>
      </p:sp>
      <p:sp>
        <p:nvSpPr>
          <p:cNvPr id="6" name="Espace réservé du numéro de diapositive 5"/>
          <p:cNvSpPr>
            <a:spLocks noGrp="1"/>
          </p:cNvSpPr>
          <p:nvPr>
            <p:ph type="sldNum" sz="quarter" idx="12"/>
          </p:nvPr>
        </p:nvSpPr>
        <p:spPr/>
        <p:txBody>
          <a:bodyPr/>
          <a:lstStyle/>
          <a:p>
            <a:fld id="{1DE19E7F-66CC-A945-89AA-08D522983047}" type="slidenum">
              <a:rPr lang="fr-FR" smtClean="0"/>
              <a:t>27</a:t>
            </a:fld>
            <a:endParaRPr lang="fr-FR"/>
          </a:p>
        </p:txBody>
      </p:sp>
    </p:spTree>
    <p:extLst>
      <p:ext uri="{BB962C8B-B14F-4D97-AF65-F5344CB8AC3E}">
        <p14:creationId xmlns:p14="http://schemas.microsoft.com/office/powerpoint/2010/main" val="618540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Catégorie</a:t>
            </a:r>
            <a:r>
              <a:rPr lang="fr-FR" baseline="0" dirty="0" smtClean="0"/>
              <a:t>  7, 8 , 9 10 </a:t>
            </a:r>
            <a:endParaRPr lang="fr-FR" dirty="0"/>
          </a:p>
        </p:txBody>
      </p:sp>
      <p:sp>
        <p:nvSpPr>
          <p:cNvPr id="4" name="Espace réservé de l'en-tête 3"/>
          <p:cNvSpPr>
            <a:spLocks noGrp="1"/>
          </p:cNvSpPr>
          <p:nvPr>
            <p:ph type="hdr" sz="quarter" idx="10"/>
          </p:nvPr>
        </p:nvSpPr>
        <p:spPr/>
        <p:txBody>
          <a:bodyPr/>
          <a:lstStyle/>
          <a:p>
            <a:r>
              <a:rPr lang="fr-FR" smtClean="0"/>
              <a:t>CHARNAY - ARMT</a:t>
            </a:r>
            <a:endParaRPr lang="fr-FR"/>
          </a:p>
        </p:txBody>
      </p:sp>
      <p:sp>
        <p:nvSpPr>
          <p:cNvPr id="5" name="Espace réservé du pied de page 4"/>
          <p:cNvSpPr>
            <a:spLocks noGrp="1"/>
          </p:cNvSpPr>
          <p:nvPr>
            <p:ph type="ftr" sz="quarter" idx="11"/>
          </p:nvPr>
        </p:nvSpPr>
        <p:spPr/>
        <p:txBody>
          <a:bodyPr/>
          <a:lstStyle/>
          <a:p>
            <a:r>
              <a:rPr lang="fr-FR" smtClean="0"/>
              <a:t>Villars les Dombes - Octobre 2012</a:t>
            </a:r>
            <a:endParaRPr lang="fr-FR"/>
          </a:p>
        </p:txBody>
      </p:sp>
      <p:sp>
        <p:nvSpPr>
          <p:cNvPr id="6" name="Espace réservé du numéro de diapositive 5"/>
          <p:cNvSpPr>
            <a:spLocks noGrp="1"/>
          </p:cNvSpPr>
          <p:nvPr>
            <p:ph type="sldNum" sz="quarter" idx="12"/>
          </p:nvPr>
        </p:nvSpPr>
        <p:spPr/>
        <p:txBody>
          <a:bodyPr/>
          <a:lstStyle/>
          <a:p>
            <a:fld id="{1DE19E7F-66CC-A945-89AA-08D522983047}" type="slidenum">
              <a:rPr lang="fr-FR" smtClean="0"/>
              <a:t>28</a:t>
            </a:fld>
            <a:endParaRPr lang="fr-FR"/>
          </a:p>
        </p:txBody>
      </p:sp>
    </p:spTree>
    <p:extLst>
      <p:ext uri="{BB962C8B-B14F-4D97-AF65-F5344CB8AC3E}">
        <p14:creationId xmlns:p14="http://schemas.microsoft.com/office/powerpoint/2010/main" val="1778048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n’en parle</a:t>
            </a:r>
            <a:r>
              <a:rPr lang="fr-FR" baseline="0" dirty="0" smtClean="0"/>
              <a:t> pas beaucoup …. Mais on en trouve des traces dans un manuel de primaire……</a:t>
            </a:r>
            <a:endParaRPr lang="fr-FR" dirty="0"/>
          </a:p>
        </p:txBody>
      </p:sp>
    </p:spTree>
    <p:extLst>
      <p:ext uri="{BB962C8B-B14F-4D97-AF65-F5344CB8AC3E}">
        <p14:creationId xmlns:p14="http://schemas.microsoft.com/office/powerpoint/2010/main" val="2290118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DE19E7F-66CC-A945-89AA-08D522983047}" type="slidenum">
              <a:rPr lang="fr-FR" smtClean="0"/>
              <a:t>38</a:t>
            </a:fld>
            <a:endParaRPr lang="fr-FR"/>
          </a:p>
        </p:txBody>
      </p:sp>
      <p:sp>
        <p:nvSpPr>
          <p:cNvPr id="5" name="Espace réservé du pied de page 4"/>
          <p:cNvSpPr>
            <a:spLocks noGrp="1"/>
          </p:cNvSpPr>
          <p:nvPr>
            <p:ph type="ftr" sz="quarter" idx="11"/>
          </p:nvPr>
        </p:nvSpPr>
        <p:spPr/>
        <p:txBody>
          <a:bodyPr/>
          <a:lstStyle/>
          <a:p>
            <a:r>
              <a:rPr lang="fr-FR" smtClean="0"/>
              <a:t>Villars les Dombes - Octobre 2012</a:t>
            </a:r>
            <a:endParaRPr lang="fr-FR"/>
          </a:p>
        </p:txBody>
      </p:sp>
      <p:sp>
        <p:nvSpPr>
          <p:cNvPr id="6" name="Espace réservé de l'en-tête 5"/>
          <p:cNvSpPr>
            <a:spLocks noGrp="1"/>
          </p:cNvSpPr>
          <p:nvPr>
            <p:ph type="hdr" sz="quarter" idx="12"/>
          </p:nvPr>
        </p:nvSpPr>
        <p:spPr/>
        <p:txBody>
          <a:bodyPr/>
          <a:lstStyle/>
          <a:p>
            <a:r>
              <a:rPr lang="fr-FR" smtClean="0"/>
              <a:t>CHARNAY - ARMT</a:t>
            </a:r>
            <a:endParaRPr lang="fr-FR"/>
          </a:p>
        </p:txBody>
      </p:sp>
    </p:spTree>
    <p:extLst>
      <p:ext uri="{BB962C8B-B14F-4D97-AF65-F5344CB8AC3E}">
        <p14:creationId xmlns:p14="http://schemas.microsoft.com/office/powerpoint/2010/main" val="4248357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284839-1DFF-4AC6-9A6C-5F3A831E7F5D}" type="slidenum">
              <a:rPr lang="fr-FR" altLang="fr-FR"/>
              <a:pPr/>
              <a:t>39</a:t>
            </a:fld>
            <a:endParaRPr lang="fr-FR" altLang="fr-F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fr-FR" altLang="fr-FR" sz="1400"/>
              <a:t>La question de savoir si certains problèmes du RMT peuvent être exploités en vue d’un travail sur ces concepts dont l’acquisition est prévue par les programmes nous préoccupe depuis quelques années déjà. Plusieurs groupes de travail sont à l’ouvrage à ce sujet.</a:t>
            </a:r>
          </a:p>
          <a:p>
            <a:r>
              <a:rPr lang="fr-FR" altLang="fr-FR" sz="1400"/>
              <a:t>Ma première remarque sera pour dire qu’il ne faudrait pas que cette préoccupation nous conduise à perdre de vue l’objectif initial du RMT et à privilégier l’élaboration de problèmes à fort potentiel notionnel.</a:t>
            </a:r>
          </a:p>
          <a:p>
            <a:r>
              <a:rPr lang="fr-FR" altLang="fr-FR" sz="1400"/>
              <a:t>Ma deuxième remarque atténuera la première. Si certains de nos problèmes peuvent être exploités en vue de tels apprentissages, il serait dommage d’en priver la communauté didactique et il nous revient de réfléchir aux conditions de cette exploitation, au travers de quelques questions, par exemple : </a:t>
            </a:r>
          </a:p>
        </p:txBody>
      </p:sp>
    </p:spTree>
    <p:extLst>
      <p:ext uri="{BB962C8B-B14F-4D97-AF65-F5344CB8AC3E}">
        <p14:creationId xmlns:p14="http://schemas.microsoft.com/office/powerpoint/2010/main" val="2106755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284839-1DFF-4AC6-9A6C-5F3A831E7F5D}" type="slidenum">
              <a:rPr lang="fr-FR" altLang="fr-FR"/>
              <a:pPr/>
              <a:t>40</a:t>
            </a:fld>
            <a:endParaRPr lang="fr-FR" altLang="fr-F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fr-FR" altLang="fr-FR" sz="1400"/>
              <a:t>La question de savoir si certains problèmes du RMT peuvent être exploités en vue d’un travail sur ces concepts dont l’acquisition est prévue par les programmes nous préoccupe depuis quelques années déjà. Plusieurs groupes de travail sont à l’ouvrage à ce sujet.</a:t>
            </a:r>
          </a:p>
          <a:p>
            <a:r>
              <a:rPr lang="fr-FR" altLang="fr-FR" sz="1400"/>
              <a:t>Ma première remarque sera pour dire qu’il ne faudrait pas que cette préoccupation nous conduise à perdre de vue l’objectif initial du RMT et à privilégier l’élaboration de problèmes à fort potentiel notionnel.</a:t>
            </a:r>
          </a:p>
          <a:p>
            <a:r>
              <a:rPr lang="fr-FR" altLang="fr-FR" sz="1400"/>
              <a:t>Ma deuxième remarque atténuera la première. Si certains de nos problèmes peuvent être exploités en vue de tels apprentissages, il serait dommage d’en priver la communauté didactique et il nous revient de réfléchir aux conditions de cette exploitation, au travers de quelques questions, par exemple : </a:t>
            </a:r>
          </a:p>
        </p:txBody>
      </p:sp>
    </p:spTree>
    <p:extLst>
      <p:ext uri="{BB962C8B-B14F-4D97-AF65-F5344CB8AC3E}">
        <p14:creationId xmlns:p14="http://schemas.microsoft.com/office/powerpoint/2010/main" val="3334122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EA04FD-92D2-4BBD-BAE4-74AB605922F2}" type="slidenum">
              <a:rPr lang="fr-FR" altLang="fr-FR"/>
              <a:pPr/>
              <a:t>41</a:t>
            </a:fld>
            <a:endParaRPr lang="fr-FR" altLang="fr-F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fr-FR" altLang="fr-FR" sz="1400"/>
              <a:t>Je vais ici me limiter à la notion de proportionnalité, en supposant donc que d’autres difficultés éventuellement présentes dans ce problème ne sont pas des obstacles à sa résolution, notamment la notion d’aire (qui ici peut être rapportée à un dénombrement des carreaux) et la nécessité de mettre en relation cette grandeur avec celle représentée par le nombre de pots de peinture</a:t>
            </a:r>
            <a:r>
              <a:rPr lang="fr-FR" altLang="fr-FR"/>
              <a:t> </a:t>
            </a:r>
          </a:p>
        </p:txBody>
      </p:sp>
    </p:spTree>
    <p:extLst>
      <p:ext uri="{BB962C8B-B14F-4D97-AF65-F5344CB8AC3E}">
        <p14:creationId xmlns:p14="http://schemas.microsoft.com/office/powerpoint/2010/main" val="3664435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3795A8-FC28-4D3B-B793-9FBDB86BD082}" type="slidenum">
              <a:rPr lang="fr-FR" altLang="fr-FR"/>
              <a:pPr/>
              <a:t>42</a:t>
            </a:fld>
            <a:endParaRPr lang="fr-FR" altLang="fr-F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4185610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2EC98D-C87B-4948-B506-6811009123EB}" type="slidenum">
              <a:rPr lang="fr-FR" altLang="fr-FR"/>
              <a:pPr/>
              <a:t>43</a:t>
            </a:fld>
            <a:endParaRPr lang="fr-FR" altLang="fr-F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fr-FR" altLang="fr-FR" sz="1400"/>
              <a:t>Il faut noter que cette deuxième propriété, contrairement à la première, n’est pas caractéristique de la proportionnalité, puisqu’elle est également vérifiée pour les fonctions affines.</a:t>
            </a:r>
          </a:p>
        </p:txBody>
      </p:sp>
    </p:spTree>
    <p:extLst>
      <p:ext uri="{BB962C8B-B14F-4D97-AF65-F5344CB8AC3E}">
        <p14:creationId xmlns:p14="http://schemas.microsoft.com/office/powerpoint/2010/main" val="1849976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a:spLocks noGrp="1" noRot="1" noChangeAspect="1" noChangeArrowheads="1" noTextEdit="1"/>
          </p:cNvSpPr>
          <p:nvPr>
            <p:ph type="sldImg"/>
          </p:nvPr>
        </p:nvSpPr>
        <p:spPr bwMode="auto">
          <a:xfrm>
            <a:off x="0" y="234950"/>
            <a:ext cx="1588" cy="0"/>
          </a:xfrm>
          <a:prstGeom prst="rect">
            <a:avLst/>
          </a:prstGeom>
          <a:solidFill>
            <a:srgbClr val="FFFFFF"/>
          </a:solidFill>
          <a:ln>
            <a:solidFill>
              <a:srgbClr val="000000"/>
            </a:solidFill>
            <a:miter lim="800000"/>
            <a:headEnd/>
            <a:tailEnd/>
          </a:ln>
        </p:spPr>
      </p:sp>
      <p:sp>
        <p:nvSpPr>
          <p:cNvPr id="24578" name="Rectangle 2"/>
          <p:cNvSpPr txBox="1">
            <a:spLocks noGrp="1" noChangeArrowheads="1"/>
          </p:cNvSpPr>
          <p:nvPr>
            <p:ph type="body" idx="1"/>
          </p:nvPr>
        </p:nvSpPr>
        <p:spPr bwMode="auto">
          <a:xfrm>
            <a:off x="751014" y="3351216"/>
            <a:ext cx="8739695" cy="3152779"/>
          </a:xfrm>
          <a:prstGeom prst="rect">
            <a:avLst/>
          </a:prstGeom>
          <a:noFill/>
          <a:ln>
            <a:miter lim="800000"/>
            <a:headEnd/>
            <a:tailEnd/>
          </a:ln>
        </p:spPr>
        <p:txBody>
          <a:bodyPr wrap="none" anchor="ctr"/>
          <a:lstStyle/>
          <a:p>
            <a:r>
              <a:rPr lang="fr-FR" sz="1200" b="0" u="sng" kern="1200" dirty="0" smtClean="0">
                <a:solidFill>
                  <a:srgbClr val="000000"/>
                </a:solidFill>
                <a:effectLst/>
                <a:latin typeface="Times New Roman" pitchFamily="18" charset="0"/>
                <a:ea typeface="+mn-ea"/>
                <a:cs typeface="+mn-cs"/>
              </a:rPr>
              <a:t>Responsabilité de la solution</a:t>
            </a:r>
            <a:r>
              <a:rPr lang="fr-FR" sz="1200" b="0" u="none" kern="1200" dirty="0" smtClean="0">
                <a:solidFill>
                  <a:srgbClr val="000000"/>
                </a:solidFill>
                <a:effectLst/>
                <a:latin typeface="Times New Roman" pitchFamily="18" charset="0"/>
                <a:ea typeface="+mn-ea"/>
                <a:cs typeface="+mn-cs"/>
              </a:rPr>
              <a:t> </a:t>
            </a:r>
            <a:r>
              <a:rPr lang="fr-FR" sz="1200" b="0" kern="1200" dirty="0" smtClean="0">
                <a:solidFill>
                  <a:srgbClr val="000000"/>
                </a:solidFill>
                <a:effectLst/>
                <a:latin typeface="Times New Roman" pitchFamily="18" charset="0"/>
                <a:ea typeface="+mn-ea"/>
                <a:cs typeface="+mn-cs"/>
              </a:rPr>
              <a:t>L’</a:t>
            </a:r>
            <a:r>
              <a:rPr lang="fr-FR" sz="1200" kern="1200" dirty="0" smtClean="0">
                <a:solidFill>
                  <a:srgbClr val="000000"/>
                </a:solidFill>
                <a:effectLst/>
                <a:latin typeface="Times New Roman" pitchFamily="18" charset="0"/>
                <a:ea typeface="+mn-ea"/>
                <a:cs typeface="+mn-cs"/>
              </a:rPr>
              <a:t>enjeu est-il de résoudre le </a:t>
            </a:r>
            <a:r>
              <a:rPr lang="fr-FR" sz="1200" kern="1200" dirty="0" err="1" smtClean="0">
                <a:solidFill>
                  <a:srgbClr val="000000"/>
                </a:solidFill>
                <a:effectLst/>
                <a:latin typeface="Times New Roman" pitchFamily="18" charset="0"/>
                <a:ea typeface="+mn-ea"/>
                <a:cs typeface="+mn-cs"/>
              </a:rPr>
              <a:t>pb</a:t>
            </a:r>
            <a:r>
              <a:rPr lang="fr-FR" sz="1200" kern="1200" dirty="0" smtClean="0">
                <a:solidFill>
                  <a:srgbClr val="000000"/>
                </a:solidFill>
                <a:effectLst/>
                <a:latin typeface="Times New Roman" pitchFamily="18" charset="0"/>
                <a:ea typeface="+mn-ea"/>
                <a:cs typeface="+mn-cs"/>
              </a:rPr>
              <a:t> en mobilisant mes connaissances et en élaborant une démarche personnelle ?</a:t>
            </a:r>
          </a:p>
          <a:p>
            <a:r>
              <a:rPr lang="fr-FR" sz="1200" kern="1200" dirty="0" smtClean="0">
                <a:solidFill>
                  <a:srgbClr val="000000"/>
                </a:solidFill>
                <a:effectLst/>
                <a:latin typeface="Times New Roman" pitchFamily="18" charset="0"/>
                <a:ea typeface="+mn-ea"/>
                <a:cs typeface="+mn-cs"/>
              </a:rPr>
              <a:t>OU,</a:t>
            </a:r>
            <a:r>
              <a:rPr lang="fr-FR" sz="1200" kern="1200" baseline="0" dirty="0" smtClean="0">
                <a:solidFill>
                  <a:srgbClr val="000000"/>
                </a:solidFill>
                <a:effectLst/>
                <a:latin typeface="Times New Roman" pitchFamily="18" charset="0"/>
                <a:ea typeface="+mn-ea"/>
                <a:cs typeface="+mn-cs"/>
              </a:rPr>
              <a:t> l</a:t>
            </a:r>
            <a:r>
              <a:rPr lang="fr-FR" sz="1200" kern="1200" dirty="0" smtClean="0">
                <a:solidFill>
                  <a:srgbClr val="000000"/>
                </a:solidFill>
                <a:effectLst/>
                <a:latin typeface="Times New Roman" pitchFamily="18" charset="0"/>
                <a:ea typeface="+mn-ea"/>
                <a:cs typeface="+mn-cs"/>
              </a:rPr>
              <a:t>’enjeu est-il de produire la bonne réponse en utilisant la démarche experte ?</a:t>
            </a:r>
          </a:p>
          <a:p>
            <a:r>
              <a:rPr lang="fr-FR" sz="1200" kern="1200" dirty="0" smtClean="0">
                <a:solidFill>
                  <a:srgbClr val="000000"/>
                </a:solidFill>
                <a:effectLst/>
                <a:latin typeface="Times New Roman" pitchFamily="18" charset="0"/>
                <a:ea typeface="+mn-ea"/>
                <a:cs typeface="+mn-cs"/>
              </a:rPr>
              <a:t>Avoir la responsabilité de la résolution suppose qu’il n’y ait pas de guidage dans le questionnement, que l’élève ait le libre choix de la stratégie de résolution.</a:t>
            </a:r>
          </a:p>
          <a:p>
            <a:r>
              <a:rPr lang="fr-FR" sz="1200" kern="1200" dirty="0" smtClean="0">
                <a:solidFill>
                  <a:srgbClr val="000000"/>
                </a:solidFill>
                <a:effectLst/>
                <a:latin typeface="Times New Roman" pitchFamily="18" charset="0"/>
                <a:ea typeface="+mn-ea"/>
                <a:cs typeface="+mn-cs"/>
              </a:rPr>
              <a:t>C’est l’attitude de l’enseignant qui est ici déterminante.</a:t>
            </a:r>
          </a:p>
          <a:p>
            <a:r>
              <a:rPr lang="fr-FR" sz="1200" i="0" u="sng" kern="1200" dirty="0" smtClean="0">
                <a:solidFill>
                  <a:srgbClr val="000000"/>
                </a:solidFill>
                <a:effectLst/>
                <a:latin typeface="Times New Roman" pitchFamily="18" charset="0"/>
                <a:ea typeface="+mn-ea"/>
                <a:cs typeface="+mn-cs"/>
              </a:rPr>
              <a:t>Chercher, un mot à double sens</a:t>
            </a:r>
            <a:endParaRPr lang="fr-FR" sz="1200" i="0" kern="1200" dirty="0" smtClean="0">
              <a:solidFill>
                <a:srgbClr val="000000"/>
              </a:solidFill>
              <a:effectLst/>
              <a:latin typeface="Times New Roman" pitchFamily="18" charset="0"/>
              <a:ea typeface="+mn-ea"/>
              <a:cs typeface="+mn-cs"/>
            </a:endParaRPr>
          </a:p>
          <a:p>
            <a:r>
              <a:rPr lang="fr-FR" sz="1200" kern="1200" dirty="0" smtClean="0">
                <a:solidFill>
                  <a:srgbClr val="000000"/>
                </a:solidFill>
                <a:effectLst/>
                <a:latin typeface="Times New Roman" pitchFamily="18" charset="0"/>
                <a:ea typeface="+mn-ea"/>
                <a:cs typeface="+mn-cs"/>
              </a:rPr>
              <a:t>Quand je suis confronté à un </a:t>
            </a:r>
            <a:r>
              <a:rPr lang="fr-FR" sz="1200" kern="1200" dirty="0" err="1" smtClean="0">
                <a:solidFill>
                  <a:srgbClr val="000000"/>
                </a:solidFill>
                <a:effectLst/>
                <a:latin typeface="Times New Roman" pitchFamily="18" charset="0"/>
                <a:ea typeface="+mn-ea"/>
                <a:cs typeface="+mn-cs"/>
              </a:rPr>
              <a:t>pb</a:t>
            </a:r>
            <a:r>
              <a:rPr lang="fr-FR" sz="1200" kern="1200" dirty="0" smtClean="0">
                <a:solidFill>
                  <a:srgbClr val="000000"/>
                </a:solidFill>
                <a:effectLst/>
                <a:latin typeface="Times New Roman" pitchFamily="18" charset="0"/>
                <a:ea typeface="+mn-ea"/>
                <a:cs typeface="+mn-cs"/>
              </a:rPr>
              <a:t>, la 1</a:t>
            </a:r>
            <a:r>
              <a:rPr lang="fr-FR" sz="1200" kern="1200" baseline="30000" dirty="0" smtClean="0">
                <a:solidFill>
                  <a:srgbClr val="000000"/>
                </a:solidFill>
                <a:effectLst/>
                <a:latin typeface="Times New Roman" pitchFamily="18" charset="0"/>
                <a:ea typeface="+mn-ea"/>
                <a:cs typeface="+mn-cs"/>
              </a:rPr>
              <a:t>ère</a:t>
            </a:r>
            <a:r>
              <a:rPr lang="fr-FR" sz="1200" kern="1200" dirty="0" smtClean="0">
                <a:solidFill>
                  <a:srgbClr val="000000"/>
                </a:solidFill>
                <a:effectLst/>
                <a:latin typeface="Times New Roman" pitchFamily="18" charset="0"/>
                <a:ea typeface="+mn-ea"/>
                <a:cs typeface="+mn-cs"/>
              </a:rPr>
              <a:t> chose que je fais est de me demander si ce </a:t>
            </a:r>
            <a:r>
              <a:rPr lang="fr-FR" sz="1200" kern="1200" dirty="0" err="1" smtClean="0">
                <a:solidFill>
                  <a:srgbClr val="000000"/>
                </a:solidFill>
                <a:effectLst/>
                <a:latin typeface="Times New Roman" pitchFamily="18" charset="0"/>
                <a:ea typeface="+mn-ea"/>
                <a:cs typeface="+mn-cs"/>
              </a:rPr>
              <a:t>pb</a:t>
            </a:r>
            <a:r>
              <a:rPr lang="fr-FR" sz="1200" kern="1200" dirty="0" smtClean="0">
                <a:solidFill>
                  <a:srgbClr val="000000"/>
                </a:solidFill>
                <a:effectLst/>
                <a:latin typeface="Times New Roman" pitchFamily="18" charset="0"/>
                <a:ea typeface="+mn-ea"/>
                <a:cs typeface="+mn-cs"/>
              </a:rPr>
              <a:t> relève d’une catégorie de </a:t>
            </a:r>
            <a:r>
              <a:rPr lang="fr-FR" sz="1200" kern="1200" dirty="0" err="1" smtClean="0">
                <a:solidFill>
                  <a:srgbClr val="000000"/>
                </a:solidFill>
                <a:effectLst/>
                <a:latin typeface="Times New Roman" pitchFamily="18" charset="0"/>
                <a:ea typeface="+mn-ea"/>
                <a:cs typeface="+mn-cs"/>
              </a:rPr>
              <a:t>pbs</a:t>
            </a:r>
            <a:r>
              <a:rPr lang="fr-FR" sz="1200" kern="1200" dirty="0" smtClean="0">
                <a:solidFill>
                  <a:srgbClr val="000000"/>
                </a:solidFill>
                <a:effectLst/>
                <a:latin typeface="Times New Roman" pitchFamily="18" charset="0"/>
                <a:ea typeface="+mn-ea"/>
                <a:cs typeface="+mn-cs"/>
              </a:rPr>
              <a:t> que je connais : </a:t>
            </a:r>
            <a:r>
              <a:rPr lang="fr-FR" sz="1200" kern="1200" dirty="0" err="1" smtClean="0">
                <a:solidFill>
                  <a:srgbClr val="000000"/>
                </a:solidFill>
                <a:effectLst/>
                <a:latin typeface="Times New Roman" pitchFamily="18" charset="0"/>
                <a:ea typeface="+mn-ea"/>
                <a:cs typeface="+mn-cs"/>
              </a:rPr>
              <a:t>pb</a:t>
            </a:r>
            <a:r>
              <a:rPr lang="fr-FR" sz="1200" kern="1200" dirty="0" smtClean="0">
                <a:solidFill>
                  <a:srgbClr val="000000"/>
                </a:solidFill>
                <a:effectLst/>
                <a:latin typeface="Times New Roman" pitchFamily="18" charset="0"/>
                <a:ea typeface="+mn-ea"/>
                <a:cs typeface="+mn-cs"/>
              </a:rPr>
              <a:t> pour lequel j’ai une solution toute faite (démarche et opération) que je n’ai qu’à appliquer.</a:t>
            </a:r>
          </a:p>
          <a:p>
            <a:r>
              <a:rPr lang="fr-FR" sz="1200" kern="1200" dirty="0" smtClean="0">
                <a:solidFill>
                  <a:srgbClr val="000000"/>
                </a:solidFill>
                <a:effectLst/>
                <a:latin typeface="Times New Roman" pitchFamily="18" charset="0"/>
                <a:ea typeface="+mn-ea"/>
                <a:cs typeface="+mn-cs"/>
              </a:rPr>
              <a:t>Mais s’il n’y a pas de schéma de résolution immédiatement disponible,</a:t>
            </a:r>
            <a:r>
              <a:rPr lang="fr-FR" sz="1200" kern="1200" baseline="0" dirty="0" smtClean="0">
                <a:solidFill>
                  <a:srgbClr val="000000"/>
                </a:solidFill>
                <a:effectLst/>
                <a:latin typeface="Times New Roman" pitchFamily="18" charset="0"/>
                <a:ea typeface="+mn-ea"/>
                <a:cs typeface="+mn-cs"/>
              </a:rPr>
              <a:t> i</a:t>
            </a:r>
            <a:r>
              <a:rPr lang="fr-FR" sz="1200" kern="1200" dirty="0" smtClean="0">
                <a:solidFill>
                  <a:srgbClr val="000000"/>
                </a:solidFill>
                <a:effectLst/>
                <a:latin typeface="Times New Roman" pitchFamily="18" charset="0"/>
                <a:ea typeface="+mn-ea"/>
                <a:cs typeface="+mn-cs"/>
              </a:rPr>
              <a:t>l faut construire la démarche. </a:t>
            </a:r>
            <a:endParaRPr lang="fr-FR" sz="1200" kern="1200" dirty="0">
              <a:solidFill>
                <a:srgbClr val="000000"/>
              </a:solidFill>
              <a:effectLst/>
              <a:latin typeface="Times New Roman" pitchFamily="18" charset="0"/>
              <a:ea typeface="+mn-ea"/>
              <a:cs typeface="+mn-cs"/>
            </a:endParaRPr>
          </a:p>
        </p:txBody>
      </p:sp>
    </p:spTree>
    <p:extLst>
      <p:ext uri="{BB962C8B-B14F-4D97-AF65-F5344CB8AC3E}">
        <p14:creationId xmlns:p14="http://schemas.microsoft.com/office/powerpoint/2010/main" val="13336378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B0EDB6-F664-4B21-868C-DFD83662D622}" type="slidenum">
              <a:rPr lang="fr-FR" altLang="fr-FR"/>
              <a:pPr/>
              <a:t>44</a:t>
            </a:fld>
            <a:endParaRPr lang="fr-FR" altLang="fr-F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3179701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727000-3B7F-4641-899D-8E1D4E627BA0}" type="slidenum">
              <a:rPr lang="fr-FR" altLang="fr-FR"/>
              <a:pPr/>
              <a:t>45</a:t>
            </a:fld>
            <a:endParaRPr lang="fr-FR" altLang="fr-F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fr-FR" altLang="fr-FR" sz="1400"/>
              <a:t>Il définit un champ conceptuel comme « un ensemble de situations dont le traitement implique des schèmes, concepts et théorèmes, en étroite connexion, ainsi que les représentations langagières et symboliques susceptibles d’être utilisées pour le représenter ». Il prend notamment comme exemple la proportionnalité qui peut faire intervenir aussi bien des problèmes de multiplication, de division, de recherche de 4e proportionnelle (c’est le cas du problème « Décoration ») que des problèmes de comparaison de rapports ou de composition de proportions simples ou multiples. Il fournit ainsi un outillage qui permet en particulier de placer le problème considéré dans une catégorie de problèmes, elle-même située parmi d’autres catégories qu’il est indispensable de connaître. Les potentialités et les limites du problème considéré peuvent aussi être explorées de ce point de vue.</a:t>
            </a:r>
            <a:r>
              <a:rPr lang="fr-FR" altLang="fr-FR"/>
              <a:t> </a:t>
            </a:r>
          </a:p>
        </p:txBody>
      </p:sp>
    </p:spTree>
    <p:extLst>
      <p:ext uri="{BB962C8B-B14F-4D97-AF65-F5344CB8AC3E}">
        <p14:creationId xmlns:p14="http://schemas.microsoft.com/office/powerpoint/2010/main" val="30220258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7A6101-AC04-4211-B9F7-D5A1EB66096E}" type="slidenum">
              <a:rPr lang="fr-FR" altLang="fr-FR"/>
              <a:pPr/>
              <a:t>46</a:t>
            </a:fld>
            <a:endParaRPr lang="fr-FR" altLang="fr-F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fr-FR" altLang="fr-FR" sz="1400" b="1"/>
              <a:t>La théorie des situations</a:t>
            </a:r>
            <a:r>
              <a:rPr lang="fr-FR" altLang="fr-FR" sz="1400"/>
              <a:t> élaborée par Guy Brousseau qu’il n’est pas possible ici de décrire même de façon succincte invite à examiner la mise en « situation didactique » qu’il est possible de faire en classe du problème donné. On peut par exemple examiner le problème considéré au travers de 4 termes utilisés par Guy Brousseau.</a:t>
            </a:r>
            <a:r>
              <a:rPr lang="fr-FR" altLang="fr-FR"/>
              <a:t> </a:t>
            </a:r>
          </a:p>
        </p:txBody>
      </p:sp>
    </p:spTree>
    <p:extLst>
      <p:ext uri="{BB962C8B-B14F-4D97-AF65-F5344CB8AC3E}">
        <p14:creationId xmlns:p14="http://schemas.microsoft.com/office/powerpoint/2010/main" val="2870368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497397-7282-40F5-B468-EA124B6A657D}" type="slidenum">
              <a:rPr lang="fr-FR" altLang="fr-FR"/>
              <a:pPr/>
              <a:t>47</a:t>
            </a:fld>
            <a:endParaRPr lang="fr-FR" altLang="fr-F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2535160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F9854-641D-4307-869C-E7A80DAFCF30}" type="slidenum">
              <a:rPr lang="fr-FR" altLang="fr-FR"/>
              <a:pPr/>
              <a:t>48</a:t>
            </a:fld>
            <a:endParaRPr lang="fr-FR" altLang="fr-F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2239095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C538E-6872-422E-B573-BF28A7225D46}" type="slidenum">
              <a:rPr lang="fr-FR" altLang="fr-FR"/>
              <a:pPr/>
              <a:t>49</a:t>
            </a:fld>
            <a:endParaRPr lang="fr-FR" altLang="fr-F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fr-FR" altLang="fr-FR"/>
          </a:p>
        </p:txBody>
      </p:sp>
    </p:spTree>
    <p:extLst>
      <p:ext uri="{BB962C8B-B14F-4D97-AF65-F5344CB8AC3E}">
        <p14:creationId xmlns:p14="http://schemas.microsoft.com/office/powerpoint/2010/main" val="3671140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rgbClr val="000000"/>
              </a:solidFill>
              <a:effectLst/>
              <a:latin typeface="Times New Roman" pitchFamily="18" charset="0"/>
              <a:ea typeface="+mn-ea"/>
              <a:cs typeface="+mn-cs"/>
            </a:endParaRPr>
          </a:p>
        </p:txBody>
      </p:sp>
    </p:spTree>
    <p:extLst>
      <p:ext uri="{BB962C8B-B14F-4D97-AF65-F5344CB8AC3E}">
        <p14:creationId xmlns:p14="http://schemas.microsoft.com/office/powerpoint/2010/main" val="3436617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r>
              <a:rPr lang="fr-FR" sz="1200" kern="1200" dirty="0" smtClean="0">
                <a:solidFill>
                  <a:srgbClr val="000000"/>
                </a:solidFill>
                <a:effectLst/>
                <a:latin typeface="Times New Roman" pitchFamily="18" charset="0"/>
                <a:ea typeface="+mn-ea"/>
                <a:cs typeface="+mn-cs"/>
              </a:rPr>
              <a:t>- L’élève n’a pas d’emblée une vision globale sur le chemin qui peut conduire à la solution,  il travaille de façon séquentielle, il avance pas à pas. </a:t>
            </a:r>
          </a:p>
          <a:p>
            <a:pPr marL="0" indent="0">
              <a:buFontTx/>
              <a:buNone/>
            </a:pPr>
            <a:r>
              <a:rPr lang="fr-FR" sz="1200" kern="1200" dirty="0" smtClean="0">
                <a:solidFill>
                  <a:srgbClr val="000000"/>
                </a:solidFill>
                <a:effectLst/>
                <a:latin typeface="Times New Roman" pitchFamily="18" charset="0"/>
                <a:ea typeface="+mn-ea"/>
                <a:cs typeface="+mn-cs"/>
              </a:rPr>
              <a:t>- Mais</a:t>
            </a:r>
            <a:r>
              <a:rPr lang="fr-FR" sz="1200" kern="1200" baseline="0" dirty="0" smtClean="0">
                <a:solidFill>
                  <a:srgbClr val="000000"/>
                </a:solidFill>
                <a:effectLst/>
                <a:latin typeface="Times New Roman" pitchFamily="18" charset="0"/>
                <a:ea typeface="+mn-ea"/>
                <a:cs typeface="+mn-cs"/>
              </a:rPr>
              <a:t> il a une mémoire de la façon dont il peut engager la résolution de certains problèmes</a:t>
            </a:r>
            <a:endParaRPr lang="fr-FR" sz="1200" kern="1200" dirty="0">
              <a:solidFill>
                <a:srgbClr val="000000"/>
              </a:solidFill>
              <a:effectLst/>
              <a:latin typeface="Times New Roman" pitchFamily="18" charset="0"/>
              <a:ea typeface="+mn-ea"/>
              <a:cs typeface="+mn-cs"/>
            </a:endParaRPr>
          </a:p>
        </p:txBody>
      </p:sp>
    </p:spTree>
    <p:extLst>
      <p:ext uri="{BB962C8B-B14F-4D97-AF65-F5344CB8AC3E}">
        <p14:creationId xmlns:p14="http://schemas.microsoft.com/office/powerpoint/2010/main" val="1296384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161242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rgbClr val="000000"/>
                </a:solidFill>
                <a:effectLst/>
                <a:latin typeface="Times New Roman" pitchFamily="18" charset="0"/>
                <a:ea typeface="+mn-ea"/>
                <a:cs typeface="+mn-cs"/>
              </a:rPr>
              <a:t>Les données sont traitées dans l’ordre où elles sont données pour en déduire de nouvelles informations. On progresse des données vers la réponse à la question.</a:t>
            </a:r>
          </a:p>
          <a:p>
            <a:r>
              <a:rPr lang="fr-FR" sz="1200" kern="1200" dirty="0" smtClean="0">
                <a:solidFill>
                  <a:srgbClr val="000000"/>
                </a:solidFill>
                <a:effectLst/>
                <a:latin typeface="Times New Roman" pitchFamily="18" charset="0"/>
                <a:ea typeface="+mn-ea"/>
                <a:cs typeface="+mn-cs"/>
              </a:rPr>
              <a:t>La réussite suppose la reconnaissance de la structure du problème (partie-tout).</a:t>
            </a:r>
          </a:p>
          <a:p>
            <a:endParaRPr lang="fr-FR" dirty="0"/>
          </a:p>
        </p:txBody>
      </p:sp>
    </p:spTree>
    <p:extLst>
      <p:ext uri="{BB962C8B-B14F-4D97-AF65-F5344CB8AC3E}">
        <p14:creationId xmlns:p14="http://schemas.microsoft.com/office/powerpoint/2010/main" val="348974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rgbClr val="000000"/>
                </a:solidFill>
                <a:effectLst/>
                <a:latin typeface="Times New Roman" pitchFamily="18" charset="0"/>
                <a:ea typeface="+mn-ea"/>
                <a:cs typeface="+mn-cs"/>
              </a:rPr>
              <a:t>La stratégie descendante est ici inefficace car on ne connaît pas l’état initial.</a:t>
            </a:r>
          </a:p>
          <a:p>
            <a:r>
              <a:rPr lang="fr-FR" sz="1200" kern="1200" dirty="0" smtClean="0">
                <a:solidFill>
                  <a:srgbClr val="000000"/>
                </a:solidFill>
                <a:effectLst/>
                <a:latin typeface="Times New Roman" pitchFamily="18" charset="0"/>
                <a:ea typeface="+mn-ea"/>
                <a:cs typeface="+mn-cs"/>
              </a:rPr>
              <a:t>On voit là que les élèves affirment très nettement qu’on a fait l’opération par la fin, autrement dit, ils signalent eux-mêmes qu’ils ont utilisé une stratégie remontante.</a:t>
            </a:r>
          </a:p>
          <a:p>
            <a:r>
              <a:rPr lang="fr-FR" sz="1200" kern="1200" dirty="0" smtClean="0">
                <a:solidFill>
                  <a:srgbClr val="000000"/>
                </a:solidFill>
                <a:effectLst/>
                <a:latin typeface="Times New Roman" pitchFamily="18" charset="0"/>
                <a:ea typeface="+mn-ea"/>
                <a:cs typeface="+mn-cs"/>
              </a:rPr>
              <a:t>Une difficulté réside dans la détermination de la séquence d’opérations à effectuer pour trouver l’état de l’avoir du grand-père la veille au soir, difficulté qui fait que ces élèves n’ont pas réussi. </a:t>
            </a:r>
            <a:r>
              <a:rPr lang="fr-FR" sz="1200" i="1" kern="1200" dirty="0" smtClean="0">
                <a:solidFill>
                  <a:srgbClr val="000000"/>
                </a:solidFill>
                <a:effectLst/>
                <a:latin typeface="Times New Roman" pitchFamily="18" charset="0"/>
                <a:ea typeface="+mn-ea"/>
                <a:cs typeface="+mn-cs"/>
              </a:rPr>
              <a:t>Il faut ajouter 1 pour avoir la moitié et ensuite x 2</a:t>
            </a:r>
            <a:endParaRPr lang="fr-FR" sz="1200" kern="1200" dirty="0" smtClean="0">
              <a:solidFill>
                <a:srgbClr val="000000"/>
              </a:solidFill>
              <a:effectLst/>
              <a:latin typeface="Times New Roman" pitchFamily="18" charset="0"/>
              <a:ea typeface="+mn-ea"/>
              <a:cs typeface="+mn-cs"/>
            </a:endParaRPr>
          </a:p>
          <a:p>
            <a:endParaRPr lang="fr-FR" dirty="0"/>
          </a:p>
        </p:txBody>
      </p:sp>
    </p:spTree>
    <p:extLst>
      <p:ext uri="{BB962C8B-B14F-4D97-AF65-F5344CB8AC3E}">
        <p14:creationId xmlns:p14="http://schemas.microsoft.com/office/powerpoint/2010/main" val="4243498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49263" rtl="0" eaLnBrk="1" fontAlgn="base" latinLnBrk="0" hangingPunct="1">
              <a:lnSpc>
                <a:spcPct val="100000"/>
              </a:lnSpc>
              <a:spcBef>
                <a:spcPct val="30000"/>
              </a:spcBef>
              <a:spcAft>
                <a:spcPct val="0"/>
              </a:spcAft>
              <a:buClr>
                <a:srgbClr val="000000"/>
              </a:buClr>
              <a:buSzPct val="100000"/>
              <a:buFont typeface="Times New Roman" pitchFamily="18" charset="0"/>
              <a:buNone/>
              <a:tabLst/>
              <a:defRPr/>
            </a:pPr>
            <a:r>
              <a:rPr lang="fr-FR" sz="1200" kern="1200" dirty="0" smtClean="0">
                <a:solidFill>
                  <a:srgbClr val="000000"/>
                </a:solidFill>
                <a:effectLst/>
                <a:latin typeface="Times New Roman" pitchFamily="18" charset="0"/>
                <a:ea typeface="+mn-ea"/>
                <a:cs typeface="+mn-cs"/>
              </a:rPr>
              <a:t>On voit une multiplicité d’essais</a:t>
            </a:r>
          </a:p>
          <a:p>
            <a:endParaRPr lang="fr-FR" dirty="0"/>
          </a:p>
        </p:txBody>
      </p:sp>
    </p:spTree>
    <p:extLst>
      <p:ext uri="{BB962C8B-B14F-4D97-AF65-F5344CB8AC3E}">
        <p14:creationId xmlns:p14="http://schemas.microsoft.com/office/powerpoint/2010/main" val="1097355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fr-FR" smtClean="0"/>
              <a:t>Cliquez et modifiez le titre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BF7105DC-7387-4C44-B766-2C4D2C1338B1}" type="datetime1">
              <a:rPr lang="fr-FR" smtClean="0"/>
              <a:t>05/04/2017</a:t>
            </a:fld>
            <a:endParaRPr lang="en-US" dirty="0"/>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r>
              <a:rPr lang="fr-FR" smtClean="0"/>
              <a:t>Rallye Mathématique Transalpin - PAF 2017 </a:t>
            </a:r>
            <a:endParaRPr lang="en-US" dirty="0"/>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pPr eaLnBrk="1" latinLnBrk="0" hangingPunct="1"/>
            <a:fld id="{2AA957AF-53C0-420B-9C2D-77DB1416566C}" type="slidenum">
              <a:rPr kumimoji="0" lang="en-US" smtClean="0"/>
              <a:pPr eaLnBrk="1" latinLnBrk="0" hangingPunct="1"/>
              <a:t>‹N°›</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5" name="Date Placeholder 4"/>
          <p:cNvSpPr>
            <a:spLocks noGrp="1"/>
          </p:cNvSpPr>
          <p:nvPr>
            <p:ph type="dt" sz="half" idx="10"/>
          </p:nvPr>
        </p:nvSpPr>
        <p:spPr/>
        <p:txBody>
          <a:bodyPr/>
          <a:lstStyle/>
          <a:p>
            <a:fld id="{C3287DF8-95F2-4EE2-8EC2-782E2A8A958E}" type="datetime1">
              <a:rPr lang="fr-FR" smtClean="0"/>
              <a:t>05/04/2017</a:t>
            </a:fld>
            <a:endParaRPr lang="en-US" dirty="0"/>
          </a:p>
        </p:txBody>
      </p:sp>
      <p:sp>
        <p:nvSpPr>
          <p:cNvPr id="6" name="Footer Placeholder 5"/>
          <p:cNvSpPr>
            <a:spLocks noGrp="1"/>
          </p:cNvSpPr>
          <p:nvPr>
            <p:ph type="ftr" sz="quarter" idx="11"/>
          </p:nvPr>
        </p:nvSpPr>
        <p:spPr/>
        <p:txBody>
          <a:bodyPr/>
          <a:lstStyle/>
          <a:p>
            <a:r>
              <a:rPr lang="fr-FR" smtClean="0"/>
              <a:t>Rallye Mathématique Transalpin - PAF 2017 </a:t>
            </a:r>
            <a:endParaRPr lang="en-US" dirty="0"/>
          </a:p>
        </p:txBody>
      </p:sp>
      <p:sp>
        <p:nvSpPr>
          <p:cNvPr id="7" name="Slide Number Placeholder 6"/>
          <p:cNvSpPr>
            <a:spLocks noGrp="1"/>
          </p:cNvSpPr>
          <p:nvPr>
            <p:ph type="sldNum" sz="quarter" idx="12"/>
          </p:nvPr>
        </p:nvSpPr>
        <p:spPr/>
        <p:txBody>
          <a:bodyPr/>
          <a:lstStyle/>
          <a:p>
            <a:fld id="{9C1F5A0A-F6FC-4FFD-9B49-0DA8697211D9}" type="slidenum">
              <a:rPr lang="en-US" smtClean="0"/>
              <a:t>‹N°›</a:t>
            </a:fld>
            <a:endParaRPr lang="en-US"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7F2545F6-CDEE-4B32-8DC3-F42862173F76}" type="datetime1">
              <a:rPr lang="fr-FR" smtClean="0"/>
              <a:t>05/04/2017</a:t>
            </a:fld>
            <a:endParaRPr lang="en-US" dirty="0"/>
          </a:p>
        </p:txBody>
      </p:sp>
      <p:sp>
        <p:nvSpPr>
          <p:cNvPr id="6" name="Footer Placeholder 5"/>
          <p:cNvSpPr>
            <a:spLocks noGrp="1"/>
          </p:cNvSpPr>
          <p:nvPr>
            <p:ph type="ftr" sz="quarter" idx="11"/>
          </p:nvPr>
        </p:nvSpPr>
        <p:spPr/>
        <p:txBody>
          <a:bodyPr/>
          <a:lstStyle/>
          <a:p>
            <a:r>
              <a:rPr lang="fr-FR" smtClean="0"/>
              <a:t>Rallye Mathématique Transalpin - PAF 2017 </a:t>
            </a:r>
            <a:endParaRPr lang="en-US" dirty="0"/>
          </a:p>
        </p:txBody>
      </p:sp>
      <p:sp>
        <p:nvSpPr>
          <p:cNvPr id="7" name="Slide Number Placeholder 6"/>
          <p:cNvSpPr>
            <a:spLocks noGrp="1"/>
          </p:cNvSpPr>
          <p:nvPr>
            <p:ph type="sldNum" sz="quarter" idx="12"/>
          </p:nvPr>
        </p:nvSpPr>
        <p:spPr/>
        <p:txBody>
          <a:bodyPr/>
          <a:lstStyle/>
          <a:p>
            <a:fld id="{9C1F5A0A-F6FC-4FFD-9B49-0DA8697211D9}" type="slidenum">
              <a:rPr lang="en-US" smtClean="0"/>
              <a:t>‹N°›</a:t>
            </a:fld>
            <a:endParaRPr lang="en-US" dirty="0"/>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3E391BDE-550A-4C27-8324-B46D7C8F0EB5}" type="datetime1">
              <a:rPr lang="fr-FR" smtClean="0"/>
              <a:t>05/04/2017</a:t>
            </a:fld>
            <a:endParaRPr lang="en-US" dirty="0"/>
          </a:p>
        </p:txBody>
      </p:sp>
      <p:sp>
        <p:nvSpPr>
          <p:cNvPr id="4" name="Footer Placeholder 3"/>
          <p:cNvSpPr>
            <a:spLocks noGrp="1"/>
          </p:cNvSpPr>
          <p:nvPr>
            <p:ph type="ftr" sz="quarter" idx="11"/>
          </p:nvPr>
        </p:nvSpPr>
        <p:spPr/>
        <p:txBody>
          <a:bodyPr/>
          <a:lstStyle/>
          <a:p>
            <a:r>
              <a:rPr lang="fr-FR" smtClean="0"/>
              <a:t>Rallye Mathématique Transalpin - PAF 2017 </a:t>
            </a:r>
            <a:endParaRPr lang="en-US" dirty="0"/>
          </a:p>
        </p:txBody>
      </p:sp>
      <p:sp>
        <p:nvSpPr>
          <p:cNvPr id="5" name="Slide Number Placeholder 4"/>
          <p:cNvSpPr>
            <a:spLocks noGrp="1"/>
          </p:cNvSpPr>
          <p:nvPr>
            <p:ph type="sldNum" sz="quarter" idx="12"/>
          </p:nvPr>
        </p:nvSpPr>
        <p:spPr/>
        <p:txBody>
          <a:bodyPr/>
          <a:lstStyle/>
          <a:p>
            <a:fld id="{9C1F5A0A-F6FC-4FFD-9B49-0DA8697211D9}" type="slidenum">
              <a:rPr lang="en-US" smtClean="0"/>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EBB05-9857-4870-82B0-13FA2BBBDEA3}" type="datetime1">
              <a:rPr lang="fr-FR" smtClean="0"/>
              <a:t>05/04/2017</a:t>
            </a:fld>
            <a:endParaRPr lang="en-US" dirty="0"/>
          </a:p>
        </p:txBody>
      </p:sp>
      <p:sp>
        <p:nvSpPr>
          <p:cNvPr id="3" name="Footer Placeholder 2"/>
          <p:cNvSpPr>
            <a:spLocks noGrp="1"/>
          </p:cNvSpPr>
          <p:nvPr>
            <p:ph type="ftr" sz="quarter" idx="11"/>
          </p:nvPr>
        </p:nvSpPr>
        <p:spPr/>
        <p:txBody>
          <a:bodyPr/>
          <a:lstStyle/>
          <a:p>
            <a:r>
              <a:rPr lang="fr-FR" smtClean="0"/>
              <a:t>Rallye Mathématique Transalpin - PAF 2017 </a:t>
            </a:r>
            <a:endParaRPr lang="en-US" dirty="0"/>
          </a:p>
        </p:txBody>
      </p:sp>
      <p:sp>
        <p:nvSpPr>
          <p:cNvPr id="4" name="Slide Number Placeholder 3"/>
          <p:cNvSpPr>
            <a:spLocks noGrp="1"/>
          </p:cNvSpPr>
          <p:nvPr>
            <p:ph type="sldNum" sz="quarter" idx="12"/>
          </p:nvPr>
        </p:nvSpPr>
        <p:spPr/>
        <p:txBody>
          <a:bodyPr/>
          <a:lstStyle/>
          <a:p>
            <a:fld id="{9C1F5A0A-F6FC-4FFD-9B49-0DA8697211D9}" type="slidenum">
              <a:rPr lang="en-US" smtClean="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fr-FR" smtClean="0"/>
              <a:t>Cliquez et modifiez le titre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32ECA532-0617-4A25-94CC-9C13B0FA1759}" type="datetime1">
              <a:rPr lang="fr-FR" smtClean="0"/>
              <a:t>05/04/2017</a:t>
            </a:fld>
            <a:endParaRPr lang="en-US" dirty="0"/>
          </a:p>
        </p:txBody>
      </p:sp>
      <p:sp>
        <p:nvSpPr>
          <p:cNvPr id="6" name="Footer Placeholder 5"/>
          <p:cNvSpPr>
            <a:spLocks noGrp="1"/>
          </p:cNvSpPr>
          <p:nvPr>
            <p:ph type="ftr" sz="quarter" idx="11"/>
          </p:nvPr>
        </p:nvSpPr>
        <p:spPr/>
        <p:txBody>
          <a:bodyPr/>
          <a:lstStyle/>
          <a:p>
            <a:r>
              <a:rPr lang="fr-FR" smtClean="0"/>
              <a:t>Rallye Mathématique Transalpin - PAF 2017 </a:t>
            </a:r>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fr-FR" smtClean="0"/>
              <a:t>Cliquez et modifiez le titre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330717BA-36C0-4904-B88A-343B0EB5FD4C}" type="datetime1">
              <a:rPr lang="fr-FR" smtClean="0"/>
              <a:t>05/04/2017</a:t>
            </a:fld>
            <a:endParaRPr lang="en-US" dirty="0"/>
          </a:p>
        </p:txBody>
      </p:sp>
      <p:sp>
        <p:nvSpPr>
          <p:cNvPr id="6" name="Footer Placeholder 5"/>
          <p:cNvSpPr>
            <a:spLocks noGrp="1"/>
          </p:cNvSpPr>
          <p:nvPr>
            <p:ph type="ftr" sz="quarter" idx="11"/>
          </p:nvPr>
        </p:nvSpPr>
        <p:spPr/>
        <p:txBody>
          <a:bodyPr/>
          <a:lstStyle/>
          <a:p>
            <a:r>
              <a:rPr lang="fr-FR" smtClean="0"/>
              <a:t>Rallye Mathématique Transalpin - PAF 2017 </a:t>
            </a:r>
            <a:endParaRPr lang="en-US" dirty="0"/>
          </a:p>
        </p:txBody>
      </p:sp>
      <p:sp>
        <p:nvSpPr>
          <p:cNvPr id="7" name="Slide Number Placeholder 6"/>
          <p:cNvSpPr>
            <a:spLocks noGrp="1"/>
          </p:cNvSpPr>
          <p:nvPr>
            <p:ph type="sldNum" sz="quarter" idx="12"/>
          </p:nvPr>
        </p:nvSpPr>
        <p:spPr/>
        <p:txBody>
          <a:bodyPr/>
          <a:lstStyle/>
          <a:p>
            <a:fld id="{9C1F5A0A-F6FC-4FFD-9B49-0DA8697211D9}" type="slidenum">
              <a:rPr lang="en-US" smtClean="0"/>
              <a:t>‹N°›</a:t>
            </a:fld>
            <a:endParaRPr lang="en-US" dirty="0"/>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fr-FR" dirty="0" smtClean="0"/>
              <a:t>Faire glisser l'image vers l'espace réservé ou cliquer sur l'icône pour l'ajouter</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images avec légende">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fr-FR" dirty="0" smtClean="0"/>
              <a:t>Faire glisser l'image vers l'espace réservé ou cliquer sur l'icône pour l'ajouter</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fr-FR" dirty="0" smtClean="0"/>
              <a:t>Faire glisser l'image vers l'espace réservé ou cliquer sur l'icône pour l'ajouter</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fr-FR" smtClean="0"/>
              <a:t>Cliquez et modifiez le titre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754D6BFB-51AA-4840-95D2-7870FE0A0A3D}" type="datetime1">
              <a:rPr lang="fr-FR" smtClean="0"/>
              <a:t>05/04/2017</a:t>
            </a:fld>
            <a:endParaRPr lang="en-US" dirty="0"/>
          </a:p>
        </p:txBody>
      </p:sp>
      <p:sp>
        <p:nvSpPr>
          <p:cNvPr id="6" name="Footer Placeholder 5"/>
          <p:cNvSpPr>
            <a:spLocks noGrp="1"/>
          </p:cNvSpPr>
          <p:nvPr>
            <p:ph type="ftr" sz="quarter" idx="11"/>
          </p:nvPr>
        </p:nvSpPr>
        <p:spPr/>
        <p:txBody>
          <a:bodyPr/>
          <a:lstStyle/>
          <a:p>
            <a:r>
              <a:rPr lang="fr-FR" smtClean="0"/>
              <a:t>Rallye Mathématique Transalpin - PAF 2017 </a:t>
            </a:r>
            <a:endParaRPr lang="en-US" dirty="0"/>
          </a:p>
        </p:txBody>
      </p:sp>
      <p:sp>
        <p:nvSpPr>
          <p:cNvPr id="7" name="Slide Number Placeholder 6"/>
          <p:cNvSpPr>
            <a:spLocks noGrp="1"/>
          </p:cNvSpPr>
          <p:nvPr>
            <p:ph type="sldNum" sz="quarter" idx="12"/>
          </p:nvPr>
        </p:nvSpPr>
        <p:spPr/>
        <p:txBody>
          <a:bodyPr/>
          <a:lstStyle/>
          <a:p>
            <a:fld id="{9C1F5A0A-F6FC-4FFD-9B49-0DA8697211D9}" type="slidenum">
              <a:rPr lang="en-US" smtClean="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fr-FR" smtClean="0"/>
              <a:t>Cliquez et modifiez le titre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038E8800-FBB1-4D71-93C7-3CA33CECCA2E}" type="datetime1">
              <a:rPr lang="fr-FR" smtClean="0"/>
              <a:t>05/04/2017</a:t>
            </a:fld>
            <a:endParaRPr lang="en-US" dirty="0"/>
          </a:p>
        </p:txBody>
      </p:sp>
      <p:sp>
        <p:nvSpPr>
          <p:cNvPr id="6" name="Footer Placeholder 5"/>
          <p:cNvSpPr>
            <a:spLocks noGrp="1"/>
          </p:cNvSpPr>
          <p:nvPr>
            <p:ph type="ftr" sz="quarter" idx="11"/>
          </p:nvPr>
        </p:nvSpPr>
        <p:spPr/>
        <p:txBody>
          <a:bodyPr/>
          <a:lstStyle/>
          <a:p>
            <a:r>
              <a:rPr lang="fr-FR" smtClean="0"/>
              <a:t>Rallye Mathématique Transalpin - PAF 2017 </a:t>
            </a:r>
            <a:endParaRPr lang="en-US" dirty="0"/>
          </a:p>
        </p:txBody>
      </p:sp>
      <p:sp>
        <p:nvSpPr>
          <p:cNvPr id="7" name="Slide Number Placeholder 6"/>
          <p:cNvSpPr>
            <a:spLocks noGrp="1"/>
          </p:cNvSpPr>
          <p:nvPr>
            <p:ph type="sldNum" sz="quarter" idx="12"/>
          </p:nvPr>
        </p:nvSpPr>
        <p:spPr/>
        <p:txBody>
          <a:bodyPr/>
          <a:lstStyle/>
          <a:p>
            <a:fld id="{9C1F5A0A-F6FC-4FFD-9B49-0DA8697211D9}" type="slidenum">
              <a:rPr lang="en-US" smtClean="0"/>
              <a:t>‹N°›</a:t>
            </a:fld>
            <a:endParaRPr lang="en-US" dirty="0"/>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fr-FR" dirty="0" smtClean="0"/>
              <a:t>Faire glisser l'image vers l'espace réservé ou cliquer sur l'icône pour l'ajouter</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images au-dessus de légende">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fr-FR" smtClean="0"/>
              <a:t>Cliquez et modifiez le titre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fr-FR" dirty="0" smtClean="0"/>
              <a:t>Faire glisser l'image vers l'espace réservé ou cliquer sur l'icône pour l'ajouter</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fr-FR" dirty="0" smtClean="0"/>
              <a:t>Faire glisser l'image vers l'espace réservé ou cliquer sur l'icône pour l'ajouter</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8626A34B-CB6E-42D8-B9B9-D8C014481D8A}" type="datetime1">
              <a:rPr lang="fr-FR" smtClean="0"/>
              <a:t>05/04/2017</a:t>
            </a:fld>
            <a:endParaRPr lang="en-US" dirty="0"/>
          </a:p>
        </p:txBody>
      </p:sp>
      <p:sp>
        <p:nvSpPr>
          <p:cNvPr id="6" name="Footer Placeholder 5"/>
          <p:cNvSpPr>
            <a:spLocks noGrp="1"/>
          </p:cNvSpPr>
          <p:nvPr>
            <p:ph type="ftr" sz="quarter" idx="11"/>
          </p:nvPr>
        </p:nvSpPr>
        <p:spPr/>
        <p:txBody>
          <a:bodyPr/>
          <a:lstStyle/>
          <a:p>
            <a:r>
              <a:rPr lang="fr-FR" smtClean="0"/>
              <a:t>Rallye Mathématique Transalpin - PAF 2017 </a:t>
            </a:r>
            <a:endParaRPr lang="en-US" dirty="0"/>
          </a:p>
        </p:txBody>
      </p:sp>
      <p:sp>
        <p:nvSpPr>
          <p:cNvPr id="7" name="Slide Number Placeholder 6"/>
          <p:cNvSpPr>
            <a:spLocks noGrp="1"/>
          </p:cNvSpPr>
          <p:nvPr>
            <p:ph type="sldNum" sz="quarter" idx="12"/>
          </p:nvPr>
        </p:nvSpPr>
        <p:spPr/>
        <p:txBody>
          <a:bodyPr/>
          <a:lstStyle/>
          <a:p>
            <a:fld id="{9C1F5A0A-F6FC-4FFD-9B49-0DA8697211D9}" type="slidenum">
              <a:rPr lang="en-US" smtClean="0"/>
              <a:t>‹N°›</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re et texte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2F81B09B-3CD9-43C2-90AE-64298B2E5765}" type="datetime1">
              <a:rPr lang="fr-FR" smtClean="0"/>
              <a:t>05/04/2017</a:t>
            </a:fld>
            <a:endParaRPr lang="en-US" dirty="0"/>
          </a:p>
        </p:txBody>
      </p:sp>
      <p:sp>
        <p:nvSpPr>
          <p:cNvPr id="5" name="Footer Placeholder 4"/>
          <p:cNvSpPr>
            <a:spLocks noGrp="1"/>
          </p:cNvSpPr>
          <p:nvPr>
            <p:ph type="ftr" sz="quarter" idx="11"/>
          </p:nvPr>
        </p:nvSpPr>
        <p:spPr/>
        <p:txBody>
          <a:bodyPr/>
          <a:lstStyle/>
          <a:p>
            <a:r>
              <a:rPr lang="fr-FR" smtClean="0"/>
              <a:t>Rallye Mathématique Transalpin - PAF 2017 </a:t>
            </a:r>
            <a:endParaRPr lang="en-US" dirty="0"/>
          </a:p>
        </p:txBody>
      </p:sp>
      <p:sp>
        <p:nvSpPr>
          <p:cNvPr id="6" name="Slide Number Placeholder 5"/>
          <p:cNvSpPr>
            <a:spLocks noGrp="1"/>
          </p:cNvSpPr>
          <p:nvPr>
            <p:ph type="sldNum" sz="quarter" idx="12"/>
          </p:nvPr>
        </p:nvSpPr>
        <p:spPr/>
        <p:txBody>
          <a:bodyPr/>
          <a:lstStyle/>
          <a:p>
            <a:fld id="{9C1F5A0A-F6FC-4FFD-9B49-0DA8697211D9}" type="slidenum">
              <a:rPr lang="en-US" smtClean="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55917851-56AF-47EB-BE9F-C266E238B807}" type="datetime1">
              <a:rPr lang="fr-FR" smtClean="0"/>
              <a:t>05/04/2017</a:t>
            </a:fld>
            <a:endParaRPr lang="en-US" dirty="0"/>
          </a:p>
        </p:txBody>
      </p:sp>
      <p:sp>
        <p:nvSpPr>
          <p:cNvPr id="5" name="Footer Placeholder 4"/>
          <p:cNvSpPr>
            <a:spLocks noGrp="1"/>
          </p:cNvSpPr>
          <p:nvPr>
            <p:ph type="ftr" sz="quarter" idx="11"/>
          </p:nvPr>
        </p:nvSpPr>
        <p:spPr/>
        <p:txBody>
          <a:bodyPr/>
          <a:lstStyle/>
          <a:p>
            <a:r>
              <a:rPr lang="fr-FR" smtClean="0"/>
              <a:t>Rallye Mathématique Transalpin - PAF 2017 </a:t>
            </a:r>
            <a:endParaRPr lang="en-US" dirty="0"/>
          </a:p>
        </p:txBody>
      </p:sp>
      <p:sp>
        <p:nvSpPr>
          <p:cNvPr id="6" name="Slide Number Placeholder 5"/>
          <p:cNvSpPr>
            <a:spLocks noGrp="1"/>
          </p:cNvSpPr>
          <p:nvPr>
            <p:ph type="sldNum" sz="quarter" idx="12"/>
          </p:nvPr>
        </p:nvSpPr>
        <p:spPr/>
        <p:txBody>
          <a:bodyPr/>
          <a:lstStyle/>
          <a:p>
            <a:fld id="{9C1F5A0A-F6FC-4FFD-9B49-0DA8697211D9}" type="slidenum">
              <a:rPr lang="en-US" smtClean="0"/>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fr-FR" smtClean="0"/>
              <a:t>Cliquez et modifiez le titre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3F6DEB5C-5100-4F30-A3E3-E2E87728CBFB}" type="datetime1">
              <a:rPr lang="fr-FR" smtClean="0"/>
              <a:t>05/04/2017</a:t>
            </a:fld>
            <a:endParaRPr lang="en-US" dirty="0"/>
          </a:p>
        </p:txBody>
      </p:sp>
      <p:sp>
        <p:nvSpPr>
          <p:cNvPr id="5" name="Footer Placeholder 4"/>
          <p:cNvSpPr>
            <a:spLocks noGrp="1"/>
          </p:cNvSpPr>
          <p:nvPr>
            <p:ph type="ftr" sz="quarter" idx="11"/>
          </p:nvPr>
        </p:nvSpPr>
        <p:spPr/>
        <p:txBody>
          <a:bodyPr/>
          <a:lstStyle/>
          <a:p>
            <a:r>
              <a:rPr lang="fr-FR" smtClean="0"/>
              <a:t>Rallye Mathématique Transalpin - PAF 2017 </a:t>
            </a:r>
            <a:endParaRPr lang="en-US" dirty="0"/>
          </a:p>
        </p:txBody>
      </p:sp>
      <p:sp>
        <p:nvSpPr>
          <p:cNvPr id="6" name="Slide Number Placeholder 5"/>
          <p:cNvSpPr>
            <a:spLocks noGrp="1"/>
          </p:cNvSpPr>
          <p:nvPr>
            <p:ph type="sldNum" sz="quarter" idx="12"/>
          </p:nvPr>
        </p:nvSpPr>
        <p:spPr/>
        <p:txBody>
          <a:bodyPr/>
          <a:lstStyle/>
          <a:p>
            <a:fld id="{9C1F5A0A-F6FC-4FFD-9B49-0DA8697211D9}" type="slidenum">
              <a:rPr lang="en-US" smtClean="0"/>
              <a:t>‹N°›</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1143000"/>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457200" y="1600200"/>
            <a:ext cx="8229600" cy="4495800"/>
          </a:xfrm>
        </p:spPr>
        <p:txBody>
          <a:bodyPr/>
          <a:lstStyle/>
          <a:p>
            <a:endParaRPr lang="fr-FR"/>
          </a:p>
        </p:txBody>
      </p:sp>
      <p:sp>
        <p:nvSpPr>
          <p:cNvPr id="4" name="Espace réservé de la date 3"/>
          <p:cNvSpPr>
            <a:spLocks noGrp="1"/>
          </p:cNvSpPr>
          <p:nvPr>
            <p:ph type="dt" sz="half" idx="10"/>
          </p:nvPr>
        </p:nvSpPr>
        <p:spPr>
          <a:xfrm>
            <a:off x="457200" y="6248400"/>
            <a:ext cx="2133600" cy="457200"/>
          </a:xfrm>
        </p:spPr>
        <p:txBody>
          <a:bodyPr/>
          <a:lstStyle>
            <a:lvl1pPr>
              <a:defRPr/>
            </a:lvl1pPr>
          </a:lstStyle>
          <a:p>
            <a:fld id="{2CD59CB6-D34C-498E-B454-3BE1148B8521}" type="datetime1">
              <a:rPr lang="fr-FR" altLang="fr-FR" smtClean="0"/>
              <a:t>05/04/2017</a:t>
            </a:fld>
            <a:endParaRPr lang="fr-FR" altLang="fr-FR"/>
          </a:p>
        </p:txBody>
      </p:sp>
      <p:sp>
        <p:nvSpPr>
          <p:cNvPr id="5" name="Espace réservé du pied de page 4"/>
          <p:cNvSpPr>
            <a:spLocks noGrp="1"/>
          </p:cNvSpPr>
          <p:nvPr>
            <p:ph type="ftr" sz="quarter" idx="11"/>
          </p:nvPr>
        </p:nvSpPr>
        <p:spPr>
          <a:xfrm>
            <a:off x="3124200" y="6248400"/>
            <a:ext cx="2895600" cy="457200"/>
          </a:xfrm>
        </p:spPr>
        <p:txBody>
          <a:bodyPr/>
          <a:lstStyle>
            <a:lvl1pPr>
              <a:defRPr/>
            </a:lvl1pPr>
          </a:lstStyle>
          <a:p>
            <a:r>
              <a:rPr lang="fr-FR" altLang="fr-FR" smtClean="0"/>
              <a:t>Rallye Mathématique Transalpin - PAF 2017 </a:t>
            </a:r>
            <a:endParaRPr lang="fr-FR" altLang="fr-FR"/>
          </a:p>
        </p:txBody>
      </p:sp>
      <p:sp>
        <p:nvSpPr>
          <p:cNvPr id="6" name="Espace réservé du numéro de diapositive 5"/>
          <p:cNvSpPr>
            <a:spLocks noGrp="1"/>
          </p:cNvSpPr>
          <p:nvPr>
            <p:ph type="sldNum" sz="quarter" idx="12"/>
          </p:nvPr>
        </p:nvSpPr>
        <p:spPr>
          <a:xfrm>
            <a:off x="6553200" y="6248400"/>
            <a:ext cx="2133600" cy="457200"/>
          </a:xfrm>
        </p:spPr>
        <p:txBody>
          <a:bodyPr/>
          <a:lstStyle>
            <a:lvl1pPr>
              <a:defRPr/>
            </a:lvl1pPr>
          </a:lstStyle>
          <a:p>
            <a:fld id="{19ACEB2B-C904-4BDE-95ED-445187ADD61D}" type="slidenum">
              <a:rPr lang="fr-FR" altLang="fr-FR"/>
              <a:pPr/>
              <a:t>‹N°›</a:t>
            </a:fld>
            <a:endParaRPr lang="fr-FR" altLang="fr-FR"/>
          </a:p>
        </p:txBody>
      </p:sp>
    </p:spTree>
    <p:extLst>
      <p:ext uri="{BB962C8B-B14F-4D97-AF65-F5344CB8AC3E}">
        <p14:creationId xmlns:p14="http://schemas.microsoft.com/office/powerpoint/2010/main" val="3749624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8" name="Group 17"/>
          <p:cNvGrpSpPr/>
          <p:nvPr/>
        </p:nvGrpSpPr>
        <p:grpSpPr>
          <a:xfrm>
            <a:off x="0" y="0"/>
            <a:ext cx="9144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866216" y="4777380"/>
            <a:ext cx="6619244"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bwMode="gray">
          <a:xfrm rot="5400000">
            <a:off x="7508385" y="1830324"/>
            <a:ext cx="990599" cy="228599"/>
          </a:xfrm>
        </p:spPr>
        <p:txBody>
          <a:bodyPr anchor="t"/>
          <a:lstStyle>
            <a:lvl1pPr algn="l">
              <a:defRPr b="0" i="0">
                <a:solidFill>
                  <a:schemeClr val="bg1"/>
                </a:solidFill>
              </a:defRPr>
            </a:lvl1pPr>
          </a:lstStyle>
          <a:p>
            <a:fld id="{4E6AE093-D6A6-488C-8ADC-FA8E303B2D87}" type="datetime1">
              <a:rPr lang="fr-FR" smtClean="0">
                <a:solidFill>
                  <a:prstClr val="white"/>
                </a:solidFill>
              </a:rPr>
              <a:t>05/04/2017</a:t>
            </a:fld>
            <a:endParaRPr lang="fr-FR">
              <a:solidFill>
                <a:prstClr val="white"/>
              </a:solidFill>
            </a:endParaRPr>
          </a:p>
        </p:txBody>
      </p:sp>
      <p:sp>
        <p:nvSpPr>
          <p:cNvPr id="5" name="Footer Placeholder 4"/>
          <p:cNvSpPr>
            <a:spLocks noGrp="1"/>
          </p:cNvSpPr>
          <p:nvPr>
            <p:ph type="ftr" sz="quarter" idx="11"/>
          </p:nvPr>
        </p:nvSpPr>
        <p:spPr bwMode="gray">
          <a:xfrm rot="5400000">
            <a:off x="6240207" y="3264921"/>
            <a:ext cx="3859795" cy="228601"/>
          </a:xfrm>
        </p:spPr>
        <p:txBody>
          <a:bodyPr anchor="b"/>
          <a:lstStyle>
            <a:lvl1pPr>
              <a:defRPr b="0" i="0">
                <a:solidFill>
                  <a:schemeClr val="bg1"/>
                </a:solidFill>
              </a:defRPr>
            </a:lvl1pPr>
          </a:lstStyle>
          <a:p>
            <a:r>
              <a:rPr lang="fr-FR" smtClean="0">
                <a:solidFill>
                  <a:prstClr val="white"/>
                </a:solidFill>
              </a:rPr>
              <a:t>Rallye Mathématique Transalpin - PAF 2017 </a:t>
            </a:r>
            <a:endParaRPr lang="fr-FR">
              <a:solidFill>
                <a:prstClr val="white"/>
              </a:solidFill>
            </a:endParaRPr>
          </a:p>
        </p:txBody>
      </p:sp>
      <p:sp>
        <p:nvSpPr>
          <p:cNvPr id="17" name="Rectangle 16"/>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3257" y="292609"/>
            <a:ext cx="628649" cy="767687"/>
          </a:xfrm>
        </p:spPr>
        <p:txBody>
          <a:bodyPr/>
          <a:lstStyle>
            <a:lvl1pPr>
              <a:defRPr sz="2800" b="0" i="0"/>
            </a:lvl1pPr>
          </a:lstStyle>
          <a:p>
            <a:fld id="{29BC2E04-4545-4212-A655-EDD8E97A76EC}"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2168894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866216" y="947920"/>
            <a:ext cx="6571060" cy="72848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037A7BB-5DFC-41B8-B8CA-0B8BDF6FAE51}" type="datetime1">
              <a:rPr lang="fr-FR" smtClean="0">
                <a:solidFill>
                  <a:srgbClr val="F5A408"/>
                </a:solidFill>
              </a:rPr>
              <a:t>05/04/2017</a:t>
            </a:fld>
            <a:endParaRPr lang="fr-FR">
              <a:solidFill>
                <a:srgbClr val="F5A408"/>
              </a:solidFill>
            </a:endParaRPr>
          </a:p>
        </p:txBody>
      </p:sp>
      <p:sp>
        <p:nvSpPr>
          <p:cNvPr id="5" name="Footer Placeholder 4"/>
          <p:cNvSpPr>
            <a:spLocks noGrp="1"/>
          </p:cNvSpPr>
          <p:nvPr>
            <p:ph type="ftr" sz="quarter" idx="11"/>
          </p:nvPr>
        </p:nvSpPr>
        <p:spPr/>
        <p:txBody>
          <a:bodyPr/>
          <a:lstStyle/>
          <a:p>
            <a:r>
              <a:rPr lang="fr-FR" smtClean="0">
                <a:solidFill>
                  <a:srgbClr val="F5A408"/>
                </a:solidFill>
              </a:rPr>
              <a:t>Rallye Mathématique Transalpin - PAF 2017 </a:t>
            </a:r>
            <a:endParaRPr lang="fr-FR">
              <a:solidFill>
                <a:srgbClr val="F5A408"/>
              </a:solidFill>
            </a:endParaRPr>
          </a:p>
        </p:txBody>
      </p:sp>
      <p:sp>
        <p:nvSpPr>
          <p:cNvPr id="6" name="Slide Number Placeholder 5"/>
          <p:cNvSpPr>
            <a:spLocks noGrp="1"/>
          </p:cNvSpPr>
          <p:nvPr>
            <p:ph type="sldNum" sz="quarter" idx="12"/>
          </p:nvPr>
        </p:nvSpPr>
        <p:spPr/>
        <p:txBody>
          <a:bodyPr/>
          <a:lstStyle/>
          <a:p>
            <a:fld id="{29BC2E04-4545-4212-A655-EDD8E97A76EC}"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2972919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10" name="Group 9"/>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8" y="2677645"/>
            <a:ext cx="3263267" cy="2283823"/>
          </a:xfrm>
        </p:spPr>
        <p:txBody>
          <a:bodyPr anchor="ctr"/>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5171670" y="2677644"/>
            <a:ext cx="2818159"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13C710C-09D9-46E7-9D62-AB61114200DC}" type="datetime1">
              <a:rPr lang="fr-FR" smtClean="0">
                <a:solidFill>
                  <a:srgbClr val="F5A408"/>
                </a:solidFill>
              </a:rPr>
              <a:t>05/04/2017</a:t>
            </a:fld>
            <a:endParaRPr lang="fr-FR">
              <a:solidFill>
                <a:srgbClr val="F5A408"/>
              </a:solidFill>
            </a:endParaRPr>
          </a:p>
        </p:txBody>
      </p:sp>
      <p:sp>
        <p:nvSpPr>
          <p:cNvPr id="5" name="Footer Placeholder 4"/>
          <p:cNvSpPr>
            <a:spLocks noGrp="1"/>
          </p:cNvSpPr>
          <p:nvPr>
            <p:ph type="ftr" sz="quarter" idx="11"/>
          </p:nvPr>
        </p:nvSpPr>
        <p:spPr/>
        <p:txBody>
          <a:bodyPr/>
          <a:lstStyle/>
          <a:p>
            <a:r>
              <a:rPr lang="fr-FR" smtClean="0">
                <a:solidFill>
                  <a:srgbClr val="F5A408"/>
                </a:solidFill>
              </a:rPr>
              <a:t>Rallye Mathématique Transalpin - PAF 2017 </a:t>
            </a:r>
            <a:endParaRPr lang="fr-FR">
              <a:solidFill>
                <a:srgbClr val="F5A408"/>
              </a:solidFill>
            </a:endParaRPr>
          </a:p>
        </p:txBody>
      </p:sp>
      <p:sp>
        <p:nvSpPr>
          <p:cNvPr id="15" name="Rectangle 14"/>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9BC2E04-4545-4212-A655-EDD8E97A76EC}"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3847780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63526" y="2603501"/>
            <a:ext cx="3621558" cy="341630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56534" y="2603501"/>
            <a:ext cx="3618869" cy="3377705"/>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CE2897F-C0F1-4BD6-A670-3ADE0C63EF49}" type="datetime1">
              <a:rPr lang="fr-FR" smtClean="0">
                <a:solidFill>
                  <a:srgbClr val="F5A408"/>
                </a:solidFill>
              </a:rPr>
              <a:t>05/04/2017</a:t>
            </a:fld>
            <a:endParaRPr lang="fr-FR">
              <a:solidFill>
                <a:srgbClr val="F5A408"/>
              </a:solidFill>
            </a:endParaRPr>
          </a:p>
        </p:txBody>
      </p:sp>
      <p:sp>
        <p:nvSpPr>
          <p:cNvPr id="6" name="Footer Placeholder 5"/>
          <p:cNvSpPr>
            <a:spLocks noGrp="1"/>
          </p:cNvSpPr>
          <p:nvPr>
            <p:ph type="ftr" sz="quarter" idx="11"/>
          </p:nvPr>
        </p:nvSpPr>
        <p:spPr/>
        <p:txBody>
          <a:bodyPr/>
          <a:lstStyle/>
          <a:p>
            <a:r>
              <a:rPr lang="fr-FR" smtClean="0">
                <a:solidFill>
                  <a:srgbClr val="F5A408"/>
                </a:solidFill>
              </a:rPr>
              <a:t>Rallye Mathématique Transalpin - PAF 2017 </a:t>
            </a:r>
            <a:endParaRPr lang="fr-FR">
              <a:solidFill>
                <a:srgbClr val="F5A408"/>
              </a:solidFill>
            </a:endParaRPr>
          </a:p>
        </p:txBody>
      </p:sp>
      <p:sp>
        <p:nvSpPr>
          <p:cNvPr id="7" name="Slide Number Placeholder 6"/>
          <p:cNvSpPr>
            <a:spLocks noGrp="1"/>
          </p:cNvSpPr>
          <p:nvPr>
            <p:ph type="sldNum" sz="quarter" idx="12"/>
          </p:nvPr>
        </p:nvSpPr>
        <p:spPr/>
        <p:txBody>
          <a:bodyPr/>
          <a:lstStyle/>
          <a:p>
            <a:fld id="{29BC2E04-4545-4212-A655-EDD8E97A76EC}"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25890375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866215" y="2636063"/>
            <a:ext cx="361886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66215" y="3212326"/>
            <a:ext cx="3618869" cy="2807476"/>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56533" y="2603500"/>
            <a:ext cx="361887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56535" y="3212327"/>
            <a:ext cx="3618869" cy="2807474"/>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32FA5B0-56EF-4403-AA50-059C644AA9F4}" type="datetime1">
              <a:rPr lang="fr-FR" smtClean="0">
                <a:solidFill>
                  <a:srgbClr val="F5A408"/>
                </a:solidFill>
              </a:rPr>
              <a:t>05/04/2017</a:t>
            </a:fld>
            <a:endParaRPr lang="fr-FR">
              <a:solidFill>
                <a:srgbClr val="F5A408"/>
              </a:solidFill>
            </a:endParaRPr>
          </a:p>
        </p:txBody>
      </p:sp>
      <p:sp>
        <p:nvSpPr>
          <p:cNvPr id="8" name="Footer Placeholder 7"/>
          <p:cNvSpPr>
            <a:spLocks noGrp="1"/>
          </p:cNvSpPr>
          <p:nvPr>
            <p:ph type="ftr" sz="quarter" idx="11"/>
          </p:nvPr>
        </p:nvSpPr>
        <p:spPr/>
        <p:txBody>
          <a:bodyPr/>
          <a:lstStyle/>
          <a:p>
            <a:r>
              <a:rPr lang="fr-FR" smtClean="0">
                <a:solidFill>
                  <a:srgbClr val="F5A408"/>
                </a:solidFill>
              </a:rPr>
              <a:t>Rallye Mathématique Transalpin - PAF 2017 </a:t>
            </a:r>
            <a:endParaRPr lang="fr-FR">
              <a:solidFill>
                <a:srgbClr val="F5A408"/>
              </a:solidFill>
            </a:endParaRPr>
          </a:p>
        </p:txBody>
      </p:sp>
      <p:sp>
        <p:nvSpPr>
          <p:cNvPr id="9" name="Slide Number Placeholder 8"/>
          <p:cNvSpPr>
            <a:spLocks noGrp="1"/>
          </p:cNvSpPr>
          <p:nvPr>
            <p:ph type="sldNum" sz="quarter" idx="12"/>
          </p:nvPr>
        </p:nvSpPr>
        <p:spPr/>
        <p:txBody>
          <a:bodyPr/>
          <a:lstStyle/>
          <a:p>
            <a:fld id="{29BC2E04-4545-4212-A655-EDD8E97A76EC}"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2267847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D55B425-66AF-470B-9173-40353A1B7B86}" type="datetime1">
              <a:rPr lang="fr-FR" smtClean="0">
                <a:solidFill>
                  <a:srgbClr val="F5A408"/>
                </a:solidFill>
              </a:rPr>
              <a:t>05/04/2017</a:t>
            </a:fld>
            <a:endParaRPr lang="fr-FR">
              <a:solidFill>
                <a:srgbClr val="F5A408"/>
              </a:solidFill>
            </a:endParaRPr>
          </a:p>
        </p:txBody>
      </p:sp>
      <p:sp>
        <p:nvSpPr>
          <p:cNvPr id="4" name="Footer Placeholder 3"/>
          <p:cNvSpPr>
            <a:spLocks noGrp="1"/>
          </p:cNvSpPr>
          <p:nvPr>
            <p:ph type="ftr" sz="quarter" idx="11"/>
          </p:nvPr>
        </p:nvSpPr>
        <p:spPr/>
        <p:txBody>
          <a:bodyPr/>
          <a:lstStyle/>
          <a:p>
            <a:r>
              <a:rPr lang="fr-FR" smtClean="0">
                <a:solidFill>
                  <a:srgbClr val="F5A408"/>
                </a:solidFill>
              </a:rPr>
              <a:t>Rallye Mathématique Transalpin - PAF 2017 </a:t>
            </a:r>
            <a:endParaRPr lang="fr-FR">
              <a:solidFill>
                <a:srgbClr val="F5A408"/>
              </a:solidFill>
            </a:endParaRPr>
          </a:p>
        </p:txBody>
      </p:sp>
      <p:sp>
        <p:nvSpPr>
          <p:cNvPr id="5" name="Slide Number Placeholder 4"/>
          <p:cNvSpPr>
            <a:spLocks noGrp="1"/>
          </p:cNvSpPr>
          <p:nvPr>
            <p:ph type="sldNum" sz="quarter" idx="12"/>
          </p:nvPr>
        </p:nvSpPr>
        <p:spPr/>
        <p:txBody>
          <a:bodyPr/>
          <a:lstStyle/>
          <a:p>
            <a:fld id="{29BC2E04-4545-4212-A655-EDD8E97A76EC}"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23339930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5A010-0A9B-4A02-B77E-5FAD76CC1F91}" type="datetime1">
              <a:rPr lang="fr-FR" smtClean="0">
                <a:solidFill>
                  <a:srgbClr val="F5A408"/>
                </a:solidFill>
              </a:rPr>
              <a:t>05/04/2017</a:t>
            </a:fld>
            <a:endParaRPr lang="fr-FR">
              <a:solidFill>
                <a:srgbClr val="F5A408"/>
              </a:solidFill>
            </a:endParaRPr>
          </a:p>
        </p:txBody>
      </p:sp>
      <p:sp>
        <p:nvSpPr>
          <p:cNvPr id="3" name="Footer Placeholder 2"/>
          <p:cNvSpPr>
            <a:spLocks noGrp="1"/>
          </p:cNvSpPr>
          <p:nvPr>
            <p:ph type="ftr" sz="quarter" idx="11"/>
          </p:nvPr>
        </p:nvSpPr>
        <p:spPr/>
        <p:txBody>
          <a:bodyPr/>
          <a:lstStyle/>
          <a:p>
            <a:r>
              <a:rPr lang="fr-FR" smtClean="0">
                <a:solidFill>
                  <a:srgbClr val="F5A408"/>
                </a:solidFill>
              </a:rPr>
              <a:t>Rallye Mathématique Transalpin - PAF 2017 </a:t>
            </a:r>
            <a:endParaRPr lang="fr-FR">
              <a:solidFill>
                <a:srgbClr val="F5A408"/>
              </a:solidFill>
            </a:endParaRPr>
          </a:p>
        </p:txBody>
      </p:sp>
      <p:sp>
        <p:nvSpPr>
          <p:cNvPr id="6" name="Rectangle 5"/>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9BC2E04-4545-4212-A655-EDD8E97A76EC}"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4132484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11" name="Group 10"/>
          <p:cNvGrpSpPr/>
          <p:nvPr/>
        </p:nvGrpSpPr>
        <p:grpSpPr>
          <a:xfrm>
            <a:off x="0" y="0"/>
            <a:ext cx="9144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5" y="1295400"/>
            <a:ext cx="2094869" cy="16002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335860" y="1447800"/>
            <a:ext cx="3892549" cy="45720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bwMode="gray">
          <a:xfrm>
            <a:off x="866216" y="3129281"/>
            <a:ext cx="2094869"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61CC0EE-6F6D-4E02-8744-44861288EF4C}" type="datetime1">
              <a:rPr lang="fr-FR" smtClean="0">
                <a:solidFill>
                  <a:srgbClr val="F5A408"/>
                </a:solidFill>
              </a:rPr>
              <a:t>05/04/2017</a:t>
            </a:fld>
            <a:endParaRPr lang="fr-FR">
              <a:solidFill>
                <a:srgbClr val="F5A408"/>
              </a:solidFill>
            </a:endParaRPr>
          </a:p>
        </p:txBody>
      </p:sp>
      <p:sp>
        <p:nvSpPr>
          <p:cNvPr id="6" name="Footer Placeholder 5"/>
          <p:cNvSpPr>
            <a:spLocks noGrp="1"/>
          </p:cNvSpPr>
          <p:nvPr>
            <p:ph type="ftr" sz="quarter" idx="11"/>
          </p:nvPr>
        </p:nvSpPr>
        <p:spPr/>
        <p:txBody>
          <a:bodyPr/>
          <a:lstStyle/>
          <a:p>
            <a:r>
              <a:rPr lang="fr-FR" smtClean="0">
                <a:solidFill>
                  <a:srgbClr val="F5A408"/>
                </a:solidFill>
              </a:rPr>
              <a:t>Rallye Mathématique Transalpin - PAF 2017 </a:t>
            </a:r>
            <a:endParaRPr lang="fr-FR">
              <a:solidFill>
                <a:srgbClr val="F5A408"/>
              </a:solidFill>
            </a:endParaRPr>
          </a:p>
        </p:txBody>
      </p:sp>
      <p:sp>
        <p:nvSpPr>
          <p:cNvPr id="15" name="Rectangle 14"/>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9BC2E04-4545-4212-A655-EDD8E97A76EC}"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315551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filigrane">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FR" smtClean="0"/>
              <a:t>Cliquez pour modifier les styles du texte du masque</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fr-FR" smtClean="0"/>
              <a:t>Cliquez et modifiez le titre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C8F8BAAB-C6AF-4C86-851C-4766F4E556C8}" type="datetime1">
              <a:rPr lang="fr-FR" smtClean="0"/>
              <a:t>05/04/2017</a:t>
            </a:fld>
            <a:endParaRPr lang="en-US" dirty="0"/>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r>
              <a:rPr lang="fr-FR" smtClean="0"/>
              <a:t>Rallye Mathématique Transalpin - PAF 2017 </a:t>
            </a:r>
            <a:endParaRPr lang="en-US" dirty="0"/>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9C1F5A0A-F6FC-4FFD-9B49-0DA8697211D9}" type="slidenum">
              <a:rPr lang="en-US" smtClean="0"/>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10" name="Group 9"/>
          <p:cNvGrpSpPr/>
          <p:nvPr/>
        </p:nvGrpSpPr>
        <p:grpSpPr>
          <a:xfrm>
            <a:off x="0" y="0"/>
            <a:ext cx="9144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5431" y="1693332"/>
            <a:ext cx="2895194" cy="173566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910904" y="1143000"/>
            <a:ext cx="2420394"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4C8296C-C704-4431-B36C-4B02D4017A20}" type="datetime1">
              <a:rPr lang="fr-FR" smtClean="0">
                <a:solidFill>
                  <a:srgbClr val="F5A408"/>
                </a:solidFill>
              </a:rPr>
              <a:t>05/04/2017</a:t>
            </a:fld>
            <a:endParaRPr lang="fr-FR">
              <a:solidFill>
                <a:srgbClr val="F5A408"/>
              </a:solidFill>
            </a:endParaRPr>
          </a:p>
        </p:txBody>
      </p:sp>
      <p:sp>
        <p:nvSpPr>
          <p:cNvPr id="6" name="Footer Placeholder 5"/>
          <p:cNvSpPr>
            <a:spLocks noGrp="1"/>
          </p:cNvSpPr>
          <p:nvPr>
            <p:ph type="ftr" sz="quarter" idx="11"/>
          </p:nvPr>
        </p:nvSpPr>
        <p:spPr/>
        <p:txBody>
          <a:bodyPr/>
          <a:lstStyle/>
          <a:p>
            <a:r>
              <a:rPr lang="fr-FR" smtClean="0">
                <a:solidFill>
                  <a:srgbClr val="F5A408"/>
                </a:solidFill>
              </a:rPr>
              <a:t>Rallye Mathématique Transalpin - PAF 2017 </a:t>
            </a:r>
            <a:endParaRPr lang="fr-FR">
              <a:solidFill>
                <a:srgbClr val="F5A408"/>
              </a:solidFill>
            </a:endParaRPr>
          </a:p>
        </p:txBody>
      </p:sp>
      <p:sp>
        <p:nvSpPr>
          <p:cNvPr id="15" name="Rectangle 14"/>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9BC2E04-4545-4212-A655-EDD8E97A76EC}"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27625805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10" name="Group 9"/>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4965945"/>
            <a:ext cx="6619243"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bwMode="gray">
          <a:xfrm>
            <a:off x="866217" y="5532683"/>
            <a:ext cx="6619242"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18C0B63-6B35-4F71-9739-3645B822C85B}" type="datetime1">
              <a:rPr lang="fr-FR" smtClean="0">
                <a:solidFill>
                  <a:srgbClr val="F5A408"/>
                </a:solidFill>
              </a:rPr>
              <a:t>05/04/2017</a:t>
            </a:fld>
            <a:endParaRPr lang="fr-FR">
              <a:solidFill>
                <a:srgbClr val="F5A408"/>
              </a:solidFill>
            </a:endParaRPr>
          </a:p>
        </p:txBody>
      </p:sp>
      <p:sp>
        <p:nvSpPr>
          <p:cNvPr id="6" name="Footer Placeholder 5"/>
          <p:cNvSpPr>
            <a:spLocks noGrp="1"/>
          </p:cNvSpPr>
          <p:nvPr>
            <p:ph type="ftr" sz="quarter" idx="11"/>
          </p:nvPr>
        </p:nvSpPr>
        <p:spPr/>
        <p:txBody>
          <a:bodyPr/>
          <a:lstStyle/>
          <a:p>
            <a:r>
              <a:rPr lang="fr-FR" smtClean="0">
                <a:solidFill>
                  <a:srgbClr val="F5A408"/>
                </a:solidFill>
              </a:rPr>
              <a:t>Rallye Mathématique Transalpin - PAF 2017 </a:t>
            </a:r>
            <a:endParaRPr lang="fr-FR">
              <a:solidFill>
                <a:srgbClr val="F5A408"/>
              </a:solidFill>
            </a:endParaRPr>
          </a:p>
        </p:txBody>
      </p:sp>
      <p:sp>
        <p:nvSpPr>
          <p:cNvPr id="13" name="Rectangle 12"/>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9BC2E04-4545-4212-A655-EDD8E97A76EC}"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1940687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063416"/>
            <a:ext cx="6619244" cy="1379755"/>
          </a:xfrm>
        </p:spPr>
        <p:txBody>
          <a:bodyPr anchor="ctr"/>
          <a:lstStyle>
            <a:lvl1pPr>
              <a:defRPr sz="4000"/>
            </a:lvl1pPr>
          </a:lstStyle>
          <a:p>
            <a:r>
              <a:rPr lang="fr-FR" smtClean="0"/>
              <a:t>Modifiez le style du titre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27F4980-0E14-42A0-9A00-23AC9A3B65DB}" type="datetime1">
              <a:rPr lang="fr-FR" smtClean="0">
                <a:solidFill>
                  <a:srgbClr val="F5A408"/>
                </a:solidFill>
              </a:rPr>
              <a:t>05/04/2017</a:t>
            </a:fld>
            <a:endParaRPr lang="fr-FR">
              <a:solidFill>
                <a:srgbClr val="F5A408"/>
              </a:solidFill>
            </a:endParaRPr>
          </a:p>
        </p:txBody>
      </p:sp>
      <p:sp>
        <p:nvSpPr>
          <p:cNvPr id="5" name="Footer Placeholder 4"/>
          <p:cNvSpPr>
            <a:spLocks noGrp="1"/>
          </p:cNvSpPr>
          <p:nvPr>
            <p:ph type="ftr" sz="quarter" idx="11"/>
          </p:nvPr>
        </p:nvSpPr>
        <p:spPr/>
        <p:txBody>
          <a:bodyPr/>
          <a:lstStyle/>
          <a:p>
            <a:r>
              <a:rPr lang="fr-FR" smtClean="0">
                <a:solidFill>
                  <a:srgbClr val="F5A408"/>
                </a:solidFill>
              </a:rPr>
              <a:t>Rallye Mathématique Transalpin - PAF 2017 </a:t>
            </a:r>
            <a:endParaRPr lang="fr-FR">
              <a:solidFill>
                <a:srgbClr val="F5A408"/>
              </a:solidFill>
            </a:endParaRPr>
          </a:p>
        </p:txBody>
      </p:sp>
      <p:sp>
        <p:nvSpPr>
          <p:cNvPr id="13" name="Rectangle 12"/>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9BC2E04-4545-4212-A655-EDD8E97A76EC}"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14684840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673721" y="603589"/>
            <a:ext cx="601434"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9600" dirty="0">
                <a:solidFill>
                  <a:srgbClr val="F5A408"/>
                </a:solidFill>
              </a:rPr>
              <a:t>“</a:t>
            </a:r>
          </a:p>
        </p:txBody>
      </p:sp>
      <p:sp>
        <p:nvSpPr>
          <p:cNvPr id="13" name="TextBox 12"/>
          <p:cNvSpPr txBox="1"/>
          <p:nvPr/>
        </p:nvSpPr>
        <p:spPr bwMode="gray">
          <a:xfrm>
            <a:off x="7278853" y="2613787"/>
            <a:ext cx="601434"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r>
              <a:rPr lang="en-US" sz="9600" dirty="0">
                <a:solidFill>
                  <a:srgbClr val="F5A408"/>
                </a:solidFill>
              </a:rPr>
              <a:t>”</a:t>
            </a:r>
          </a:p>
        </p:txBody>
      </p:sp>
      <p:sp>
        <p:nvSpPr>
          <p:cNvPr id="2" name="Title 1"/>
          <p:cNvSpPr>
            <a:spLocks noGrp="1"/>
          </p:cNvSpPr>
          <p:nvPr>
            <p:ph type="title"/>
          </p:nvPr>
        </p:nvSpPr>
        <p:spPr>
          <a:xfrm>
            <a:off x="1181101" y="980517"/>
            <a:ext cx="6345737" cy="2705034"/>
          </a:xfrm>
        </p:spPr>
        <p:txBody>
          <a:bodyPr anchor="ctr"/>
          <a:lstStyle>
            <a:lvl1pPr>
              <a:defRPr sz="4000"/>
            </a:lvl1pPr>
          </a:lstStyle>
          <a:p>
            <a:r>
              <a:rPr lang="fr-FR" smtClean="0"/>
              <a:t>Modifiez le style du titre</a:t>
            </a:r>
            <a:endParaRPr lang="en-US" dirty="0"/>
          </a:p>
        </p:txBody>
      </p:sp>
      <p:sp>
        <p:nvSpPr>
          <p:cNvPr id="14" name="Text Placeholder 3"/>
          <p:cNvSpPr>
            <a:spLocks noGrp="1"/>
          </p:cNvSpPr>
          <p:nvPr>
            <p:ph type="body" sz="half" idx="13"/>
          </p:nvPr>
        </p:nvSpPr>
        <p:spPr bwMode="gray">
          <a:xfrm>
            <a:off x="1459459" y="3686515"/>
            <a:ext cx="5794329"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866216" y="5014393"/>
            <a:ext cx="6619244"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5B18B24-C395-4680-9197-2191B60A6EC7}" type="datetime1">
              <a:rPr lang="fr-FR" smtClean="0">
                <a:solidFill>
                  <a:srgbClr val="F5A408"/>
                </a:solidFill>
              </a:rPr>
              <a:t>05/04/2017</a:t>
            </a:fld>
            <a:endParaRPr lang="fr-FR">
              <a:solidFill>
                <a:srgbClr val="F5A408"/>
              </a:solidFill>
            </a:endParaRPr>
          </a:p>
        </p:txBody>
      </p:sp>
      <p:sp>
        <p:nvSpPr>
          <p:cNvPr id="5" name="Footer Placeholder 4"/>
          <p:cNvSpPr>
            <a:spLocks noGrp="1"/>
          </p:cNvSpPr>
          <p:nvPr>
            <p:ph type="ftr" sz="quarter" idx="11"/>
          </p:nvPr>
        </p:nvSpPr>
        <p:spPr/>
        <p:txBody>
          <a:bodyPr/>
          <a:lstStyle/>
          <a:p>
            <a:r>
              <a:rPr lang="fr-FR" smtClean="0">
                <a:solidFill>
                  <a:srgbClr val="F5A408"/>
                </a:solidFill>
              </a:rPr>
              <a:t>Rallye Mathématique Transalpin - PAF 2017 </a:t>
            </a:r>
            <a:endParaRPr lang="fr-FR">
              <a:solidFill>
                <a:srgbClr val="F5A408"/>
              </a:solidFill>
            </a:endParaRPr>
          </a:p>
        </p:txBody>
      </p:sp>
      <p:sp>
        <p:nvSpPr>
          <p:cNvPr id="24" name="Rectangle 23"/>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9BC2E04-4545-4212-A655-EDD8E97A76EC}"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21579843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2404477"/>
            <a:ext cx="6619244" cy="1788704"/>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853940" y="5024967"/>
            <a:ext cx="661924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351E9D4-E09E-4C41-B8E3-4A9AC95BBA86}" type="datetime1">
              <a:rPr lang="fr-FR" smtClean="0">
                <a:solidFill>
                  <a:srgbClr val="F5A408"/>
                </a:solidFill>
              </a:rPr>
              <a:t>05/04/2017</a:t>
            </a:fld>
            <a:endParaRPr lang="fr-FR">
              <a:solidFill>
                <a:srgbClr val="F5A408"/>
              </a:solidFill>
            </a:endParaRPr>
          </a:p>
        </p:txBody>
      </p:sp>
      <p:sp>
        <p:nvSpPr>
          <p:cNvPr id="5" name="Footer Placeholder 4"/>
          <p:cNvSpPr>
            <a:spLocks noGrp="1"/>
          </p:cNvSpPr>
          <p:nvPr>
            <p:ph type="ftr" sz="quarter" idx="11"/>
          </p:nvPr>
        </p:nvSpPr>
        <p:spPr/>
        <p:txBody>
          <a:bodyPr/>
          <a:lstStyle/>
          <a:p>
            <a:r>
              <a:rPr lang="fr-FR" smtClean="0">
                <a:solidFill>
                  <a:srgbClr val="F5A408"/>
                </a:solidFill>
              </a:rPr>
              <a:t>Rallye Mathématique Transalpin - PAF 2017 </a:t>
            </a:r>
            <a:endParaRPr lang="fr-FR">
              <a:solidFill>
                <a:srgbClr val="F5A408"/>
              </a:solidFill>
            </a:endParaRPr>
          </a:p>
        </p:txBody>
      </p:sp>
      <p:sp>
        <p:nvSpPr>
          <p:cNvPr id="12" name="Rectangle 11"/>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9BC2E04-4545-4212-A655-EDD8E97A76EC}"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37844998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866216" y="947920"/>
            <a:ext cx="6571060" cy="72848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866216" y="2610999"/>
            <a:ext cx="234687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866216" y="3187261"/>
            <a:ext cx="2346876"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384541" y="2610999"/>
            <a:ext cx="235903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3384541" y="3187262"/>
            <a:ext cx="2359035"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5915026" y="2603501"/>
            <a:ext cx="2368086"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5915025" y="3187261"/>
            <a:ext cx="2370772"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22" name="Straight Connector 21"/>
          <p:cNvCxnSpPr/>
          <p:nvPr/>
        </p:nvCxnSpPr>
        <p:spPr>
          <a:xfrm>
            <a:off x="3302978"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829301"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B9CACB8-C1E1-49F8-A414-778D89F51739}" type="datetime1">
              <a:rPr lang="fr-FR" smtClean="0">
                <a:solidFill>
                  <a:srgbClr val="F5A408"/>
                </a:solidFill>
              </a:rPr>
              <a:t>05/04/2017</a:t>
            </a:fld>
            <a:endParaRPr lang="fr-FR">
              <a:solidFill>
                <a:srgbClr val="F5A408"/>
              </a:solidFill>
            </a:endParaRPr>
          </a:p>
        </p:txBody>
      </p:sp>
      <p:sp>
        <p:nvSpPr>
          <p:cNvPr id="8" name="Footer Placeholder 7"/>
          <p:cNvSpPr>
            <a:spLocks noGrp="1"/>
          </p:cNvSpPr>
          <p:nvPr>
            <p:ph type="ftr" sz="quarter" idx="11"/>
          </p:nvPr>
        </p:nvSpPr>
        <p:spPr/>
        <p:txBody>
          <a:bodyPr/>
          <a:lstStyle/>
          <a:p>
            <a:r>
              <a:rPr lang="fr-FR" smtClean="0">
                <a:solidFill>
                  <a:srgbClr val="F5A408"/>
                </a:solidFill>
              </a:rPr>
              <a:t>Rallye Mathématique Transalpin - PAF 2017 </a:t>
            </a:r>
            <a:endParaRPr lang="fr-FR">
              <a:solidFill>
                <a:srgbClr val="F5A408"/>
              </a:solidFill>
            </a:endParaRPr>
          </a:p>
        </p:txBody>
      </p:sp>
      <p:sp>
        <p:nvSpPr>
          <p:cNvPr id="9" name="Slide Number Placeholder 8"/>
          <p:cNvSpPr>
            <a:spLocks noGrp="1"/>
          </p:cNvSpPr>
          <p:nvPr>
            <p:ph type="sldNum" sz="quarter" idx="12"/>
          </p:nvPr>
        </p:nvSpPr>
        <p:spPr/>
        <p:txBody>
          <a:bodyPr/>
          <a:lstStyle/>
          <a:p>
            <a:fld id="{29BC2E04-4545-4212-A655-EDD8E97A76EC}"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41361580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866216" y="4532845"/>
            <a:ext cx="2265558"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1000914" y="2611246"/>
            <a:ext cx="201843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866215" y="5109108"/>
            <a:ext cx="2265559"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426649" y="4532845"/>
            <a:ext cx="228782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3561347" y="2642840"/>
            <a:ext cx="201843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426649" y="5109108"/>
            <a:ext cx="2287829"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5987575" y="4532845"/>
            <a:ext cx="228782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6122273" y="2618992"/>
            <a:ext cx="201843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5987576" y="5109108"/>
            <a:ext cx="2290595"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21" name="Straight Connector 20"/>
          <p:cNvCxnSpPr/>
          <p:nvPr/>
        </p:nvCxnSpPr>
        <p:spPr>
          <a:xfrm>
            <a:off x="3304373"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848352"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E93EA14-534E-48C9-AD5B-181C563E13F3}" type="datetime1">
              <a:rPr lang="fr-FR" smtClean="0">
                <a:solidFill>
                  <a:srgbClr val="F5A408"/>
                </a:solidFill>
              </a:rPr>
              <a:t>05/04/2017</a:t>
            </a:fld>
            <a:endParaRPr lang="fr-FR">
              <a:solidFill>
                <a:srgbClr val="F5A408"/>
              </a:solidFill>
            </a:endParaRPr>
          </a:p>
        </p:txBody>
      </p:sp>
      <p:sp>
        <p:nvSpPr>
          <p:cNvPr id="8" name="Footer Placeholder 7"/>
          <p:cNvSpPr>
            <a:spLocks noGrp="1"/>
          </p:cNvSpPr>
          <p:nvPr>
            <p:ph type="ftr" sz="quarter" idx="11"/>
          </p:nvPr>
        </p:nvSpPr>
        <p:spPr/>
        <p:txBody>
          <a:bodyPr/>
          <a:lstStyle/>
          <a:p>
            <a:r>
              <a:rPr lang="fr-FR" smtClean="0">
                <a:solidFill>
                  <a:srgbClr val="F5A408"/>
                </a:solidFill>
              </a:rPr>
              <a:t>Rallye Mathématique Transalpin - PAF 2017 </a:t>
            </a:r>
            <a:endParaRPr lang="fr-FR">
              <a:solidFill>
                <a:srgbClr val="F5A408"/>
              </a:solidFill>
            </a:endParaRPr>
          </a:p>
        </p:txBody>
      </p:sp>
      <p:sp>
        <p:nvSpPr>
          <p:cNvPr id="9" name="Slide Number Placeholder 8"/>
          <p:cNvSpPr>
            <a:spLocks noGrp="1"/>
          </p:cNvSpPr>
          <p:nvPr>
            <p:ph type="sldNum" sz="quarter" idx="12"/>
          </p:nvPr>
        </p:nvSpPr>
        <p:spPr/>
        <p:txBody>
          <a:bodyPr/>
          <a:lstStyle/>
          <a:p>
            <a:fld id="{29BC2E04-4545-4212-A655-EDD8E97A76EC}"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19920962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866216" y="947920"/>
            <a:ext cx="6571060" cy="72848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866216" y="2603500"/>
            <a:ext cx="6619244" cy="3416300"/>
          </a:xfrm>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DE69C7D-19D2-4E59-AA24-D16D11BCC5A0}" type="datetime1">
              <a:rPr lang="fr-FR" smtClean="0">
                <a:solidFill>
                  <a:srgbClr val="F5A408"/>
                </a:solidFill>
              </a:rPr>
              <a:t>05/04/2017</a:t>
            </a:fld>
            <a:endParaRPr lang="fr-FR">
              <a:solidFill>
                <a:srgbClr val="F5A408"/>
              </a:solidFill>
            </a:endParaRPr>
          </a:p>
        </p:txBody>
      </p:sp>
      <p:sp>
        <p:nvSpPr>
          <p:cNvPr id="5" name="Footer Placeholder 4"/>
          <p:cNvSpPr>
            <a:spLocks noGrp="1"/>
          </p:cNvSpPr>
          <p:nvPr>
            <p:ph type="ftr" sz="quarter" idx="11"/>
          </p:nvPr>
        </p:nvSpPr>
        <p:spPr/>
        <p:txBody>
          <a:bodyPr/>
          <a:lstStyle/>
          <a:p>
            <a:r>
              <a:rPr lang="fr-FR" smtClean="0">
                <a:solidFill>
                  <a:srgbClr val="F5A408"/>
                </a:solidFill>
              </a:rPr>
              <a:t>Rallye Mathématique Transalpin - PAF 2017 </a:t>
            </a:r>
            <a:endParaRPr lang="fr-FR">
              <a:solidFill>
                <a:srgbClr val="F5A408"/>
              </a:solidFill>
            </a:endParaRPr>
          </a:p>
        </p:txBody>
      </p:sp>
      <p:sp>
        <p:nvSpPr>
          <p:cNvPr id="6" name="Slide Number Placeholder 5"/>
          <p:cNvSpPr>
            <a:spLocks noGrp="1"/>
          </p:cNvSpPr>
          <p:nvPr>
            <p:ph type="sldNum" sz="quarter" idx="12"/>
          </p:nvPr>
        </p:nvSpPr>
        <p:spPr/>
        <p:txBody>
          <a:bodyPr/>
          <a:lstStyle/>
          <a:p>
            <a:fld id="{29BC2E04-4545-4212-A655-EDD8E97A76EC}"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5588055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1297430"/>
            <a:ext cx="1057474" cy="4729626"/>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866215" y="1297430"/>
            <a:ext cx="4685660" cy="472962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F550655-CBB8-488D-8F36-3D317F11997D}" type="datetime1">
              <a:rPr lang="fr-FR" smtClean="0">
                <a:solidFill>
                  <a:srgbClr val="F5A408"/>
                </a:solidFill>
              </a:rPr>
              <a:t>05/04/2017</a:t>
            </a:fld>
            <a:endParaRPr lang="fr-FR">
              <a:solidFill>
                <a:srgbClr val="F5A408"/>
              </a:solidFill>
            </a:endParaRPr>
          </a:p>
        </p:txBody>
      </p:sp>
      <p:sp>
        <p:nvSpPr>
          <p:cNvPr id="5" name="Footer Placeholder 4"/>
          <p:cNvSpPr>
            <a:spLocks noGrp="1"/>
          </p:cNvSpPr>
          <p:nvPr>
            <p:ph type="ftr" sz="quarter" idx="11"/>
          </p:nvPr>
        </p:nvSpPr>
        <p:spPr/>
        <p:txBody>
          <a:bodyPr/>
          <a:lstStyle/>
          <a:p>
            <a:r>
              <a:rPr lang="fr-FR" smtClean="0">
                <a:solidFill>
                  <a:srgbClr val="F5A408"/>
                </a:solidFill>
              </a:rPr>
              <a:t>Rallye Mathématique Transalpin - PAF 2017 </a:t>
            </a:r>
            <a:endParaRPr lang="fr-FR">
              <a:solidFill>
                <a:srgbClr val="F5A408"/>
              </a:solidFill>
            </a:endParaRPr>
          </a:p>
        </p:txBody>
      </p:sp>
      <p:sp>
        <p:nvSpPr>
          <p:cNvPr id="18" name="Rectangle 17"/>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9BC2E04-4545-4212-A655-EDD8E97A76EC}"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2095551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fr-FR" smtClean="0"/>
              <a:t>Cliquez et modifiez le titre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fr-FR" smtClean="0"/>
              <a:t>Cliquez pour modifier les styles du texte du masque</a:t>
            </a:r>
          </a:p>
        </p:txBody>
      </p:sp>
      <p:sp>
        <p:nvSpPr>
          <p:cNvPr id="4" name="Date Placeholder 3"/>
          <p:cNvSpPr>
            <a:spLocks noGrp="1"/>
          </p:cNvSpPr>
          <p:nvPr>
            <p:ph type="dt" sz="half" idx="10"/>
          </p:nvPr>
        </p:nvSpPr>
        <p:spPr/>
        <p:txBody>
          <a:bodyPr/>
          <a:lstStyle/>
          <a:p>
            <a:fld id="{3A00C801-FC0A-49ED-9744-8791A6DC9540}" type="datetime1">
              <a:rPr lang="fr-FR" smtClean="0"/>
              <a:t>05/04/2017</a:t>
            </a:fld>
            <a:endParaRPr lang="en-US" dirty="0"/>
          </a:p>
        </p:txBody>
      </p:sp>
      <p:sp>
        <p:nvSpPr>
          <p:cNvPr id="5" name="Footer Placeholder 4"/>
          <p:cNvSpPr>
            <a:spLocks noGrp="1"/>
          </p:cNvSpPr>
          <p:nvPr>
            <p:ph type="ftr" sz="quarter" idx="11"/>
          </p:nvPr>
        </p:nvSpPr>
        <p:spPr/>
        <p:txBody>
          <a:bodyPr/>
          <a:lstStyle/>
          <a:p>
            <a:r>
              <a:rPr lang="fr-FR" smtClean="0"/>
              <a:t>Rallye Mathématique Transalpin - PAF 2017 </a:t>
            </a:r>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avec filigrane">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FR" smtClean="0"/>
              <a:t>Cliquez pour modifier les styles du texte du masque</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fr-FR" smtClean="0"/>
              <a:t>Cliquez et modifiez le titre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3F0BF0D3-48CB-44C1-A4C9-8D0FE81C2750}" type="datetime1">
              <a:rPr lang="fr-FR" smtClean="0"/>
              <a:t>05/04/2017</a:t>
            </a:fld>
            <a:endParaRPr lang="en-US" dirty="0"/>
          </a:p>
        </p:txBody>
      </p:sp>
      <p:sp>
        <p:nvSpPr>
          <p:cNvPr id="5" name="Footer Placeholder 4"/>
          <p:cNvSpPr>
            <a:spLocks noGrp="1"/>
          </p:cNvSpPr>
          <p:nvPr>
            <p:ph type="ftr" sz="quarter" idx="11"/>
          </p:nvPr>
        </p:nvSpPr>
        <p:spPr/>
        <p:txBody>
          <a:bodyPr/>
          <a:lstStyle/>
          <a:p>
            <a:r>
              <a:rPr lang="fr-FR" smtClean="0"/>
              <a:t>Rallye Mathématique Transalpin - PAF 2017 </a:t>
            </a:r>
            <a:endParaRPr lang="en-US" dirty="0"/>
          </a:p>
        </p:txBody>
      </p:sp>
      <p:sp>
        <p:nvSpPr>
          <p:cNvPr id="6" name="Slide Number Placeholder 5"/>
          <p:cNvSpPr>
            <a:spLocks noGrp="1"/>
          </p:cNvSpPr>
          <p:nvPr>
            <p:ph type="sldNum" sz="quarter" idx="12"/>
          </p:nvPr>
        </p:nvSpPr>
        <p:spPr/>
        <p:txBody>
          <a:bodyPr/>
          <a:lstStyle/>
          <a:p>
            <a:fld id="{9C1F5A0A-F6FC-4FFD-9B49-0DA8697211D9}" type="slidenum">
              <a:rPr lang="en-US" smtClean="0"/>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avec imag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fr-FR" smtClean="0"/>
              <a:t>Cliquez et modifiez le titre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fr-FR" dirty="0" smtClean="0"/>
              <a:t>Faire glisser l'image vers l'espace réservé ou cliquer sur l'icône pour l'ajouter</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BE669AFB-F582-458F-AAA3-E575A99BE6C6}" type="datetime1">
              <a:rPr lang="fr-FR" smtClean="0"/>
              <a:t>05/04/2017</a:t>
            </a:fld>
            <a:endParaRPr lang="en-US" dirty="0"/>
          </a:p>
        </p:txBody>
      </p:sp>
      <p:sp>
        <p:nvSpPr>
          <p:cNvPr id="6" name="Footer Placeholder 5"/>
          <p:cNvSpPr>
            <a:spLocks noGrp="1"/>
          </p:cNvSpPr>
          <p:nvPr>
            <p:ph type="ftr" sz="quarter" idx="11"/>
          </p:nvPr>
        </p:nvSpPr>
        <p:spPr/>
        <p:txBody>
          <a:bodyPr/>
          <a:lstStyle/>
          <a:p>
            <a:r>
              <a:rPr lang="fr-FR" smtClean="0"/>
              <a:t>Rallye Mathématique Transalpin - PAF 2017 </a:t>
            </a:r>
            <a:endParaRPr lang="en-US" dirty="0"/>
          </a:p>
        </p:txBody>
      </p:sp>
      <p:sp>
        <p:nvSpPr>
          <p:cNvPr id="7" name="Slide Number Placeholder 6"/>
          <p:cNvSpPr>
            <a:spLocks noGrp="1"/>
          </p:cNvSpPr>
          <p:nvPr>
            <p:ph type="sldNum" sz="quarter" idx="12"/>
          </p:nvPr>
        </p:nvSpPr>
        <p:spPr/>
        <p:txBody>
          <a:bodyPr/>
          <a:lstStyle/>
          <a:p>
            <a:fld id="{9C1F5A0A-F6FC-4FFD-9B49-0DA8697211D9}" type="slidenum">
              <a:rPr lang="en-US" smtClean="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DBF0D523-0003-4E50-BC78-641B1E9998E7}" type="datetime1">
              <a:rPr lang="fr-FR" smtClean="0"/>
              <a:t>05/04/2017</a:t>
            </a:fld>
            <a:endParaRPr lang="en-US" dirty="0"/>
          </a:p>
        </p:txBody>
      </p:sp>
      <p:sp>
        <p:nvSpPr>
          <p:cNvPr id="6" name="Footer Placeholder 5"/>
          <p:cNvSpPr>
            <a:spLocks noGrp="1"/>
          </p:cNvSpPr>
          <p:nvPr>
            <p:ph type="ftr" sz="quarter" idx="11"/>
          </p:nvPr>
        </p:nvSpPr>
        <p:spPr/>
        <p:txBody>
          <a:bodyPr/>
          <a:lstStyle/>
          <a:p>
            <a:r>
              <a:rPr lang="fr-FR" smtClean="0"/>
              <a:t>Rallye Mathématique Transalpin - PAF 2017 </a:t>
            </a:r>
            <a:endParaRPr lang="en-US" dirty="0"/>
          </a:p>
        </p:txBody>
      </p:sp>
      <p:sp>
        <p:nvSpPr>
          <p:cNvPr id="7" name="Slide Number Placeholder 6"/>
          <p:cNvSpPr>
            <a:spLocks noGrp="1"/>
          </p:cNvSpPr>
          <p:nvPr>
            <p:ph type="sldNum" sz="quarter" idx="12"/>
          </p:nvPr>
        </p:nvSpPr>
        <p:spPr/>
        <p:txBody>
          <a:bodyPr/>
          <a:lstStyle/>
          <a:p>
            <a:fld id="{9C1F5A0A-F6FC-4FFD-9B49-0DA8697211D9}" type="slidenum">
              <a:rPr lang="en-US" smtClean="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0440B1C2-635E-4E47-AEAB-FDA7FD0E4A6B}" type="datetime1">
              <a:rPr lang="fr-FR" smtClean="0"/>
              <a:t>05/04/2017</a:t>
            </a:fld>
            <a:endParaRPr lang="en-US" dirty="0"/>
          </a:p>
        </p:txBody>
      </p:sp>
      <p:sp>
        <p:nvSpPr>
          <p:cNvPr id="8" name="Footer Placeholder 7"/>
          <p:cNvSpPr>
            <a:spLocks noGrp="1"/>
          </p:cNvSpPr>
          <p:nvPr>
            <p:ph type="ftr" sz="quarter" idx="11"/>
          </p:nvPr>
        </p:nvSpPr>
        <p:spPr/>
        <p:txBody>
          <a:bodyPr/>
          <a:lstStyle/>
          <a:p>
            <a:r>
              <a:rPr lang="fr-FR" smtClean="0"/>
              <a:t>Rallye Mathématique Transalpin - PAF 2017 </a:t>
            </a:r>
            <a:endParaRPr lang="en-US" dirty="0"/>
          </a:p>
        </p:txBody>
      </p:sp>
      <p:sp>
        <p:nvSpPr>
          <p:cNvPr id="9" name="Slide Number Placeholder 8"/>
          <p:cNvSpPr>
            <a:spLocks noGrp="1"/>
          </p:cNvSpPr>
          <p:nvPr>
            <p:ph type="sldNum" sz="quarter" idx="12"/>
          </p:nvPr>
        </p:nvSpPr>
        <p:spPr/>
        <p:txBody>
          <a:bodyPr/>
          <a:lstStyle/>
          <a:p>
            <a:fld id="{9C1F5A0A-F6FC-4FFD-9B49-0DA8697211D9}" type="slidenum">
              <a:rPr lang="en-US" smtClean="0"/>
              <a:t>‹N°›</a:t>
            </a:fld>
            <a:endParaRPr lang="en-US" dirty="0"/>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10C25DE3-3931-4A54-9847-38F881E14526}" type="datetime1">
              <a:rPr lang="fr-FR" smtClean="0"/>
              <a:t>05/04/2017</a:t>
            </a:fld>
            <a:endParaRPr lang="en-US" dirty="0"/>
          </a:p>
        </p:txBody>
      </p:sp>
      <p:sp>
        <p:nvSpPr>
          <p:cNvPr id="6" name="Footer Placeholder 5"/>
          <p:cNvSpPr>
            <a:spLocks noGrp="1"/>
          </p:cNvSpPr>
          <p:nvPr>
            <p:ph type="ftr" sz="quarter" idx="11"/>
          </p:nvPr>
        </p:nvSpPr>
        <p:spPr/>
        <p:txBody>
          <a:bodyPr/>
          <a:lstStyle/>
          <a:p>
            <a:r>
              <a:rPr lang="fr-FR" smtClean="0"/>
              <a:t>Rallye Mathématique Transalpin - PAF 2017 </a:t>
            </a:r>
            <a:endParaRPr lang="en-US" dirty="0"/>
          </a:p>
        </p:txBody>
      </p:sp>
      <p:sp>
        <p:nvSpPr>
          <p:cNvPr id="7" name="Slide Number Placeholder 6"/>
          <p:cNvSpPr>
            <a:spLocks noGrp="1"/>
          </p:cNvSpPr>
          <p:nvPr>
            <p:ph type="sldNum" sz="quarter" idx="12"/>
          </p:nvPr>
        </p:nvSpPr>
        <p:spPr/>
        <p:txBody>
          <a:bodyPr/>
          <a:lstStyle/>
          <a:p>
            <a:fld id="{9C1F5A0A-F6FC-4FFD-9B49-0DA8697211D9}" type="slidenum">
              <a:rPr lang="en-US" smtClean="0"/>
              <a:t>‹N°›</a:t>
            </a:fld>
            <a:endParaRPr lang="en-US" dirty="0"/>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image" Target="../media/image12.jpe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fr-FR" smtClean="0"/>
              <a:t>Cliquez et modifiez le titre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A15B0324-3B50-46DE-B727-EB8C80304442}" type="datetime1">
              <a:rPr lang="fr-FR" smtClean="0"/>
              <a:t>05/04/2017</a:t>
            </a:fld>
            <a:endParaRPr lang="en-US" dirty="0"/>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r>
              <a:rPr lang="fr-FR" smtClean="0"/>
              <a:t>Rallye Mathématique Transalpin - PAF 2017 </a:t>
            </a:r>
            <a:endParaRPr lang="en-US" dirty="0"/>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9C1F5A0A-F6FC-4FFD-9B49-0DA8697211D9}" type="slidenum">
              <a:rPr lang="en-US" smtClean="0"/>
              <a:t>‹N°›</a:t>
            </a:fld>
            <a:endParaRPr lang="en-US" dirty="0"/>
          </a:p>
        </p:txBody>
      </p:sp>
    </p:spTree>
  </p:cSld>
  <p:clrMap bg1="lt1" tx1="dk1" bg2="lt2" tx2="dk2" accent1="accent1" accent2="accent2" accent3="accent3" accent4="accent4" accent5="accent5" accent6="accent6" hlink="hlink" folHlink="folHlink"/>
  <p:sldLayoutIdLst>
    <p:sldLayoutId id="2147484832" r:id="rId1"/>
    <p:sldLayoutId id="2147484833" r:id="rId2"/>
    <p:sldLayoutId id="2147484834" r:id="rId3"/>
    <p:sldLayoutId id="2147484835" r:id="rId4"/>
    <p:sldLayoutId id="2147484836" r:id="rId5"/>
    <p:sldLayoutId id="2147484837" r:id="rId6"/>
    <p:sldLayoutId id="2147484838" r:id="rId7"/>
    <p:sldLayoutId id="2147484839" r:id="rId8"/>
    <p:sldLayoutId id="2147484840" r:id="rId9"/>
    <p:sldLayoutId id="2147484841" r:id="rId10"/>
    <p:sldLayoutId id="2147484842" r:id="rId11"/>
    <p:sldLayoutId id="2147484843" r:id="rId12"/>
    <p:sldLayoutId id="2147484844" r:id="rId13"/>
    <p:sldLayoutId id="2147484845" r:id="rId14"/>
    <p:sldLayoutId id="2147484846" r:id="rId15"/>
    <p:sldLayoutId id="2147484847" r:id="rId16"/>
    <p:sldLayoutId id="2147484848" r:id="rId17"/>
    <p:sldLayoutId id="2147484849" r:id="rId18"/>
    <p:sldLayoutId id="2147484850" r:id="rId19"/>
    <p:sldLayoutId id="2147484851" r:id="rId20"/>
    <p:sldLayoutId id="2147484852" r:id="rId21"/>
  </p:sldLayoutIdLst>
  <p:hf hdr="0" dt="0"/>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5"/>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4"/>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947920"/>
            <a:ext cx="6571060" cy="72848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866216" y="2603500"/>
            <a:ext cx="6571060" cy="34163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Footer Placeholder 4"/>
          <p:cNvSpPr>
            <a:spLocks noGrp="1"/>
          </p:cNvSpPr>
          <p:nvPr>
            <p:ph type="ftr" sz="quarter" idx="3"/>
          </p:nvPr>
        </p:nvSpPr>
        <p:spPr>
          <a:xfrm>
            <a:off x="420833" y="6391840"/>
            <a:ext cx="2894846" cy="304801"/>
          </a:xfrm>
          <a:prstGeom prst="rect">
            <a:avLst/>
          </a:prstGeom>
        </p:spPr>
        <p:txBody>
          <a:bodyPr vert="horz" lIns="91440" tIns="45720" rIns="91440" bIns="45720" rtlCol="0" anchor="ctr"/>
          <a:lstStyle>
            <a:lvl1pPr algn="l">
              <a:defRPr sz="1000" b="1" i="0">
                <a:solidFill>
                  <a:schemeClr val="accent1"/>
                </a:solidFill>
              </a:defRPr>
            </a:lvl1pPr>
          </a:lstStyle>
          <a:p>
            <a:r>
              <a:rPr lang="fr-FR" smtClean="0">
                <a:solidFill>
                  <a:srgbClr val="F5A408"/>
                </a:solidFill>
              </a:rPr>
              <a:t>Rallye Mathématique Transalpin - PAF 2017 </a:t>
            </a:r>
            <a:endParaRPr lang="fr-FR">
              <a:solidFill>
                <a:srgbClr val="F5A408"/>
              </a:solidFill>
            </a:endParaRPr>
          </a:p>
        </p:txBody>
      </p:sp>
      <p:sp>
        <p:nvSpPr>
          <p:cNvPr id="4" name="Date Placeholder 3"/>
          <p:cNvSpPr>
            <a:spLocks noGrp="1"/>
          </p:cNvSpPr>
          <p:nvPr>
            <p:ph type="dt" sz="half" idx="2"/>
          </p:nvPr>
        </p:nvSpPr>
        <p:spPr>
          <a:xfrm>
            <a:off x="7988204" y="6394408"/>
            <a:ext cx="742949" cy="304799"/>
          </a:xfrm>
          <a:prstGeom prst="rect">
            <a:avLst/>
          </a:prstGeom>
        </p:spPr>
        <p:txBody>
          <a:bodyPr vert="horz" lIns="91440" tIns="45720" rIns="91440" bIns="45720" rtlCol="0" anchor="ctr"/>
          <a:lstStyle>
            <a:lvl1pPr algn="r">
              <a:defRPr sz="1000" b="1" i="0">
                <a:solidFill>
                  <a:schemeClr val="accent1"/>
                </a:solidFill>
              </a:defRPr>
            </a:lvl1pPr>
          </a:lstStyle>
          <a:p>
            <a:fld id="{49A83D4D-3A8C-4C2C-9F57-68944951E6C0}" type="datetime1">
              <a:rPr lang="fr-FR" smtClean="0">
                <a:solidFill>
                  <a:srgbClr val="F5A408"/>
                </a:solidFill>
              </a:rPr>
              <a:t>05/04/2017</a:t>
            </a:fld>
            <a:endParaRPr lang="fr-FR">
              <a:solidFill>
                <a:srgbClr val="F5A408"/>
              </a:solidFill>
            </a:endParaRPr>
          </a:p>
        </p:txBody>
      </p:sp>
      <p:sp>
        <p:nvSpPr>
          <p:cNvPr id="20" name="Rectangle 19"/>
          <p:cNvSpPr/>
          <p:nvPr/>
        </p:nvSpPr>
        <p:spPr>
          <a:xfrm>
            <a:off x="783279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800" b="0" i="0">
                <a:solidFill>
                  <a:schemeClr val="bg1"/>
                </a:solidFill>
              </a:defRPr>
            </a:lvl1pPr>
          </a:lstStyle>
          <a:p>
            <a:fld id="{29BC2E04-4545-4212-A655-EDD8E97A76EC}"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2179460523"/>
      </p:ext>
    </p:extLst>
  </p:cSld>
  <p:clrMap bg1="lt1" tx1="dk1" bg2="lt2" tx2="dk2" accent1="accent1" accent2="accent2" accent3="accent3" accent4="accent4" accent5="accent5" accent6="accent6" hlink="hlink" folHlink="folHlink"/>
  <p:sldLayoutIdLst>
    <p:sldLayoutId id="2147484854" r:id="rId1"/>
    <p:sldLayoutId id="2147484855" r:id="rId2"/>
    <p:sldLayoutId id="2147484856" r:id="rId3"/>
    <p:sldLayoutId id="2147484857" r:id="rId4"/>
    <p:sldLayoutId id="2147484858" r:id="rId5"/>
    <p:sldLayoutId id="2147484859" r:id="rId6"/>
    <p:sldLayoutId id="2147484860" r:id="rId7"/>
    <p:sldLayoutId id="2147484861" r:id="rId8"/>
    <p:sldLayoutId id="2147484862" r:id="rId9"/>
    <p:sldLayoutId id="2147484863" r:id="rId10"/>
    <p:sldLayoutId id="2147484864" r:id="rId11"/>
    <p:sldLayoutId id="2147484865" r:id="rId12"/>
    <p:sldLayoutId id="2147484866" r:id="rId13"/>
    <p:sldLayoutId id="2147484867" r:id="rId14"/>
    <p:sldLayoutId id="2147484868" r:id="rId15"/>
    <p:sldLayoutId id="2147484869" r:id="rId16"/>
    <p:sldLayoutId id="2147484870" r:id="rId17"/>
  </p:sldLayoutIdLst>
  <p:hf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2.xml"/><Relationship Id="rId5" Type="http://schemas.openxmlformats.org/officeDocument/2006/relationships/image" Target="../media/image15.png"/><Relationship Id="rId4" Type="http://schemas.openxmlformats.org/officeDocument/2006/relationships/image" Target="../media/image14.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23081" y="4744320"/>
            <a:ext cx="8158417" cy="1802028"/>
          </a:xfrm>
        </p:spPr>
        <p:txBody>
          <a:bodyPr>
            <a:normAutofit fontScale="85000" lnSpcReduction="20000"/>
          </a:bodyPr>
          <a:lstStyle/>
          <a:p>
            <a:pPr algn="r">
              <a:lnSpc>
                <a:spcPct val="100000"/>
              </a:lnSpc>
              <a:spcBef>
                <a:spcPts val="600"/>
              </a:spcBef>
              <a:spcAft>
                <a:spcPts val="600"/>
              </a:spcAft>
            </a:pPr>
            <a:r>
              <a:rPr lang="fr-FR" sz="4800" dirty="0" smtClean="0"/>
              <a:t>Rallye </a:t>
            </a:r>
            <a:r>
              <a:rPr lang="fr-FR" sz="4800" dirty="0"/>
              <a:t>M</a:t>
            </a:r>
            <a:r>
              <a:rPr lang="fr-FR" sz="4800" dirty="0" smtClean="0"/>
              <a:t>athématique Transalpin</a:t>
            </a:r>
          </a:p>
          <a:p>
            <a:pPr algn="r">
              <a:lnSpc>
                <a:spcPct val="100000"/>
              </a:lnSpc>
              <a:spcBef>
                <a:spcPts val="600"/>
              </a:spcBef>
              <a:spcAft>
                <a:spcPts val="600"/>
              </a:spcAft>
            </a:pPr>
            <a:r>
              <a:rPr lang="fr-FR" sz="4800" dirty="0" smtClean="0"/>
              <a:t>Comment construire et utiliser un problème de rallye ?</a:t>
            </a:r>
            <a:endParaRPr lang="fr-FR" sz="4800" dirty="0"/>
          </a:p>
        </p:txBody>
      </p:sp>
      <p:sp>
        <p:nvSpPr>
          <p:cNvPr id="5" name="Espace réservé du numéro de diapositive 4"/>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1</a:t>
            </a:fld>
            <a:endParaRPr kumimoji="0" lang="en-US" dirty="0"/>
          </a:p>
        </p:txBody>
      </p:sp>
      <p:sp>
        <p:nvSpPr>
          <p:cNvPr id="6" name="Espace réservé du pied de page 3"/>
          <p:cNvSpPr txBox="1">
            <a:spLocks/>
          </p:cNvSpPr>
          <p:nvPr/>
        </p:nvSpPr>
        <p:spPr>
          <a:xfrm>
            <a:off x="231013" y="6178263"/>
            <a:ext cx="1977616" cy="546094"/>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Rockwell"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FC RALLYE </a:t>
            </a:r>
            <a:br>
              <a:rPr lang="en-US" dirty="0" smtClean="0"/>
            </a:br>
            <a:r>
              <a:rPr lang="en-US" dirty="0" smtClean="0"/>
              <a:t>Mathias Front </a:t>
            </a:r>
            <a:br>
              <a:rPr lang="en-US" dirty="0" smtClean="0"/>
            </a:br>
            <a:r>
              <a:rPr lang="en-US" dirty="0" err="1" smtClean="0"/>
              <a:t>Printemps</a:t>
            </a:r>
            <a:r>
              <a:rPr lang="en-US" dirty="0" smtClean="0"/>
              <a:t> 2017</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42844" y="158939"/>
            <a:ext cx="3518276" cy="1342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1012" y="272956"/>
            <a:ext cx="5009726" cy="1012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24232" y="594323"/>
            <a:ext cx="4665188" cy="400110"/>
          </a:xfrm>
          <a:prstGeom prst="rect">
            <a:avLst/>
          </a:prstGeom>
        </p:spPr>
        <p:txBody>
          <a:bodyPr wrap="none">
            <a:spAutoFit/>
          </a:bodyPr>
          <a:lstStyle/>
          <a:p>
            <a:r>
              <a:rPr lang="fr-FR" sz="2000" dirty="0"/>
              <a:t>Association du rallye mathématique de l'Ain</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4117" y="1830794"/>
            <a:ext cx="2621297" cy="1512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148919" y="2017357"/>
            <a:ext cx="4126401" cy="1569660"/>
          </a:xfrm>
          <a:prstGeom prst="rect">
            <a:avLst/>
          </a:prstGeom>
        </p:spPr>
        <p:txBody>
          <a:bodyPr wrap="square">
            <a:spAutoFit/>
          </a:bodyPr>
          <a:lstStyle/>
          <a:p>
            <a:pPr algn="ctr"/>
            <a:r>
              <a:rPr lang="it-IT" sz="2400" b="1" dirty="0" smtClean="0"/>
              <a:t>Associazione </a:t>
            </a:r>
            <a:r>
              <a:rPr lang="it-IT" sz="2400" b="1" dirty="0"/>
              <a:t>Rally Matematico Transalpino</a:t>
            </a:r>
          </a:p>
          <a:p>
            <a:pPr algn="ctr"/>
            <a:r>
              <a:rPr lang="it-IT" sz="2400" b="1" dirty="0" smtClean="0"/>
              <a:t>Association </a:t>
            </a:r>
            <a:r>
              <a:rPr lang="it-IT" sz="2400" b="1" dirty="0"/>
              <a:t>Rallye Mathématique Transalpin</a:t>
            </a:r>
          </a:p>
        </p:txBody>
      </p:sp>
      <p:sp>
        <p:nvSpPr>
          <p:cNvPr id="2" name="Espace réservé du pied de page 1"/>
          <p:cNvSpPr>
            <a:spLocks noGrp="1"/>
          </p:cNvSpPr>
          <p:nvPr>
            <p:ph type="ftr" sz="quarter" idx="11"/>
          </p:nvPr>
        </p:nvSpPr>
        <p:spPr/>
        <p:txBody>
          <a:bodyPr/>
          <a:lstStyle/>
          <a:p>
            <a:r>
              <a:rPr lang="fr-FR" smtClean="0"/>
              <a:t>Rallye Mathématique Transalpin - PAF 2017 </a:t>
            </a:r>
            <a:endParaRPr lang="en-US" dirty="0"/>
          </a:p>
        </p:txBody>
      </p:sp>
    </p:spTree>
    <p:extLst>
      <p:ext uri="{BB962C8B-B14F-4D97-AF65-F5344CB8AC3E}">
        <p14:creationId xmlns:p14="http://schemas.microsoft.com/office/powerpoint/2010/main" val="342447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a:xfrm>
            <a:off x="914400" y="228600"/>
            <a:ext cx="7313613" cy="674688"/>
          </a:xfrm>
        </p:spPr>
        <p:txBody>
          <a:bodyPr>
            <a:normAutofit fontScale="90000"/>
          </a:bodyPr>
          <a:lstStyle/>
          <a:p>
            <a:pPr eaLnBrk="1" hangingPunct="1"/>
            <a:r>
              <a:rPr lang="fr-FR" altLang="fr-FR" sz="4400" b="1" dirty="0" smtClean="0"/>
              <a:t>Exemple de chaînage arrière…</a:t>
            </a:r>
            <a:br>
              <a:rPr lang="fr-FR" altLang="fr-FR" sz="4400" b="1" dirty="0" smtClean="0"/>
            </a:br>
            <a:r>
              <a:rPr lang="fr-FR" altLang="fr-FR" sz="2000" b="1" dirty="0" smtClean="0"/>
              <a:t>(stratégie remontante)</a:t>
            </a:r>
            <a:endParaRPr lang="fr-FR" altLang="fr-FR" sz="4400" b="1" dirty="0" smtClean="0"/>
          </a:p>
        </p:txBody>
      </p:sp>
      <p:sp>
        <p:nvSpPr>
          <p:cNvPr id="40963" name="Espace réservé du pied de page 3"/>
          <p:cNvSpPr>
            <a:spLocks noGrp="1"/>
          </p:cNvSpPr>
          <p:nvPr>
            <p:ph type="ftr" sz="quarter" idx="11"/>
          </p:nvPr>
        </p:nvSpPr>
        <p:spPr bwMode="auto">
          <a:xfrm>
            <a:off x="2667000" y="6356350"/>
            <a:ext cx="392122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oudy Old Style" pitchFamily="18" charset="0"/>
                <a:ea typeface="MS PGothic" pitchFamily="34" charset="-128"/>
              </a:defRPr>
            </a:lvl1pPr>
            <a:lvl2pPr marL="742950" indent="-285750" eaLnBrk="0" hangingPunct="0">
              <a:defRPr>
                <a:solidFill>
                  <a:schemeClr val="tx1"/>
                </a:solidFill>
                <a:latin typeface="Goudy Old Style" pitchFamily="18" charset="0"/>
                <a:ea typeface="MS PGothic" pitchFamily="34" charset="-128"/>
              </a:defRPr>
            </a:lvl2pPr>
            <a:lvl3pPr marL="1143000" indent="-228600" eaLnBrk="0" hangingPunct="0">
              <a:defRPr>
                <a:solidFill>
                  <a:schemeClr val="tx1"/>
                </a:solidFill>
                <a:latin typeface="Goudy Old Style" pitchFamily="18" charset="0"/>
                <a:ea typeface="MS PGothic" pitchFamily="34" charset="-128"/>
              </a:defRPr>
            </a:lvl3pPr>
            <a:lvl4pPr marL="1600200" indent="-228600" eaLnBrk="0" hangingPunct="0">
              <a:defRPr>
                <a:solidFill>
                  <a:schemeClr val="tx1"/>
                </a:solidFill>
                <a:latin typeface="Goudy Old Style" pitchFamily="18" charset="0"/>
                <a:ea typeface="MS PGothic" pitchFamily="34" charset="-128"/>
              </a:defRPr>
            </a:lvl4pPr>
            <a:lvl5pPr marL="2057400" indent="-228600" eaLnBrk="0" hangingPunct="0">
              <a:defRPr>
                <a:solidFill>
                  <a:schemeClr val="tx1"/>
                </a:solidFill>
                <a:latin typeface="Goudy Old Style"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oudy Old Style"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oudy Old Style"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oudy Old Style"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oudy Old Style" pitchFamily="18" charset="0"/>
                <a:ea typeface="MS PGothic" pitchFamily="34" charset="-128"/>
              </a:defRPr>
            </a:lvl9pPr>
          </a:lstStyle>
          <a:p>
            <a:pPr algn="ctr" eaLnBrk="1" hangingPunct="1"/>
            <a:r>
              <a:rPr lang="fr-FR" altLang="fr-FR" smtClean="0">
                <a:latin typeface="Times New Roman" panose="02020603050405020304" pitchFamily="18" charset="0"/>
                <a:cs typeface="Times New Roman" panose="02020603050405020304" pitchFamily="18" charset="0"/>
              </a:rPr>
              <a:t>Rallye Mathématique Transalpin - PAF 2017 </a:t>
            </a:r>
            <a:endParaRPr lang="en-US" altLang="fr-FR"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9400" y="1035050"/>
            <a:ext cx="8467266" cy="2681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er 18"/>
          <p:cNvGrpSpPr>
            <a:grpSpLocks/>
          </p:cNvGrpSpPr>
          <p:nvPr/>
        </p:nvGrpSpPr>
        <p:grpSpPr bwMode="auto">
          <a:xfrm>
            <a:off x="5556940" y="4068018"/>
            <a:ext cx="3524250" cy="1956802"/>
            <a:chOff x="5526466" y="3572138"/>
            <a:chExt cx="3523742" cy="1956590"/>
          </a:xfrm>
        </p:grpSpPr>
        <p:pic>
          <p:nvPicPr>
            <p:cNvPr id="40971" name="Image 1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26466" y="3572138"/>
              <a:ext cx="3523742" cy="178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2" name="ZoneTexte 17"/>
            <p:cNvSpPr txBox="1">
              <a:spLocks noChangeArrowheads="1"/>
            </p:cNvSpPr>
            <p:nvPr/>
          </p:nvSpPr>
          <p:spPr bwMode="auto">
            <a:xfrm>
              <a:off x="7511764" y="5128661"/>
              <a:ext cx="1338564" cy="400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oudy Old Style" pitchFamily="18" charset="0"/>
                  <a:ea typeface="MS PGothic" pitchFamily="34" charset="-128"/>
                </a:defRPr>
              </a:lvl1pPr>
              <a:lvl2pPr marL="742950" indent="-285750" eaLnBrk="0" hangingPunct="0">
                <a:defRPr>
                  <a:solidFill>
                    <a:schemeClr val="tx1"/>
                  </a:solidFill>
                  <a:latin typeface="Goudy Old Style" pitchFamily="18" charset="0"/>
                  <a:ea typeface="MS PGothic" pitchFamily="34" charset="-128"/>
                </a:defRPr>
              </a:lvl2pPr>
              <a:lvl3pPr marL="1143000" indent="-228600" eaLnBrk="0" hangingPunct="0">
                <a:defRPr>
                  <a:solidFill>
                    <a:schemeClr val="tx1"/>
                  </a:solidFill>
                  <a:latin typeface="Goudy Old Style" pitchFamily="18" charset="0"/>
                  <a:ea typeface="MS PGothic" pitchFamily="34" charset="-128"/>
                </a:defRPr>
              </a:lvl3pPr>
              <a:lvl4pPr marL="1600200" indent="-228600" eaLnBrk="0" hangingPunct="0">
                <a:defRPr>
                  <a:solidFill>
                    <a:schemeClr val="tx1"/>
                  </a:solidFill>
                  <a:latin typeface="Goudy Old Style" pitchFamily="18" charset="0"/>
                  <a:ea typeface="MS PGothic" pitchFamily="34" charset="-128"/>
                </a:defRPr>
              </a:lvl4pPr>
              <a:lvl5pPr marL="2057400" indent="-228600" eaLnBrk="0" hangingPunct="0">
                <a:defRPr>
                  <a:solidFill>
                    <a:schemeClr val="tx1"/>
                  </a:solidFill>
                  <a:latin typeface="Goudy Old Style"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oudy Old Style"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oudy Old Style"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oudy Old Style"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oudy Old Style" pitchFamily="18" charset="0"/>
                  <a:ea typeface="MS PGothic" pitchFamily="34" charset="-128"/>
                </a:defRPr>
              </a:lvl9pPr>
            </a:lstStyle>
            <a:p>
              <a:pPr eaLnBrk="1" hangingPunct="1"/>
              <a:r>
                <a:rPr lang="fr-FR" altLang="fr-FR" sz="2000" dirty="0" smtClean="0"/>
                <a:t>CM2</a:t>
              </a:r>
              <a:endParaRPr lang="fr-FR" altLang="fr-FR" sz="2000" dirty="0"/>
            </a:p>
          </p:txBody>
        </p:sp>
      </p:grpSp>
      <p:grpSp>
        <p:nvGrpSpPr>
          <p:cNvPr id="21" name="Grouper 20"/>
          <p:cNvGrpSpPr>
            <a:grpSpLocks/>
          </p:cNvGrpSpPr>
          <p:nvPr/>
        </p:nvGrpSpPr>
        <p:grpSpPr bwMode="auto">
          <a:xfrm>
            <a:off x="88002" y="3983881"/>
            <a:ext cx="5468938" cy="2123043"/>
            <a:chOff x="57205" y="3488763"/>
            <a:chExt cx="5469261" cy="2122699"/>
          </a:xfrm>
        </p:grpSpPr>
        <p:pic>
          <p:nvPicPr>
            <p:cNvPr id="40969" name="Image 10"/>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205" y="3488763"/>
              <a:ext cx="5377141" cy="207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ZoneTexte 19"/>
            <p:cNvSpPr txBox="1">
              <a:spLocks noChangeArrowheads="1"/>
            </p:cNvSpPr>
            <p:nvPr/>
          </p:nvSpPr>
          <p:spPr bwMode="auto">
            <a:xfrm>
              <a:off x="4072898" y="5211417"/>
              <a:ext cx="1453568" cy="40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oudy Old Style" pitchFamily="18" charset="0"/>
                  <a:ea typeface="MS PGothic" pitchFamily="34" charset="-128"/>
                </a:defRPr>
              </a:lvl1pPr>
              <a:lvl2pPr marL="742950" indent="-285750" eaLnBrk="0" hangingPunct="0">
                <a:defRPr>
                  <a:solidFill>
                    <a:schemeClr val="tx1"/>
                  </a:solidFill>
                  <a:latin typeface="Goudy Old Style" pitchFamily="18" charset="0"/>
                  <a:ea typeface="MS PGothic" pitchFamily="34" charset="-128"/>
                </a:defRPr>
              </a:lvl2pPr>
              <a:lvl3pPr marL="1143000" indent="-228600" eaLnBrk="0" hangingPunct="0">
                <a:defRPr>
                  <a:solidFill>
                    <a:schemeClr val="tx1"/>
                  </a:solidFill>
                  <a:latin typeface="Goudy Old Style" pitchFamily="18" charset="0"/>
                  <a:ea typeface="MS PGothic" pitchFamily="34" charset="-128"/>
                </a:defRPr>
              </a:lvl3pPr>
              <a:lvl4pPr marL="1600200" indent="-228600" eaLnBrk="0" hangingPunct="0">
                <a:defRPr>
                  <a:solidFill>
                    <a:schemeClr val="tx1"/>
                  </a:solidFill>
                  <a:latin typeface="Goudy Old Style" pitchFamily="18" charset="0"/>
                  <a:ea typeface="MS PGothic" pitchFamily="34" charset="-128"/>
                </a:defRPr>
              </a:lvl4pPr>
              <a:lvl5pPr marL="2057400" indent="-228600" eaLnBrk="0" hangingPunct="0">
                <a:defRPr>
                  <a:solidFill>
                    <a:schemeClr val="tx1"/>
                  </a:solidFill>
                  <a:latin typeface="Goudy Old Style"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oudy Old Style"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oudy Old Style"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oudy Old Style"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oudy Old Style" pitchFamily="18" charset="0"/>
                  <a:ea typeface="MS PGothic" pitchFamily="34" charset="-128"/>
                </a:defRPr>
              </a:lvl9pPr>
            </a:lstStyle>
            <a:p>
              <a:pPr eaLnBrk="1" hangingPunct="1"/>
              <a:r>
                <a:rPr lang="fr-FR" altLang="fr-FR" sz="2000" dirty="0" smtClean="0"/>
                <a:t>5</a:t>
              </a:r>
              <a:r>
                <a:rPr lang="fr-FR" altLang="fr-FR" sz="2000" baseline="30000" dirty="0" smtClean="0"/>
                <a:t>e</a:t>
              </a:r>
              <a:endParaRPr lang="fr-FR" altLang="fr-FR" sz="2000" baseline="30000" dirty="0"/>
            </a:p>
          </p:txBody>
        </p:sp>
      </p:grpSp>
      <p:sp>
        <p:nvSpPr>
          <p:cNvPr id="2" name="Espace réservé du numéro de diapositive 1"/>
          <p:cNvSpPr>
            <a:spLocks noGrp="1"/>
          </p:cNvSpPr>
          <p:nvPr>
            <p:ph type="sldNum" sz="quarter" idx="12"/>
          </p:nvPr>
        </p:nvSpPr>
        <p:spPr/>
        <p:txBody>
          <a:bodyPr/>
          <a:lstStyle/>
          <a:p>
            <a:fld id="{F2C18B85-9361-4713-8DA3-5F301ABAA292}" type="slidenum">
              <a:rPr lang="fr-FR" smtClean="0"/>
              <a:pPr/>
              <a:t>10</a:t>
            </a:fld>
            <a:endParaRPr lang="fr-FR" dirty="0"/>
          </a:p>
        </p:txBody>
      </p:sp>
    </p:spTree>
    <p:extLst>
      <p:ext uri="{BB962C8B-B14F-4D97-AF65-F5344CB8AC3E}">
        <p14:creationId xmlns:p14="http://schemas.microsoft.com/office/powerpoint/2010/main" val="2137114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noGrp="1"/>
          </p:cNvSpPr>
          <p:nvPr>
            <p:ph type="title"/>
          </p:nvPr>
        </p:nvSpPr>
        <p:spPr>
          <a:xfrm>
            <a:off x="263525" y="228601"/>
            <a:ext cx="8466138" cy="608112"/>
          </a:xfrm>
        </p:spPr>
        <p:txBody>
          <a:bodyPr/>
          <a:lstStyle/>
          <a:p>
            <a:pPr algn="ctr" eaLnBrk="1" hangingPunct="1"/>
            <a:r>
              <a:rPr lang="fr-FR" altLang="fr-FR" sz="3200" b="1" dirty="0" smtClean="0"/>
              <a:t>Exemple de stratégie par essais peu organisés…</a:t>
            </a:r>
          </a:p>
        </p:txBody>
      </p:sp>
      <p:sp>
        <p:nvSpPr>
          <p:cNvPr id="41987" name="Espace réservé du pied de page 3"/>
          <p:cNvSpPr>
            <a:spLocks noGrp="1"/>
          </p:cNvSpPr>
          <p:nvPr>
            <p:ph type="ftr" sz="quarter" idx="11"/>
          </p:nvPr>
        </p:nvSpPr>
        <p:spPr bwMode="auto">
          <a:xfrm>
            <a:off x="1462769" y="6356350"/>
            <a:ext cx="54134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oudy Old Style" pitchFamily="18" charset="0"/>
                <a:ea typeface="MS PGothic" pitchFamily="34" charset="-128"/>
              </a:defRPr>
            </a:lvl1pPr>
            <a:lvl2pPr marL="742950" indent="-285750" eaLnBrk="0" hangingPunct="0">
              <a:defRPr>
                <a:solidFill>
                  <a:schemeClr val="tx1"/>
                </a:solidFill>
                <a:latin typeface="Goudy Old Style" pitchFamily="18" charset="0"/>
                <a:ea typeface="MS PGothic" pitchFamily="34" charset="-128"/>
              </a:defRPr>
            </a:lvl2pPr>
            <a:lvl3pPr marL="1143000" indent="-228600" eaLnBrk="0" hangingPunct="0">
              <a:defRPr>
                <a:solidFill>
                  <a:schemeClr val="tx1"/>
                </a:solidFill>
                <a:latin typeface="Goudy Old Style" pitchFamily="18" charset="0"/>
                <a:ea typeface="MS PGothic" pitchFamily="34" charset="-128"/>
              </a:defRPr>
            </a:lvl3pPr>
            <a:lvl4pPr marL="1600200" indent="-228600" eaLnBrk="0" hangingPunct="0">
              <a:defRPr>
                <a:solidFill>
                  <a:schemeClr val="tx1"/>
                </a:solidFill>
                <a:latin typeface="Goudy Old Style" pitchFamily="18" charset="0"/>
                <a:ea typeface="MS PGothic" pitchFamily="34" charset="-128"/>
              </a:defRPr>
            </a:lvl4pPr>
            <a:lvl5pPr marL="2057400" indent="-228600" eaLnBrk="0" hangingPunct="0">
              <a:defRPr>
                <a:solidFill>
                  <a:schemeClr val="tx1"/>
                </a:solidFill>
                <a:latin typeface="Goudy Old Style"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oudy Old Style"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oudy Old Style"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oudy Old Style"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oudy Old Style" pitchFamily="18" charset="0"/>
                <a:ea typeface="MS PGothic" pitchFamily="34" charset="-128"/>
              </a:defRPr>
            </a:lvl9pPr>
          </a:lstStyle>
          <a:p>
            <a:pPr algn="ctr" eaLnBrk="1" hangingPunct="1"/>
            <a:r>
              <a:rPr lang="fr-FR" altLang="fr-FR" smtClean="0">
                <a:latin typeface="Times New Roman" panose="02020603050405020304" pitchFamily="18" charset="0"/>
                <a:cs typeface="Times New Roman" panose="02020603050405020304" pitchFamily="18" charset="0"/>
              </a:rPr>
              <a:t>Rallye Mathématique Transalpin - PAF 2017 </a:t>
            </a:r>
            <a:endParaRPr lang="en-US" altLang="fr-FR" dirty="0">
              <a:latin typeface="Times New Roman" panose="02020603050405020304" pitchFamily="18" charset="0"/>
              <a:cs typeface="Times New Roman" panose="02020603050405020304" pitchFamily="18" charset="0"/>
            </a:endParaRPr>
          </a:p>
        </p:txBody>
      </p:sp>
      <p:pic>
        <p:nvPicPr>
          <p:cNvPr id="11" name="Image 10">
            <a:hlinkClick r:id="rId3" action="ppaction://hlinksldjump"/>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0338" y="977900"/>
            <a:ext cx="3783012"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2"/>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00350" y="2063750"/>
            <a:ext cx="634365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F2C18B85-9361-4713-8DA3-5F301ABAA292}" type="slidenum">
              <a:rPr lang="fr-FR" smtClean="0"/>
              <a:pPr/>
              <a:t>11</a:t>
            </a:fld>
            <a:endParaRPr lang="fr-FR" dirty="0"/>
          </a:p>
        </p:txBody>
      </p:sp>
      <p:sp>
        <p:nvSpPr>
          <p:cNvPr id="7" name="ZoneTexte 17"/>
          <p:cNvSpPr txBox="1">
            <a:spLocks noChangeArrowheads="1"/>
          </p:cNvSpPr>
          <p:nvPr/>
        </p:nvSpPr>
        <p:spPr bwMode="auto">
          <a:xfrm>
            <a:off x="1462769" y="4439384"/>
            <a:ext cx="13387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oudy Old Style" pitchFamily="18" charset="0"/>
                <a:ea typeface="MS PGothic" pitchFamily="34" charset="-128"/>
              </a:defRPr>
            </a:lvl1pPr>
            <a:lvl2pPr marL="742950" indent="-285750" eaLnBrk="0" hangingPunct="0">
              <a:defRPr>
                <a:solidFill>
                  <a:schemeClr val="tx1"/>
                </a:solidFill>
                <a:latin typeface="Goudy Old Style" pitchFamily="18" charset="0"/>
                <a:ea typeface="MS PGothic" pitchFamily="34" charset="-128"/>
              </a:defRPr>
            </a:lvl2pPr>
            <a:lvl3pPr marL="1143000" indent="-228600" eaLnBrk="0" hangingPunct="0">
              <a:defRPr>
                <a:solidFill>
                  <a:schemeClr val="tx1"/>
                </a:solidFill>
                <a:latin typeface="Goudy Old Style" pitchFamily="18" charset="0"/>
                <a:ea typeface="MS PGothic" pitchFamily="34" charset="-128"/>
              </a:defRPr>
            </a:lvl3pPr>
            <a:lvl4pPr marL="1600200" indent="-228600" eaLnBrk="0" hangingPunct="0">
              <a:defRPr>
                <a:solidFill>
                  <a:schemeClr val="tx1"/>
                </a:solidFill>
                <a:latin typeface="Goudy Old Style" pitchFamily="18" charset="0"/>
                <a:ea typeface="MS PGothic" pitchFamily="34" charset="-128"/>
              </a:defRPr>
            </a:lvl4pPr>
            <a:lvl5pPr marL="2057400" indent="-228600" eaLnBrk="0" hangingPunct="0">
              <a:defRPr>
                <a:solidFill>
                  <a:schemeClr val="tx1"/>
                </a:solidFill>
                <a:latin typeface="Goudy Old Style"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oudy Old Style"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oudy Old Style"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oudy Old Style"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oudy Old Style" pitchFamily="18" charset="0"/>
                <a:ea typeface="MS PGothic" pitchFamily="34" charset="-128"/>
              </a:defRPr>
            </a:lvl9pPr>
          </a:lstStyle>
          <a:p>
            <a:pPr eaLnBrk="1" hangingPunct="1"/>
            <a:r>
              <a:rPr lang="fr-FR" altLang="fr-FR" sz="2000" dirty="0" smtClean="0"/>
              <a:t>CM2</a:t>
            </a:r>
            <a:endParaRPr lang="fr-FR" altLang="fr-FR" sz="2000" dirty="0"/>
          </a:p>
        </p:txBody>
      </p:sp>
    </p:spTree>
    <p:extLst>
      <p:ext uri="{BB962C8B-B14F-4D97-AF65-F5344CB8AC3E}">
        <p14:creationId xmlns:p14="http://schemas.microsoft.com/office/powerpoint/2010/main" val="1575516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p:cNvSpPr>
            <a:spLocks noGrp="1"/>
          </p:cNvSpPr>
          <p:nvPr>
            <p:ph type="title"/>
          </p:nvPr>
        </p:nvSpPr>
        <p:spPr>
          <a:xfrm>
            <a:off x="263525" y="149225"/>
            <a:ext cx="8466138" cy="811213"/>
          </a:xfrm>
        </p:spPr>
        <p:txBody>
          <a:bodyPr>
            <a:normAutofit fontScale="90000"/>
          </a:bodyPr>
          <a:lstStyle/>
          <a:p>
            <a:pPr algn="ctr" eaLnBrk="1" hangingPunct="1"/>
            <a:r>
              <a:rPr lang="fr-FR" altLang="fr-FR" sz="2800" b="1" dirty="0" smtClean="0"/>
              <a:t>Exemple de stratégie par essais…</a:t>
            </a:r>
            <a:br>
              <a:rPr lang="fr-FR" altLang="fr-FR" sz="2800" b="1" dirty="0" smtClean="0"/>
            </a:br>
            <a:r>
              <a:rPr lang="fr-FR" altLang="fr-FR" sz="2800" b="1" dirty="0" smtClean="0"/>
              <a:t>orientés par un ordre de grandeur</a:t>
            </a:r>
          </a:p>
        </p:txBody>
      </p:sp>
      <p:sp>
        <p:nvSpPr>
          <p:cNvPr id="44035" name="Espace réservé du pied de page 3"/>
          <p:cNvSpPr>
            <a:spLocks noGrp="1"/>
          </p:cNvSpPr>
          <p:nvPr>
            <p:ph type="ftr" sz="quarter" idx="11"/>
          </p:nvPr>
        </p:nvSpPr>
        <p:spPr bwMode="auto">
          <a:xfrm>
            <a:off x="2667000" y="6356350"/>
            <a:ext cx="413724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oudy Old Style" pitchFamily="18" charset="0"/>
                <a:ea typeface="MS PGothic" pitchFamily="34" charset="-128"/>
              </a:defRPr>
            </a:lvl1pPr>
            <a:lvl2pPr marL="742950" indent="-285750" eaLnBrk="0" hangingPunct="0">
              <a:defRPr>
                <a:solidFill>
                  <a:schemeClr val="tx1"/>
                </a:solidFill>
                <a:latin typeface="Goudy Old Style" pitchFamily="18" charset="0"/>
                <a:ea typeface="MS PGothic" pitchFamily="34" charset="-128"/>
              </a:defRPr>
            </a:lvl2pPr>
            <a:lvl3pPr marL="1143000" indent="-228600" eaLnBrk="0" hangingPunct="0">
              <a:defRPr>
                <a:solidFill>
                  <a:schemeClr val="tx1"/>
                </a:solidFill>
                <a:latin typeface="Goudy Old Style" pitchFamily="18" charset="0"/>
                <a:ea typeface="MS PGothic" pitchFamily="34" charset="-128"/>
              </a:defRPr>
            </a:lvl3pPr>
            <a:lvl4pPr marL="1600200" indent="-228600" eaLnBrk="0" hangingPunct="0">
              <a:defRPr>
                <a:solidFill>
                  <a:schemeClr val="tx1"/>
                </a:solidFill>
                <a:latin typeface="Goudy Old Style" pitchFamily="18" charset="0"/>
                <a:ea typeface="MS PGothic" pitchFamily="34" charset="-128"/>
              </a:defRPr>
            </a:lvl4pPr>
            <a:lvl5pPr marL="2057400" indent="-228600" eaLnBrk="0" hangingPunct="0">
              <a:defRPr>
                <a:solidFill>
                  <a:schemeClr val="tx1"/>
                </a:solidFill>
                <a:latin typeface="Goudy Old Style"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oudy Old Style"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oudy Old Style"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oudy Old Style"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oudy Old Style" pitchFamily="18" charset="0"/>
                <a:ea typeface="MS PGothic" pitchFamily="34" charset="-128"/>
              </a:defRPr>
            </a:lvl9pPr>
          </a:lstStyle>
          <a:p>
            <a:pPr algn="ctr" eaLnBrk="1" hangingPunct="1"/>
            <a:r>
              <a:rPr lang="fr-FR" altLang="fr-FR" smtClean="0">
                <a:latin typeface="Times New Roman" panose="02020603050405020304" pitchFamily="18" charset="0"/>
                <a:cs typeface="Times New Roman" panose="02020603050405020304" pitchFamily="18" charset="0"/>
              </a:rPr>
              <a:t>Rallye Mathématique Transalpin - PAF 2017 </a:t>
            </a:r>
            <a:endParaRPr lang="en-US" altLang="fr-FR"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73237" y="960438"/>
            <a:ext cx="4756150" cy="549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ZoneTexte 5"/>
          <p:cNvSpPr txBox="1">
            <a:spLocks noChangeArrowheads="1"/>
          </p:cNvSpPr>
          <p:nvPr/>
        </p:nvSpPr>
        <p:spPr bwMode="auto">
          <a:xfrm>
            <a:off x="5940152" y="5157192"/>
            <a:ext cx="19843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oudy Old Style" pitchFamily="18" charset="0"/>
                <a:ea typeface="MS PGothic" pitchFamily="34" charset="-128"/>
              </a:defRPr>
            </a:lvl1pPr>
            <a:lvl2pPr marL="742950" indent="-285750" eaLnBrk="0" hangingPunct="0">
              <a:defRPr>
                <a:solidFill>
                  <a:schemeClr val="tx1"/>
                </a:solidFill>
                <a:latin typeface="Goudy Old Style" pitchFamily="18" charset="0"/>
                <a:ea typeface="MS PGothic" pitchFamily="34" charset="-128"/>
              </a:defRPr>
            </a:lvl2pPr>
            <a:lvl3pPr marL="1143000" indent="-228600" eaLnBrk="0" hangingPunct="0">
              <a:defRPr>
                <a:solidFill>
                  <a:schemeClr val="tx1"/>
                </a:solidFill>
                <a:latin typeface="Goudy Old Style" pitchFamily="18" charset="0"/>
                <a:ea typeface="MS PGothic" pitchFamily="34" charset="-128"/>
              </a:defRPr>
            </a:lvl3pPr>
            <a:lvl4pPr marL="1600200" indent="-228600" eaLnBrk="0" hangingPunct="0">
              <a:defRPr>
                <a:solidFill>
                  <a:schemeClr val="tx1"/>
                </a:solidFill>
                <a:latin typeface="Goudy Old Style" pitchFamily="18" charset="0"/>
                <a:ea typeface="MS PGothic" pitchFamily="34" charset="-128"/>
              </a:defRPr>
            </a:lvl4pPr>
            <a:lvl5pPr marL="2057400" indent="-228600" eaLnBrk="0" hangingPunct="0">
              <a:defRPr>
                <a:solidFill>
                  <a:schemeClr val="tx1"/>
                </a:solidFill>
                <a:latin typeface="Goudy Old Style"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oudy Old Style"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oudy Old Style"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oudy Old Style"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oudy Old Style" pitchFamily="18" charset="0"/>
                <a:ea typeface="MS PGothic" pitchFamily="34" charset="-128"/>
              </a:defRPr>
            </a:lvl9pPr>
          </a:lstStyle>
          <a:p>
            <a:pPr eaLnBrk="1" hangingPunct="1"/>
            <a:r>
              <a:rPr lang="fr-FR" altLang="fr-FR" sz="2000" dirty="0" smtClean="0"/>
              <a:t>CM2</a:t>
            </a:r>
            <a:endParaRPr lang="fr-FR" altLang="fr-FR" sz="2000" dirty="0"/>
          </a:p>
        </p:txBody>
      </p:sp>
      <p:sp>
        <p:nvSpPr>
          <p:cNvPr id="2" name="Espace réservé du numéro de diapositive 1"/>
          <p:cNvSpPr>
            <a:spLocks noGrp="1"/>
          </p:cNvSpPr>
          <p:nvPr>
            <p:ph type="sldNum" sz="quarter" idx="12"/>
          </p:nvPr>
        </p:nvSpPr>
        <p:spPr/>
        <p:txBody>
          <a:bodyPr/>
          <a:lstStyle/>
          <a:p>
            <a:fld id="{F2C18B85-9361-4713-8DA3-5F301ABAA292}" type="slidenum">
              <a:rPr lang="fr-FR" smtClean="0"/>
              <a:pPr/>
              <a:t>12</a:t>
            </a:fld>
            <a:endParaRPr lang="fr-FR" dirty="0"/>
          </a:p>
        </p:txBody>
      </p:sp>
    </p:spTree>
    <p:extLst>
      <p:ext uri="{BB962C8B-B14F-4D97-AF65-F5344CB8AC3E}">
        <p14:creationId xmlns:p14="http://schemas.microsoft.com/office/powerpoint/2010/main" val="4185891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p:cNvSpPr>
            <a:spLocks noGrp="1"/>
          </p:cNvSpPr>
          <p:nvPr>
            <p:ph type="title"/>
          </p:nvPr>
        </p:nvSpPr>
        <p:spPr>
          <a:xfrm>
            <a:off x="914400" y="239713"/>
            <a:ext cx="7313613" cy="868362"/>
          </a:xfrm>
        </p:spPr>
        <p:txBody>
          <a:bodyPr/>
          <a:lstStyle/>
          <a:p>
            <a:pPr eaLnBrk="1" hangingPunct="1"/>
            <a:r>
              <a:rPr lang="fr-FR" altLang="fr-FR" sz="2800" b="1" dirty="0" smtClean="0"/>
              <a:t>Exemple de stratégie par « fausse position</a:t>
            </a:r>
            <a:r>
              <a:rPr lang="fr-FR" altLang="fr-FR" sz="2800" dirty="0" smtClean="0"/>
              <a:t> »</a:t>
            </a:r>
            <a:endParaRPr lang="fr-FR" altLang="fr-FR" dirty="0" smtClean="0"/>
          </a:p>
        </p:txBody>
      </p:sp>
      <p:sp>
        <p:nvSpPr>
          <p:cNvPr id="45059" name="Espace réservé du pied de page 3"/>
          <p:cNvSpPr>
            <a:spLocks noGrp="1"/>
          </p:cNvSpPr>
          <p:nvPr>
            <p:ph type="ftr" sz="quarter" idx="11"/>
          </p:nvPr>
        </p:nvSpPr>
        <p:spPr bwMode="auto">
          <a:xfrm>
            <a:off x="2667000" y="6356350"/>
            <a:ext cx="399323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oudy Old Style" pitchFamily="18" charset="0"/>
                <a:ea typeface="MS PGothic" pitchFamily="34" charset="-128"/>
              </a:defRPr>
            </a:lvl1pPr>
            <a:lvl2pPr marL="742950" indent="-285750" eaLnBrk="0" hangingPunct="0">
              <a:defRPr>
                <a:solidFill>
                  <a:schemeClr val="tx1"/>
                </a:solidFill>
                <a:latin typeface="Goudy Old Style" pitchFamily="18" charset="0"/>
                <a:ea typeface="MS PGothic" pitchFamily="34" charset="-128"/>
              </a:defRPr>
            </a:lvl2pPr>
            <a:lvl3pPr marL="1143000" indent="-228600" eaLnBrk="0" hangingPunct="0">
              <a:defRPr>
                <a:solidFill>
                  <a:schemeClr val="tx1"/>
                </a:solidFill>
                <a:latin typeface="Goudy Old Style" pitchFamily="18" charset="0"/>
                <a:ea typeface="MS PGothic" pitchFamily="34" charset="-128"/>
              </a:defRPr>
            </a:lvl3pPr>
            <a:lvl4pPr marL="1600200" indent="-228600" eaLnBrk="0" hangingPunct="0">
              <a:defRPr>
                <a:solidFill>
                  <a:schemeClr val="tx1"/>
                </a:solidFill>
                <a:latin typeface="Goudy Old Style" pitchFamily="18" charset="0"/>
                <a:ea typeface="MS PGothic" pitchFamily="34" charset="-128"/>
              </a:defRPr>
            </a:lvl4pPr>
            <a:lvl5pPr marL="2057400" indent="-228600" eaLnBrk="0" hangingPunct="0">
              <a:defRPr>
                <a:solidFill>
                  <a:schemeClr val="tx1"/>
                </a:solidFill>
                <a:latin typeface="Goudy Old Style"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oudy Old Style"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oudy Old Style"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oudy Old Style"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oudy Old Style" pitchFamily="18" charset="0"/>
                <a:ea typeface="MS PGothic" pitchFamily="34" charset="-128"/>
              </a:defRPr>
            </a:lvl9pPr>
          </a:lstStyle>
          <a:p>
            <a:pPr algn="ctr" eaLnBrk="1" hangingPunct="1"/>
            <a:r>
              <a:rPr lang="fr-FR" altLang="fr-FR" smtClean="0">
                <a:latin typeface="Times New Roman" panose="02020603050405020304" pitchFamily="18" charset="0"/>
                <a:cs typeface="Times New Roman" panose="02020603050405020304" pitchFamily="18" charset="0"/>
              </a:rPr>
              <a:t>Rallye Mathématique Transalpin - PAF 2017 </a:t>
            </a:r>
            <a:endParaRPr lang="en-US" altLang="fr-FR" dirty="0">
              <a:latin typeface="Times New Roman" panose="02020603050405020304" pitchFamily="18" charset="0"/>
              <a:cs typeface="Times New Roman" panose="02020603050405020304" pitchFamily="18" charset="0"/>
            </a:endParaRPr>
          </a:p>
        </p:txBody>
      </p:sp>
      <p:sp>
        <p:nvSpPr>
          <p:cNvPr id="10" name="ZoneTexte 9"/>
          <p:cNvSpPr txBox="1">
            <a:spLocks noChangeArrowheads="1"/>
          </p:cNvSpPr>
          <p:nvPr/>
        </p:nvSpPr>
        <p:spPr bwMode="auto">
          <a:xfrm>
            <a:off x="6554788" y="2243138"/>
            <a:ext cx="2311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oudy Old Style" pitchFamily="18" charset="0"/>
                <a:ea typeface="MS PGothic" pitchFamily="34" charset="-128"/>
              </a:defRPr>
            </a:lvl1pPr>
            <a:lvl2pPr marL="742950" indent="-285750" eaLnBrk="0" hangingPunct="0">
              <a:defRPr>
                <a:solidFill>
                  <a:schemeClr val="tx1"/>
                </a:solidFill>
                <a:latin typeface="Goudy Old Style" pitchFamily="18" charset="0"/>
                <a:ea typeface="MS PGothic" pitchFamily="34" charset="-128"/>
              </a:defRPr>
            </a:lvl2pPr>
            <a:lvl3pPr marL="1143000" indent="-228600" eaLnBrk="0" hangingPunct="0">
              <a:defRPr>
                <a:solidFill>
                  <a:schemeClr val="tx1"/>
                </a:solidFill>
                <a:latin typeface="Goudy Old Style" pitchFamily="18" charset="0"/>
                <a:ea typeface="MS PGothic" pitchFamily="34" charset="-128"/>
              </a:defRPr>
            </a:lvl3pPr>
            <a:lvl4pPr marL="1600200" indent="-228600" eaLnBrk="0" hangingPunct="0">
              <a:defRPr>
                <a:solidFill>
                  <a:schemeClr val="tx1"/>
                </a:solidFill>
                <a:latin typeface="Goudy Old Style" pitchFamily="18" charset="0"/>
                <a:ea typeface="MS PGothic" pitchFamily="34" charset="-128"/>
              </a:defRPr>
            </a:lvl4pPr>
            <a:lvl5pPr marL="2057400" indent="-228600" eaLnBrk="0" hangingPunct="0">
              <a:defRPr>
                <a:solidFill>
                  <a:schemeClr val="tx1"/>
                </a:solidFill>
                <a:latin typeface="Goudy Old Style"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oudy Old Style"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oudy Old Style"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oudy Old Style"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oudy Old Style" pitchFamily="18" charset="0"/>
                <a:ea typeface="MS PGothic" pitchFamily="34" charset="-128"/>
              </a:defRPr>
            </a:lvl9pPr>
          </a:lstStyle>
          <a:p>
            <a:pPr eaLnBrk="1" hangingPunct="1"/>
            <a:r>
              <a:rPr lang="fr-FR" altLang="fr-FR"/>
              <a:t>Si toutes les roulades étaient avec un seul cure-dents….</a:t>
            </a:r>
          </a:p>
        </p:txBody>
      </p:sp>
      <p:sp>
        <p:nvSpPr>
          <p:cNvPr id="2" name="Espace réservé du numéro de diapositive 1"/>
          <p:cNvSpPr>
            <a:spLocks noGrp="1"/>
          </p:cNvSpPr>
          <p:nvPr>
            <p:ph type="sldNum" sz="quarter" idx="12"/>
          </p:nvPr>
        </p:nvSpPr>
        <p:spPr/>
        <p:txBody>
          <a:bodyPr/>
          <a:lstStyle/>
          <a:p>
            <a:fld id="{F2C18B85-9361-4713-8DA3-5F301ABAA292}" type="slidenum">
              <a:rPr lang="fr-FR" smtClean="0"/>
              <a:pPr/>
              <a:t>13</a:t>
            </a:fld>
            <a:endParaRPr lang="fr-FR" dirty="0"/>
          </a:p>
        </p:txBody>
      </p:sp>
      <p:pic>
        <p:nvPicPr>
          <p:cNvPr id="1026" name="Picture 2">
            <a:hlinkClick r:id="rId3" action="ppaction://hlinksldjump"/>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1211" y="1340768"/>
            <a:ext cx="5884124" cy="198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e 3"/>
          <p:cNvGrpSpPr/>
          <p:nvPr/>
        </p:nvGrpSpPr>
        <p:grpSpPr>
          <a:xfrm>
            <a:off x="251780" y="3119355"/>
            <a:ext cx="5884124" cy="3174584"/>
            <a:chOff x="231211" y="2990194"/>
            <a:chExt cx="6212997" cy="3442286"/>
          </a:xfrm>
        </p:grpSpPr>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1211" y="3275920"/>
              <a:ext cx="6212997" cy="3156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5651827" y="2990194"/>
              <a:ext cx="792381" cy="433850"/>
            </a:xfrm>
            <a:prstGeom prst="rect">
              <a:avLst/>
            </a:prstGeom>
            <a:noFill/>
          </p:spPr>
          <p:txBody>
            <a:bodyPr wrap="square" rtlCol="0">
              <a:spAutoFit/>
            </a:bodyPr>
            <a:lstStyle/>
            <a:p>
              <a:r>
                <a:rPr lang="fr-FR" sz="2000" dirty="0" smtClean="0">
                  <a:solidFill>
                    <a:schemeClr val="tx1"/>
                  </a:solidFill>
                  <a:latin typeface="Goudy Old Style" panose="02020502050305020303" pitchFamily="18" charset="0"/>
                </a:rPr>
                <a:t>CM1</a:t>
              </a:r>
              <a:endParaRPr lang="fr-FR" sz="2000" dirty="0">
                <a:solidFill>
                  <a:schemeClr val="tx1"/>
                </a:solidFill>
                <a:latin typeface="Goudy Old Style" panose="02020502050305020303" pitchFamily="18" charset="0"/>
              </a:endParaRPr>
            </a:p>
          </p:txBody>
        </p:sp>
      </p:grpSp>
    </p:spTree>
    <p:extLst>
      <p:ext uri="{BB962C8B-B14F-4D97-AF65-F5344CB8AC3E}">
        <p14:creationId xmlns:p14="http://schemas.microsoft.com/office/powerpoint/2010/main" val="204479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a:xfrm>
            <a:off x="685800" y="217488"/>
            <a:ext cx="7859713" cy="584200"/>
          </a:xfrm>
        </p:spPr>
        <p:txBody>
          <a:bodyPr>
            <a:normAutofit/>
          </a:bodyPr>
          <a:lstStyle/>
          <a:p>
            <a:pPr eaLnBrk="1" hangingPunct="1"/>
            <a:r>
              <a:rPr lang="fr-FR" altLang="fr-FR" sz="2800" b="1" dirty="0" smtClean="0"/>
              <a:t>Exemple de stratégie par inventaire exhaustif</a:t>
            </a:r>
          </a:p>
        </p:txBody>
      </p:sp>
      <p:sp>
        <p:nvSpPr>
          <p:cNvPr id="46083" name="Espace réservé du pied de page 3"/>
          <p:cNvSpPr>
            <a:spLocks noGrp="1"/>
          </p:cNvSpPr>
          <p:nvPr>
            <p:ph type="ftr" sz="quarter" idx="11"/>
          </p:nvPr>
        </p:nvSpPr>
        <p:spPr bwMode="auto">
          <a:xfrm>
            <a:off x="2667000" y="6356350"/>
            <a:ext cx="420925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oudy Old Style" pitchFamily="18" charset="0"/>
                <a:ea typeface="MS PGothic" pitchFamily="34" charset="-128"/>
              </a:defRPr>
            </a:lvl1pPr>
            <a:lvl2pPr marL="742950" indent="-285750" eaLnBrk="0" hangingPunct="0">
              <a:defRPr>
                <a:solidFill>
                  <a:schemeClr val="tx1"/>
                </a:solidFill>
                <a:latin typeface="Goudy Old Style" pitchFamily="18" charset="0"/>
                <a:ea typeface="MS PGothic" pitchFamily="34" charset="-128"/>
              </a:defRPr>
            </a:lvl2pPr>
            <a:lvl3pPr marL="1143000" indent="-228600" eaLnBrk="0" hangingPunct="0">
              <a:defRPr>
                <a:solidFill>
                  <a:schemeClr val="tx1"/>
                </a:solidFill>
                <a:latin typeface="Goudy Old Style" pitchFamily="18" charset="0"/>
                <a:ea typeface="MS PGothic" pitchFamily="34" charset="-128"/>
              </a:defRPr>
            </a:lvl3pPr>
            <a:lvl4pPr marL="1600200" indent="-228600" eaLnBrk="0" hangingPunct="0">
              <a:defRPr>
                <a:solidFill>
                  <a:schemeClr val="tx1"/>
                </a:solidFill>
                <a:latin typeface="Goudy Old Style" pitchFamily="18" charset="0"/>
                <a:ea typeface="MS PGothic" pitchFamily="34" charset="-128"/>
              </a:defRPr>
            </a:lvl4pPr>
            <a:lvl5pPr marL="2057400" indent="-228600" eaLnBrk="0" hangingPunct="0">
              <a:defRPr>
                <a:solidFill>
                  <a:schemeClr val="tx1"/>
                </a:solidFill>
                <a:latin typeface="Goudy Old Style"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oudy Old Style"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oudy Old Style"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oudy Old Style"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oudy Old Style" pitchFamily="18" charset="0"/>
                <a:ea typeface="MS PGothic" pitchFamily="34" charset="-128"/>
              </a:defRPr>
            </a:lvl9pPr>
          </a:lstStyle>
          <a:p>
            <a:pPr algn="ctr" eaLnBrk="1" hangingPunct="1"/>
            <a:r>
              <a:rPr lang="fr-FR" altLang="fr-FR" smtClean="0">
                <a:latin typeface="Times New Roman" panose="02020603050405020304" pitchFamily="18" charset="0"/>
                <a:cs typeface="Times New Roman" panose="02020603050405020304" pitchFamily="18" charset="0"/>
              </a:rPr>
              <a:t>Rallye Mathématique Transalpin - PAF 2017 </a:t>
            </a:r>
            <a:endParaRPr lang="en-US" altLang="fr-FR" dirty="0">
              <a:latin typeface="Times New Roman" panose="02020603050405020304" pitchFamily="18"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fld id="{F2C18B85-9361-4713-8DA3-5F301ABAA292}" type="slidenum">
              <a:rPr lang="fr-FR" smtClean="0"/>
              <a:pPr/>
              <a:t>14</a:t>
            </a:fld>
            <a:endParaRPr lang="fr-FR" dirty="0"/>
          </a:p>
        </p:txBody>
      </p:sp>
      <p:sp>
        <p:nvSpPr>
          <p:cNvPr id="3" name="ZoneTexte 2"/>
          <p:cNvSpPr txBox="1"/>
          <p:nvPr/>
        </p:nvSpPr>
        <p:spPr>
          <a:xfrm>
            <a:off x="3935358" y="5678835"/>
            <a:ext cx="836759" cy="400110"/>
          </a:xfrm>
          <a:prstGeom prst="rect">
            <a:avLst/>
          </a:prstGeom>
          <a:noFill/>
        </p:spPr>
        <p:txBody>
          <a:bodyPr wrap="square" rtlCol="0">
            <a:spAutoFit/>
          </a:bodyPr>
          <a:lstStyle/>
          <a:p>
            <a:r>
              <a:rPr lang="fr-FR" sz="2000" dirty="0" smtClean="0">
                <a:solidFill>
                  <a:schemeClr val="tx1"/>
                </a:solidFill>
                <a:latin typeface="Goudy Old Style" panose="02020502050305020303" pitchFamily="18" charset="0"/>
              </a:rPr>
              <a:t>CM1</a:t>
            </a:r>
            <a:endParaRPr lang="fr-FR" sz="2000" dirty="0">
              <a:solidFill>
                <a:schemeClr val="tx1"/>
              </a:solidFill>
              <a:latin typeface="Goudy Old Style" panose="02020502050305020303" pitchFamily="18" charset="0"/>
            </a:endParaRPr>
          </a:p>
        </p:txBody>
      </p:sp>
      <p:pic>
        <p:nvPicPr>
          <p:cNvPr id="4" name="Image 3"/>
          <p:cNvPicPr>
            <a:picLocks noChangeAspect="1"/>
          </p:cNvPicPr>
          <p:nvPr/>
        </p:nvPicPr>
        <p:blipFill>
          <a:blip r:embed="rId3"/>
          <a:stretch>
            <a:fillRect/>
          </a:stretch>
        </p:blipFill>
        <p:spPr>
          <a:xfrm>
            <a:off x="341376" y="801688"/>
            <a:ext cx="5191125" cy="5391150"/>
          </a:xfrm>
          <a:prstGeom prst="rect">
            <a:avLst/>
          </a:prstGeom>
        </p:spPr>
      </p:pic>
      <p:pic>
        <p:nvPicPr>
          <p:cNvPr id="5" name="Image 4"/>
          <p:cNvPicPr>
            <a:picLocks noChangeAspect="1"/>
          </p:cNvPicPr>
          <p:nvPr/>
        </p:nvPicPr>
        <p:blipFill>
          <a:blip r:embed="rId4"/>
          <a:stretch>
            <a:fillRect/>
          </a:stretch>
        </p:blipFill>
        <p:spPr>
          <a:xfrm>
            <a:off x="6348793" y="1834370"/>
            <a:ext cx="2196720" cy="3443507"/>
          </a:xfrm>
          <a:prstGeom prst="rect">
            <a:avLst/>
          </a:prstGeom>
        </p:spPr>
      </p:pic>
    </p:spTree>
    <p:extLst>
      <p:ext uri="{BB962C8B-B14F-4D97-AF65-F5344CB8AC3E}">
        <p14:creationId xmlns:p14="http://schemas.microsoft.com/office/powerpoint/2010/main" val="218605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u pied de page 1"/>
          <p:cNvSpPr>
            <a:spLocks noGrp="1"/>
          </p:cNvSpPr>
          <p:nvPr>
            <p:ph type="ftr" sz="quarter" idx="11"/>
          </p:nvPr>
        </p:nvSpPr>
        <p:spPr bwMode="auto">
          <a:xfrm>
            <a:off x="2666999" y="6356350"/>
            <a:ext cx="3993231"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oudy Old Style" pitchFamily="18" charset="0"/>
                <a:ea typeface="MS PGothic" pitchFamily="34" charset="-128"/>
              </a:defRPr>
            </a:lvl1pPr>
            <a:lvl2pPr marL="742950" indent="-285750" eaLnBrk="0" hangingPunct="0">
              <a:defRPr>
                <a:solidFill>
                  <a:schemeClr val="tx1"/>
                </a:solidFill>
                <a:latin typeface="Goudy Old Style" pitchFamily="18" charset="0"/>
                <a:ea typeface="MS PGothic" pitchFamily="34" charset="-128"/>
              </a:defRPr>
            </a:lvl2pPr>
            <a:lvl3pPr marL="1143000" indent="-228600" eaLnBrk="0" hangingPunct="0">
              <a:defRPr>
                <a:solidFill>
                  <a:schemeClr val="tx1"/>
                </a:solidFill>
                <a:latin typeface="Goudy Old Style" pitchFamily="18" charset="0"/>
                <a:ea typeface="MS PGothic" pitchFamily="34" charset="-128"/>
              </a:defRPr>
            </a:lvl3pPr>
            <a:lvl4pPr marL="1600200" indent="-228600" eaLnBrk="0" hangingPunct="0">
              <a:defRPr>
                <a:solidFill>
                  <a:schemeClr val="tx1"/>
                </a:solidFill>
                <a:latin typeface="Goudy Old Style" pitchFamily="18" charset="0"/>
                <a:ea typeface="MS PGothic" pitchFamily="34" charset="-128"/>
              </a:defRPr>
            </a:lvl4pPr>
            <a:lvl5pPr marL="2057400" indent="-228600" eaLnBrk="0" hangingPunct="0">
              <a:defRPr>
                <a:solidFill>
                  <a:schemeClr val="tx1"/>
                </a:solidFill>
                <a:latin typeface="Goudy Old Style"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oudy Old Style"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oudy Old Style"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oudy Old Style"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oudy Old Style" pitchFamily="18" charset="0"/>
                <a:ea typeface="MS PGothic" pitchFamily="34" charset="-128"/>
              </a:defRPr>
            </a:lvl9pPr>
          </a:lstStyle>
          <a:p>
            <a:pPr algn="ctr" eaLnBrk="1" hangingPunct="1"/>
            <a:r>
              <a:rPr lang="fr-FR" altLang="fr-FR" smtClean="0">
                <a:latin typeface="Times New Roman" panose="02020603050405020304" pitchFamily="18" charset="0"/>
                <a:cs typeface="Times New Roman" panose="02020603050405020304" pitchFamily="18" charset="0"/>
              </a:rPr>
              <a:t>Rallye Mathématique Transalpin - PAF 2017 </a:t>
            </a:r>
            <a:endParaRPr lang="fr-FR" altLang="fr-FR" dirty="0">
              <a:latin typeface="Times New Roman" panose="02020603050405020304" pitchFamily="18" charset="0"/>
              <a:cs typeface="Times New Roman" panose="02020603050405020304" pitchFamily="18" charset="0"/>
            </a:endParaRPr>
          </a:p>
        </p:txBody>
      </p:sp>
      <p:sp>
        <p:nvSpPr>
          <p:cNvPr id="47108" name="Titre 3"/>
          <p:cNvSpPr>
            <a:spLocks noGrp="1"/>
          </p:cNvSpPr>
          <p:nvPr>
            <p:ph type="title" idx="4294967295"/>
          </p:nvPr>
        </p:nvSpPr>
        <p:spPr>
          <a:xfrm>
            <a:off x="611188" y="188913"/>
            <a:ext cx="8229600" cy="863600"/>
          </a:xfrm>
        </p:spPr>
        <p:txBody>
          <a:bodyPr>
            <a:normAutofit/>
          </a:bodyPr>
          <a:lstStyle/>
          <a:p>
            <a:pPr eaLnBrk="1" hangingPunct="1"/>
            <a:r>
              <a:rPr lang="fr-FR" altLang="fr-FR" sz="3200" b="1" dirty="0" smtClean="0"/>
              <a:t>Exemple de stratégie par changement de </a:t>
            </a:r>
            <a:r>
              <a:rPr lang="fr-FR" altLang="fr-FR" sz="3200" b="1" dirty="0" smtClean="0"/>
              <a:t>cadre</a:t>
            </a:r>
            <a:endParaRPr lang="fr-FR" altLang="fr-FR" sz="3200" b="1" dirty="0" smtClean="0"/>
          </a:p>
        </p:txBody>
      </p:sp>
      <p:sp>
        <p:nvSpPr>
          <p:cNvPr id="5" name="Espace réservé du numéro de diapositive 4"/>
          <p:cNvSpPr>
            <a:spLocks noGrp="1"/>
          </p:cNvSpPr>
          <p:nvPr>
            <p:ph type="sldNum" sz="quarter" idx="12"/>
          </p:nvPr>
        </p:nvSpPr>
        <p:spPr/>
        <p:txBody>
          <a:bodyPr/>
          <a:lstStyle/>
          <a:p>
            <a:fld id="{787DFD17-07CB-4958-BAA3-46F6A3D97348}" type="slidenum">
              <a:rPr lang="fr-FR" smtClean="0"/>
              <a:pPr/>
              <a:t>15</a:t>
            </a:fld>
            <a:endParaRPr lang="fr-FR" dirty="0"/>
          </a:p>
        </p:txBody>
      </p:sp>
      <p:pic>
        <p:nvPicPr>
          <p:cNvPr id="16" name="Espace réservé du contenu 7"/>
          <p:cNvPicPr>
            <a:picLocks noChangeAspect="1"/>
          </p:cNvPicPr>
          <p:nvPr/>
        </p:nvPicPr>
        <p:blipFill>
          <a:blip r:embed="rId3"/>
          <a:stretch>
            <a:fillRect/>
          </a:stretch>
        </p:blipFill>
        <p:spPr>
          <a:xfrm>
            <a:off x="1816956" y="1748631"/>
            <a:ext cx="5532611" cy="1494441"/>
          </a:xfrm>
          <a:prstGeom prst="rect">
            <a:avLst/>
          </a:prstGeom>
        </p:spPr>
      </p:pic>
      <p:sp>
        <p:nvSpPr>
          <p:cNvPr id="6" name="ZoneTexte 5"/>
          <p:cNvSpPr txBox="1"/>
          <p:nvPr/>
        </p:nvSpPr>
        <p:spPr>
          <a:xfrm>
            <a:off x="2561032" y="3621024"/>
            <a:ext cx="4205164" cy="2031325"/>
          </a:xfrm>
          <a:prstGeom prst="rect">
            <a:avLst/>
          </a:prstGeom>
          <a:noFill/>
        </p:spPr>
        <p:txBody>
          <a:bodyPr wrap="square" rtlCol="0">
            <a:spAutoFit/>
          </a:bodyPr>
          <a:lstStyle/>
          <a:p>
            <a:r>
              <a:rPr lang="fr-FR" dirty="0" smtClean="0"/>
              <a:t>Soit </a:t>
            </a:r>
            <a:r>
              <a:rPr lang="fr-FR" i="1" dirty="0" smtClean="0"/>
              <a:t>x </a:t>
            </a:r>
            <a:r>
              <a:rPr lang="fr-FR" dirty="0" smtClean="0"/>
              <a:t>le nombre de secondes depuis le début de la poursuite </a:t>
            </a:r>
          </a:p>
          <a:p>
            <a:r>
              <a:rPr lang="fr-FR" dirty="0" smtClean="0"/>
              <a:t>Distance parcourue par le chien: 17 </a:t>
            </a:r>
            <a:r>
              <a:rPr lang="fr-FR" i="1" dirty="0" smtClean="0"/>
              <a:t>x</a:t>
            </a:r>
            <a:r>
              <a:rPr lang="fr-FR" dirty="0" smtClean="0"/>
              <a:t> </a:t>
            </a:r>
          </a:p>
          <a:p>
            <a:r>
              <a:rPr lang="fr-FR" dirty="0"/>
              <a:t>Distance parcourue par </a:t>
            </a:r>
            <a:r>
              <a:rPr lang="fr-FR" dirty="0" smtClean="0"/>
              <a:t>le renard </a:t>
            </a:r>
            <a:r>
              <a:rPr lang="fr-FR" dirty="0"/>
              <a:t>: </a:t>
            </a:r>
            <a:r>
              <a:rPr lang="fr-FR" dirty="0" smtClean="0"/>
              <a:t>13 </a:t>
            </a:r>
            <a:r>
              <a:rPr lang="fr-FR" i="1" dirty="0" smtClean="0"/>
              <a:t>x</a:t>
            </a:r>
          </a:p>
          <a:p>
            <a:endParaRPr lang="fr-FR" i="1" dirty="0"/>
          </a:p>
          <a:p>
            <a:r>
              <a:rPr lang="fr-FR" dirty="0" smtClean="0"/>
              <a:t>On  a  alors  17</a:t>
            </a:r>
            <a:r>
              <a:rPr lang="fr-FR" i="1" dirty="0" smtClean="0"/>
              <a:t>x -</a:t>
            </a:r>
            <a:r>
              <a:rPr lang="fr-FR" dirty="0" smtClean="0"/>
              <a:t>13</a:t>
            </a:r>
            <a:r>
              <a:rPr lang="fr-FR" i="1" dirty="0" smtClean="0"/>
              <a:t>x = 320 </a:t>
            </a:r>
            <a:r>
              <a:rPr lang="fr-FR" dirty="0" smtClean="0"/>
              <a:t> …..</a:t>
            </a:r>
            <a:endParaRPr lang="fr-FR" dirty="0"/>
          </a:p>
          <a:p>
            <a:endParaRPr lang="fr-FR" dirty="0" smtClean="0"/>
          </a:p>
        </p:txBody>
      </p:sp>
    </p:spTree>
    <p:extLst>
      <p:ext uri="{BB962C8B-B14F-4D97-AF65-F5344CB8AC3E}">
        <p14:creationId xmlns:p14="http://schemas.microsoft.com/office/powerpoint/2010/main" val="794548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u pied de page 1"/>
          <p:cNvSpPr>
            <a:spLocks noGrp="1"/>
          </p:cNvSpPr>
          <p:nvPr>
            <p:ph type="ftr" sz="quarter" idx="11"/>
          </p:nvPr>
        </p:nvSpPr>
        <p:spPr bwMode="auto">
          <a:xfrm>
            <a:off x="2667000" y="6356350"/>
            <a:ext cx="392122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oudy Old Style" pitchFamily="18" charset="0"/>
                <a:ea typeface="MS PGothic" pitchFamily="34" charset="-128"/>
              </a:defRPr>
            </a:lvl1pPr>
            <a:lvl2pPr marL="742950" indent="-285750" eaLnBrk="0" hangingPunct="0">
              <a:defRPr>
                <a:solidFill>
                  <a:schemeClr val="tx1"/>
                </a:solidFill>
                <a:latin typeface="Goudy Old Style" pitchFamily="18" charset="0"/>
                <a:ea typeface="MS PGothic" pitchFamily="34" charset="-128"/>
              </a:defRPr>
            </a:lvl2pPr>
            <a:lvl3pPr marL="1143000" indent="-228600" eaLnBrk="0" hangingPunct="0">
              <a:defRPr>
                <a:solidFill>
                  <a:schemeClr val="tx1"/>
                </a:solidFill>
                <a:latin typeface="Goudy Old Style" pitchFamily="18" charset="0"/>
                <a:ea typeface="MS PGothic" pitchFamily="34" charset="-128"/>
              </a:defRPr>
            </a:lvl3pPr>
            <a:lvl4pPr marL="1600200" indent="-228600" eaLnBrk="0" hangingPunct="0">
              <a:defRPr>
                <a:solidFill>
                  <a:schemeClr val="tx1"/>
                </a:solidFill>
                <a:latin typeface="Goudy Old Style" pitchFamily="18" charset="0"/>
                <a:ea typeface="MS PGothic" pitchFamily="34" charset="-128"/>
              </a:defRPr>
            </a:lvl4pPr>
            <a:lvl5pPr marL="2057400" indent="-228600" eaLnBrk="0" hangingPunct="0">
              <a:defRPr>
                <a:solidFill>
                  <a:schemeClr val="tx1"/>
                </a:solidFill>
                <a:latin typeface="Goudy Old Style"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oudy Old Style"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oudy Old Style"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oudy Old Style"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oudy Old Style" pitchFamily="18" charset="0"/>
                <a:ea typeface="MS PGothic" pitchFamily="34" charset="-128"/>
              </a:defRPr>
            </a:lvl9pPr>
          </a:lstStyle>
          <a:p>
            <a:pPr algn="ctr" eaLnBrk="1" hangingPunct="1"/>
            <a:r>
              <a:rPr lang="fr-FR" altLang="fr-FR" smtClean="0">
                <a:latin typeface="Times New Roman" panose="02020603050405020304" pitchFamily="18" charset="0"/>
                <a:cs typeface="Times New Roman" panose="02020603050405020304" pitchFamily="18" charset="0"/>
              </a:rPr>
              <a:t>Rallye Mathématique Transalpin - PAF 2017 </a:t>
            </a:r>
            <a:endParaRPr lang="fr-FR" altLang="fr-FR" dirty="0">
              <a:latin typeface="Times New Roman" panose="02020603050405020304" pitchFamily="18" charset="0"/>
              <a:cs typeface="Times New Roman" panose="02020603050405020304" pitchFamily="18" charset="0"/>
            </a:endParaRPr>
          </a:p>
        </p:txBody>
      </p:sp>
      <p:sp>
        <p:nvSpPr>
          <p:cNvPr id="48132" name="Titre 3"/>
          <p:cNvSpPr>
            <a:spLocks noGrp="1"/>
          </p:cNvSpPr>
          <p:nvPr>
            <p:ph type="title" idx="4294967295"/>
          </p:nvPr>
        </p:nvSpPr>
        <p:spPr>
          <a:xfrm>
            <a:off x="611188" y="188913"/>
            <a:ext cx="8229600" cy="863600"/>
          </a:xfrm>
        </p:spPr>
        <p:txBody>
          <a:bodyPr>
            <a:normAutofit/>
          </a:bodyPr>
          <a:lstStyle/>
          <a:p>
            <a:pPr eaLnBrk="1" hangingPunct="1"/>
            <a:r>
              <a:rPr lang="fr-FR" altLang="fr-FR" sz="3600" b="1" dirty="0" smtClean="0"/>
              <a:t>Exemple de conjecture…</a:t>
            </a:r>
          </a:p>
        </p:txBody>
      </p:sp>
      <p:sp>
        <p:nvSpPr>
          <p:cNvPr id="6" name="ZoneTexte 5"/>
          <p:cNvSpPr txBox="1"/>
          <p:nvPr/>
        </p:nvSpPr>
        <p:spPr>
          <a:xfrm>
            <a:off x="1258888" y="1125538"/>
            <a:ext cx="7153592" cy="1477328"/>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wrap="square">
            <a:spAutoFit/>
          </a:bodyPr>
          <a:lstStyle>
            <a:lvl1pPr>
              <a:defRPr>
                <a:solidFill>
                  <a:schemeClr val="tx1"/>
                </a:solidFill>
                <a:latin typeface="Goudy Old Style" pitchFamily="18" charset="0"/>
                <a:ea typeface="MS PGothic" pitchFamily="34" charset="-128"/>
              </a:defRPr>
            </a:lvl1pPr>
            <a:lvl2pPr marL="742950" indent="-285750">
              <a:defRPr>
                <a:solidFill>
                  <a:schemeClr val="tx1"/>
                </a:solidFill>
                <a:latin typeface="Goudy Old Style" pitchFamily="18" charset="0"/>
                <a:ea typeface="MS PGothic" pitchFamily="34" charset="-128"/>
              </a:defRPr>
            </a:lvl2pPr>
            <a:lvl3pPr marL="1143000" indent="-228600">
              <a:defRPr>
                <a:solidFill>
                  <a:schemeClr val="tx1"/>
                </a:solidFill>
                <a:latin typeface="Goudy Old Style" pitchFamily="18" charset="0"/>
                <a:ea typeface="MS PGothic" pitchFamily="34" charset="-128"/>
              </a:defRPr>
            </a:lvl3pPr>
            <a:lvl4pPr marL="1600200" indent="-228600">
              <a:defRPr>
                <a:solidFill>
                  <a:schemeClr val="tx1"/>
                </a:solidFill>
                <a:latin typeface="Goudy Old Style" pitchFamily="18" charset="0"/>
                <a:ea typeface="MS PGothic" pitchFamily="34" charset="-128"/>
              </a:defRPr>
            </a:lvl4pPr>
            <a:lvl5pPr marL="2057400" indent="-228600">
              <a:defRPr>
                <a:solidFill>
                  <a:schemeClr val="tx1"/>
                </a:solidFill>
                <a:latin typeface="Goudy Old Style" pitchFamily="18" charset="0"/>
                <a:ea typeface="MS PGothic" pitchFamily="34" charset="-128"/>
              </a:defRPr>
            </a:lvl5pPr>
            <a:lvl6pPr marL="2514600" indent="-228600" fontAlgn="base">
              <a:spcBef>
                <a:spcPct val="0"/>
              </a:spcBef>
              <a:spcAft>
                <a:spcPct val="0"/>
              </a:spcAft>
              <a:defRPr>
                <a:solidFill>
                  <a:schemeClr val="tx1"/>
                </a:solidFill>
                <a:latin typeface="Goudy Old Style" pitchFamily="18" charset="0"/>
                <a:ea typeface="MS PGothic" pitchFamily="34" charset="-128"/>
              </a:defRPr>
            </a:lvl6pPr>
            <a:lvl7pPr marL="2971800" indent="-228600" fontAlgn="base">
              <a:spcBef>
                <a:spcPct val="0"/>
              </a:spcBef>
              <a:spcAft>
                <a:spcPct val="0"/>
              </a:spcAft>
              <a:defRPr>
                <a:solidFill>
                  <a:schemeClr val="tx1"/>
                </a:solidFill>
                <a:latin typeface="Goudy Old Style" pitchFamily="18" charset="0"/>
                <a:ea typeface="MS PGothic" pitchFamily="34" charset="-128"/>
              </a:defRPr>
            </a:lvl7pPr>
            <a:lvl8pPr marL="3429000" indent="-228600" fontAlgn="base">
              <a:spcBef>
                <a:spcPct val="0"/>
              </a:spcBef>
              <a:spcAft>
                <a:spcPct val="0"/>
              </a:spcAft>
              <a:defRPr>
                <a:solidFill>
                  <a:schemeClr val="tx1"/>
                </a:solidFill>
                <a:latin typeface="Goudy Old Style" pitchFamily="18" charset="0"/>
                <a:ea typeface="MS PGothic" pitchFamily="34" charset="-128"/>
              </a:defRPr>
            </a:lvl8pPr>
            <a:lvl9pPr marL="3886200" indent="-228600" fontAlgn="base">
              <a:spcBef>
                <a:spcPct val="0"/>
              </a:spcBef>
              <a:spcAft>
                <a:spcPct val="0"/>
              </a:spcAft>
              <a:defRPr>
                <a:solidFill>
                  <a:schemeClr val="tx1"/>
                </a:solidFill>
                <a:latin typeface="Goudy Old Style" pitchFamily="18" charset="0"/>
                <a:ea typeface="MS PGothic" pitchFamily="34" charset="-128"/>
              </a:defRPr>
            </a:lvl9pPr>
          </a:lstStyle>
          <a:p>
            <a:pPr>
              <a:defRPr/>
            </a:pPr>
            <a:r>
              <a:rPr lang="fr-FR" sz="2400" b="1" dirty="0" smtClean="0"/>
              <a:t>Quel </a:t>
            </a:r>
            <a:r>
              <a:rPr lang="fr-FR" sz="2400" b="1" dirty="0"/>
              <a:t>est le nombre hexagonal le plus proche de </a:t>
            </a:r>
            <a:r>
              <a:rPr lang="fr-FR" sz="2400" b="1" dirty="0" smtClean="0"/>
              <a:t>1 000</a:t>
            </a:r>
            <a:r>
              <a:rPr lang="fr-FR" sz="2400" b="1" dirty="0"/>
              <a:t> </a:t>
            </a:r>
            <a:r>
              <a:rPr lang="fr-FR" sz="2400" b="1" dirty="0" smtClean="0"/>
              <a:t>?</a:t>
            </a:r>
          </a:p>
          <a:p>
            <a:pPr>
              <a:defRPr/>
            </a:pPr>
            <a:endParaRPr lang="fr-FR" sz="2400" b="1" dirty="0"/>
          </a:p>
          <a:p>
            <a:pPr>
              <a:defRPr/>
            </a:pPr>
            <a:endParaRPr lang="fr-FR" sz="2400" b="1" dirty="0"/>
          </a:p>
          <a:p>
            <a:pPr>
              <a:defRPr/>
            </a:pPr>
            <a:endParaRPr lang="fr-FR" altLang="fr-FR" dirty="0" smtClean="0">
              <a:solidFill>
                <a:srgbClr val="626738"/>
              </a:solidFill>
            </a:endParaRPr>
          </a:p>
        </p:txBody>
      </p:sp>
      <p:sp>
        <p:nvSpPr>
          <p:cNvPr id="9" name="ZoneTexte 8"/>
          <p:cNvSpPr txBox="1">
            <a:spLocks noChangeArrowheads="1"/>
          </p:cNvSpPr>
          <p:nvPr/>
        </p:nvSpPr>
        <p:spPr bwMode="auto">
          <a:xfrm>
            <a:off x="900113" y="2722707"/>
            <a:ext cx="7993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oudy Old Style" pitchFamily="18" charset="0"/>
                <a:ea typeface="MS PGothic" pitchFamily="34" charset="-128"/>
              </a:defRPr>
            </a:lvl1pPr>
            <a:lvl2pPr marL="742950" indent="-285750" eaLnBrk="0" hangingPunct="0">
              <a:defRPr>
                <a:solidFill>
                  <a:schemeClr val="tx1"/>
                </a:solidFill>
                <a:latin typeface="Goudy Old Style" pitchFamily="18" charset="0"/>
                <a:ea typeface="MS PGothic" pitchFamily="34" charset="-128"/>
              </a:defRPr>
            </a:lvl2pPr>
            <a:lvl3pPr marL="1143000" indent="-228600" eaLnBrk="0" hangingPunct="0">
              <a:defRPr>
                <a:solidFill>
                  <a:schemeClr val="tx1"/>
                </a:solidFill>
                <a:latin typeface="Goudy Old Style" pitchFamily="18" charset="0"/>
                <a:ea typeface="MS PGothic" pitchFamily="34" charset="-128"/>
              </a:defRPr>
            </a:lvl3pPr>
            <a:lvl4pPr marL="1600200" indent="-228600" eaLnBrk="0" hangingPunct="0">
              <a:defRPr>
                <a:solidFill>
                  <a:schemeClr val="tx1"/>
                </a:solidFill>
                <a:latin typeface="Goudy Old Style" pitchFamily="18" charset="0"/>
                <a:ea typeface="MS PGothic" pitchFamily="34" charset="-128"/>
              </a:defRPr>
            </a:lvl4pPr>
            <a:lvl5pPr marL="2057400" indent="-228600" eaLnBrk="0" hangingPunct="0">
              <a:defRPr>
                <a:solidFill>
                  <a:schemeClr val="tx1"/>
                </a:solidFill>
                <a:latin typeface="Goudy Old Style"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oudy Old Style"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oudy Old Style"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oudy Old Style"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oudy Old Style" pitchFamily="18" charset="0"/>
                <a:ea typeface="MS PGothic" pitchFamily="34" charset="-128"/>
              </a:defRPr>
            </a:lvl9pPr>
          </a:lstStyle>
          <a:p>
            <a:pPr eaLnBrk="1" hangingPunct="1"/>
            <a:r>
              <a:rPr lang="fr-FR" altLang="fr-FR" dirty="0"/>
              <a:t>Recherche  </a:t>
            </a:r>
            <a:r>
              <a:rPr lang="fr-FR" altLang="fr-FR" dirty="0" smtClean="0"/>
              <a:t>pour le nombre  </a:t>
            </a:r>
            <a:r>
              <a:rPr lang="fr-FR" altLang="fr-FR" dirty="0"/>
              <a:t>5 </a:t>
            </a:r>
            <a:r>
              <a:rPr lang="fr-FR" altLang="fr-FR" dirty="0" smtClean="0"/>
              <a:t>( pa</a:t>
            </a:r>
            <a:r>
              <a:rPr lang="fr-FR" altLang="fr-FR" dirty="0" smtClean="0"/>
              <a:t>r une </a:t>
            </a:r>
            <a:r>
              <a:rPr lang="fr-FR" altLang="fr-FR" dirty="0" smtClean="0"/>
              <a:t>schématisation</a:t>
            </a:r>
            <a:r>
              <a:rPr lang="fr-FR" altLang="fr-FR" dirty="0"/>
              <a:t>) :  </a:t>
            </a:r>
            <a:r>
              <a:rPr lang="fr-FR" altLang="fr-FR" dirty="0" smtClean="0"/>
              <a:t>45 = 6 + 9 +13+ 17</a:t>
            </a:r>
          </a:p>
        </p:txBody>
      </p:sp>
      <p:sp>
        <p:nvSpPr>
          <p:cNvPr id="23" name="ZoneTexte 22"/>
          <p:cNvSpPr txBox="1">
            <a:spLocks noChangeArrowheads="1"/>
          </p:cNvSpPr>
          <p:nvPr/>
        </p:nvSpPr>
        <p:spPr bwMode="auto">
          <a:xfrm>
            <a:off x="900112" y="4797152"/>
            <a:ext cx="799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oudy Old Style" pitchFamily="18" charset="0"/>
                <a:ea typeface="MS PGothic" pitchFamily="34" charset="-128"/>
              </a:defRPr>
            </a:lvl1pPr>
            <a:lvl2pPr marL="742950" indent="-285750" eaLnBrk="0" hangingPunct="0">
              <a:defRPr>
                <a:solidFill>
                  <a:schemeClr val="tx1"/>
                </a:solidFill>
                <a:latin typeface="Goudy Old Style" pitchFamily="18" charset="0"/>
                <a:ea typeface="MS PGothic" pitchFamily="34" charset="-128"/>
              </a:defRPr>
            </a:lvl2pPr>
            <a:lvl3pPr marL="1143000" indent="-228600" eaLnBrk="0" hangingPunct="0">
              <a:defRPr>
                <a:solidFill>
                  <a:schemeClr val="tx1"/>
                </a:solidFill>
                <a:latin typeface="Goudy Old Style" pitchFamily="18" charset="0"/>
                <a:ea typeface="MS PGothic" pitchFamily="34" charset="-128"/>
              </a:defRPr>
            </a:lvl3pPr>
            <a:lvl4pPr marL="1600200" indent="-228600" eaLnBrk="0" hangingPunct="0">
              <a:defRPr>
                <a:solidFill>
                  <a:schemeClr val="tx1"/>
                </a:solidFill>
                <a:latin typeface="Goudy Old Style" pitchFamily="18" charset="0"/>
                <a:ea typeface="MS PGothic" pitchFamily="34" charset="-128"/>
              </a:defRPr>
            </a:lvl4pPr>
            <a:lvl5pPr marL="2057400" indent="-228600" eaLnBrk="0" hangingPunct="0">
              <a:defRPr>
                <a:solidFill>
                  <a:schemeClr val="tx1"/>
                </a:solidFill>
                <a:latin typeface="Goudy Old Style"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oudy Old Style"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oudy Old Style"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oudy Old Style"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oudy Old Style" pitchFamily="18" charset="0"/>
                <a:ea typeface="MS PGothic" pitchFamily="34" charset="-128"/>
              </a:defRPr>
            </a:lvl9pPr>
          </a:lstStyle>
          <a:p>
            <a:pPr eaLnBrk="1" hangingPunct="1"/>
            <a:r>
              <a:rPr lang="fr-FR" altLang="fr-FR" dirty="0"/>
              <a:t>Conjecture </a:t>
            </a:r>
            <a:r>
              <a:rPr lang="fr-FR" altLang="fr-FR" dirty="0" smtClean="0"/>
              <a:t> 1 : </a:t>
            </a:r>
            <a:r>
              <a:rPr lang="fr-FR" altLang="fr-FR" dirty="0"/>
              <a:t>« il faut </a:t>
            </a:r>
            <a:r>
              <a:rPr lang="fr-FR" altLang="fr-FR" dirty="0" smtClean="0"/>
              <a:t>ajouter à chaque fois quatre fois le nombre moins trois »</a:t>
            </a:r>
            <a:endParaRPr lang="fr-FR" altLang="fr-FR" dirty="0"/>
          </a:p>
        </p:txBody>
      </p:sp>
      <p:sp>
        <p:nvSpPr>
          <p:cNvPr id="2" name="Espace réservé du numéro de diapositive 1"/>
          <p:cNvSpPr>
            <a:spLocks noGrp="1"/>
          </p:cNvSpPr>
          <p:nvPr>
            <p:ph type="sldNum" sz="quarter" idx="12"/>
          </p:nvPr>
        </p:nvSpPr>
        <p:spPr/>
        <p:txBody>
          <a:bodyPr/>
          <a:lstStyle/>
          <a:p>
            <a:fld id="{787DFD17-07CB-4958-BAA3-46F6A3D97348}" type="slidenum">
              <a:rPr lang="fr-FR" smtClean="0"/>
              <a:pPr/>
              <a:t>16</a:t>
            </a:fld>
            <a:endParaRPr lang="fr-FR" dirty="0"/>
          </a:p>
        </p:txBody>
      </p:sp>
      <p:sp>
        <p:nvSpPr>
          <p:cNvPr id="48167" name="ZoneTexte 48166"/>
          <p:cNvSpPr txBox="1"/>
          <p:nvPr/>
        </p:nvSpPr>
        <p:spPr>
          <a:xfrm>
            <a:off x="900112" y="5373216"/>
            <a:ext cx="7704856" cy="646331"/>
          </a:xfrm>
          <a:prstGeom prst="rect">
            <a:avLst/>
          </a:prstGeom>
          <a:noFill/>
        </p:spPr>
        <p:txBody>
          <a:bodyPr wrap="square" rtlCol="0">
            <a:spAutoFit/>
          </a:bodyPr>
          <a:lstStyle/>
          <a:p>
            <a:pPr eaLnBrk="1" hangingPunct="1"/>
            <a:r>
              <a:rPr lang="fr-FR" altLang="fr-FR" dirty="0" smtClean="0">
                <a:solidFill>
                  <a:schemeClr val="tx1"/>
                </a:solidFill>
                <a:latin typeface="Goudy Old Style" pitchFamily="18" charset="0"/>
                <a:ea typeface="MS PGothic" pitchFamily="34" charset="-128"/>
              </a:rPr>
              <a:t>Testée au rang  </a:t>
            </a:r>
            <a:r>
              <a:rPr lang="fr-FR" altLang="fr-FR" dirty="0">
                <a:solidFill>
                  <a:schemeClr val="tx1"/>
                </a:solidFill>
                <a:latin typeface="Goudy Old Style" pitchFamily="18" charset="0"/>
                <a:ea typeface="MS PGothic" pitchFamily="34" charset="-128"/>
              </a:rPr>
              <a:t>6 </a:t>
            </a:r>
            <a:r>
              <a:rPr lang="fr-FR" altLang="fr-FR" dirty="0" smtClean="0">
                <a:solidFill>
                  <a:schemeClr val="tx1"/>
                </a:solidFill>
                <a:latin typeface="Goudy Old Style" pitchFamily="18" charset="0"/>
                <a:ea typeface="MS PGothic" pitchFamily="34" charset="-128"/>
              </a:rPr>
              <a:t> (66 ) </a:t>
            </a:r>
            <a:endParaRPr lang="fr-FR" altLang="fr-FR" dirty="0">
              <a:solidFill>
                <a:schemeClr val="tx1"/>
              </a:solidFill>
              <a:latin typeface="Goudy Old Style" pitchFamily="18" charset="0"/>
              <a:ea typeface="MS PGothic" pitchFamily="34" charset="-128"/>
            </a:endParaRPr>
          </a:p>
          <a:p>
            <a:pPr eaLnBrk="1" hangingPunct="1"/>
            <a:r>
              <a:rPr lang="fr-FR" altLang="fr-FR" dirty="0">
                <a:solidFill>
                  <a:schemeClr val="tx1"/>
                </a:solidFill>
                <a:latin typeface="Goudy Old Style" pitchFamily="18" charset="0"/>
                <a:ea typeface="MS PGothic" pitchFamily="34" charset="-128"/>
              </a:rPr>
              <a:t>La conjecture </a:t>
            </a:r>
            <a:r>
              <a:rPr lang="fr-FR" altLang="fr-FR" dirty="0" smtClean="0">
                <a:solidFill>
                  <a:schemeClr val="tx1"/>
                </a:solidFill>
                <a:latin typeface="Goudy Old Style" pitchFamily="18" charset="0"/>
                <a:ea typeface="MS PGothic" pitchFamily="34" charset="-128"/>
              </a:rPr>
              <a:t>semble correcte mais parait fastidieuse</a:t>
            </a:r>
            <a:endParaRPr lang="fr-FR" altLang="fr-FR" dirty="0">
              <a:solidFill>
                <a:schemeClr val="tx1"/>
              </a:solidFill>
              <a:latin typeface="Goudy Old Style" pitchFamily="18" charset="0"/>
              <a:ea typeface="MS PGothic" pitchFamily="34" charset="-128"/>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94" y="1568545"/>
            <a:ext cx="2733333" cy="895238"/>
          </a:xfrm>
          <a:prstGeom prst="rect">
            <a:avLst/>
          </a:prstGeom>
        </p:spPr>
      </p:pic>
      <p:pic>
        <p:nvPicPr>
          <p:cNvPr id="4" name="Image 3"/>
          <p:cNvPicPr>
            <a:picLocks noChangeAspect="1"/>
          </p:cNvPicPr>
          <p:nvPr/>
        </p:nvPicPr>
        <p:blipFill>
          <a:blip r:embed="rId4"/>
          <a:stretch>
            <a:fillRect/>
          </a:stretch>
        </p:blipFill>
        <p:spPr>
          <a:xfrm>
            <a:off x="1364047" y="3961791"/>
            <a:ext cx="6890673" cy="440768"/>
          </a:xfrm>
          <a:prstGeom prst="rect">
            <a:avLst/>
          </a:prstGeom>
        </p:spPr>
      </p:pic>
      <p:sp>
        <p:nvSpPr>
          <p:cNvPr id="28" name="ZoneTexte 27"/>
          <p:cNvSpPr txBox="1">
            <a:spLocks noChangeArrowheads="1"/>
          </p:cNvSpPr>
          <p:nvPr/>
        </p:nvSpPr>
        <p:spPr bwMode="auto">
          <a:xfrm>
            <a:off x="839152" y="3413543"/>
            <a:ext cx="799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oudy Old Style" pitchFamily="18" charset="0"/>
                <a:ea typeface="MS PGothic" pitchFamily="34" charset="-128"/>
              </a:defRPr>
            </a:lvl1pPr>
            <a:lvl2pPr marL="742950" indent="-285750" eaLnBrk="0" hangingPunct="0">
              <a:defRPr>
                <a:solidFill>
                  <a:schemeClr val="tx1"/>
                </a:solidFill>
                <a:latin typeface="Goudy Old Style" pitchFamily="18" charset="0"/>
                <a:ea typeface="MS PGothic" pitchFamily="34" charset="-128"/>
              </a:defRPr>
            </a:lvl2pPr>
            <a:lvl3pPr marL="1143000" indent="-228600" eaLnBrk="0" hangingPunct="0">
              <a:defRPr>
                <a:solidFill>
                  <a:schemeClr val="tx1"/>
                </a:solidFill>
                <a:latin typeface="Goudy Old Style" pitchFamily="18" charset="0"/>
                <a:ea typeface="MS PGothic" pitchFamily="34" charset="-128"/>
              </a:defRPr>
            </a:lvl3pPr>
            <a:lvl4pPr marL="1600200" indent="-228600" eaLnBrk="0" hangingPunct="0">
              <a:defRPr>
                <a:solidFill>
                  <a:schemeClr val="tx1"/>
                </a:solidFill>
                <a:latin typeface="Goudy Old Style" pitchFamily="18" charset="0"/>
                <a:ea typeface="MS PGothic" pitchFamily="34" charset="-128"/>
              </a:defRPr>
            </a:lvl4pPr>
            <a:lvl5pPr marL="2057400" indent="-228600" eaLnBrk="0" hangingPunct="0">
              <a:defRPr>
                <a:solidFill>
                  <a:schemeClr val="tx1"/>
                </a:solidFill>
                <a:latin typeface="Goudy Old Style"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oudy Old Style"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oudy Old Style"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oudy Old Style"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oudy Old Style" pitchFamily="18" charset="0"/>
                <a:ea typeface="MS PGothic" pitchFamily="34" charset="-128"/>
              </a:defRPr>
            </a:lvl9pPr>
          </a:lstStyle>
          <a:p>
            <a:pPr eaLnBrk="1" hangingPunct="1"/>
            <a:r>
              <a:rPr lang="fr-FR" altLang="fr-FR" dirty="0" smtClean="0"/>
              <a:t>Observation des résultats</a:t>
            </a:r>
            <a:endParaRPr lang="fr-FR" altLang="fr-FR" dirty="0"/>
          </a:p>
        </p:txBody>
      </p:sp>
    </p:spTree>
    <p:extLst>
      <p:ext uri="{BB962C8B-B14F-4D97-AF65-F5344CB8AC3E}">
        <p14:creationId xmlns:p14="http://schemas.microsoft.com/office/powerpoint/2010/main" val="1977490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6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16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23"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u pied de page 1"/>
          <p:cNvSpPr>
            <a:spLocks noGrp="1"/>
          </p:cNvSpPr>
          <p:nvPr>
            <p:ph type="ftr" sz="quarter" idx="11"/>
          </p:nvPr>
        </p:nvSpPr>
        <p:spPr bwMode="auto">
          <a:xfrm>
            <a:off x="2667000" y="6356350"/>
            <a:ext cx="392122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oudy Old Style" pitchFamily="18" charset="0"/>
                <a:ea typeface="MS PGothic" pitchFamily="34" charset="-128"/>
              </a:defRPr>
            </a:lvl1pPr>
            <a:lvl2pPr marL="742950" indent="-285750" eaLnBrk="0" hangingPunct="0">
              <a:defRPr>
                <a:solidFill>
                  <a:schemeClr val="tx1"/>
                </a:solidFill>
                <a:latin typeface="Goudy Old Style" pitchFamily="18" charset="0"/>
                <a:ea typeface="MS PGothic" pitchFamily="34" charset="-128"/>
              </a:defRPr>
            </a:lvl2pPr>
            <a:lvl3pPr marL="1143000" indent="-228600" eaLnBrk="0" hangingPunct="0">
              <a:defRPr>
                <a:solidFill>
                  <a:schemeClr val="tx1"/>
                </a:solidFill>
                <a:latin typeface="Goudy Old Style" pitchFamily="18" charset="0"/>
                <a:ea typeface="MS PGothic" pitchFamily="34" charset="-128"/>
              </a:defRPr>
            </a:lvl3pPr>
            <a:lvl4pPr marL="1600200" indent="-228600" eaLnBrk="0" hangingPunct="0">
              <a:defRPr>
                <a:solidFill>
                  <a:schemeClr val="tx1"/>
                </a:solidFill>
                <a:latin typeface="Goudy Old Style" pitchFamily="18" charset="0"/>
                <a:ea typeface="MS PGothic" pitchFamily="34" charset="-128"/>
              </a:defRPr>
            </a:lvl4pPr>
            <a:lvl5pPr marL="2057400" indent="-228600" eaLnBrk="0" hangingPunct="0">
              <a:defRPr>
                <a:solidFill>
                  <a:schemeClr val="tx1"/>
                </a:solidFill>
                <a:latin typeface="Goudy Old Style"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oudy Old Style"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oudy Old Style"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oudy Old Style"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oudy Old Style" pitchFamily="18" charset="0"/>
                <a:ea typeface="MS PGothic" pitchFamily="34" charset="-128"/>
              </a:defRPr>
            </a:lvl9pPr>
          </a:lstStyle>
          <a:p>
            <a:pPr algn="ctr" eaLnBrk="1" hangingPunct="1"/>
            <a:r>
              <a:rPr lang="fr-FR" altLang="fr-FR" smtClean="0">
                <a:latin typeface="Times New Roman" panose="02020603050405020304" pitchFamily="18" charset="0"/>
                <a:cs typeface="Times New Roman" panose="02020603050405020304" pitchFamily="18" charset="0"/>
              </a:rPr>
              <a:t>Rallye Mathématique Transalpin - PAF 2017 </a:t>
            </a:r>
            <a:endParaRPr lang="fr-FR" altLang="fr-FR" dirty="0">
              <a:latin typeface="Times New Roman" panose="02020603050405020304" pitchFamily="18" charset="0"/>
              <a:cs typeface="Times New Roman" panose="02020603050405020304" pitchFamily="18" charset="0"/>
            </a:endParaRPr>
          </a:p>
        </p:txBody>
      </p:sp>
      <p:sp>
        <p:nvSpPr>
          <p:cNvPr id="48132" name="Titre 3"/>
          <p:cNvSpPr>
            <a:spLocks noGrp="1"/>
          </p:cNvSpPr>
          <p:nvPr>
            <p:ph type="title" idx="4294967295"/>
          </p:nvPr>
        </p:nvSpPr>
        <p:spPr>
          <a:xfrm>
            <a:off x="611188" y="188913"/>
            <a:ext cx="8229600" cy="863600"/>
          </a:xfrm>
        </p:spPr>
        <p:txBody>
          <a:bodyPr>
            <a:normAutofit/>
          </a:bodyPr>
          <a:lstStyle/>
          <a:p>
            <a:pPr eaLnBrk="1" hangingPunct="1"/>
            <a:r>
              <a:rPr lang="fr-FR" altLang="fr-FR" sz="3600" b="1" dirty="0" smtClean="0"/>
              <a:t>Exemple de généralisation…</a:t>
            </a:r>
          </a:p>
        </p:txBody>
      </p:sp>
      <p:sp>
        <p:nvSpPr>
          <p:cNvPr id="6" name="ZoneTexte 5"/>
          <p:cNvSpPr txBox="1"/>
          <p:nvPr/>
        </p:nvSpPr>
        <p:spPr>
          <a:xfrm>
            <a:off x="1258888" y="1125538"/>
            <a:ext cx="7153592" cy="1477328"/>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wrap="square">
            <a:spAutoFit/>
          </a:bodyPr>
          <a:lstStyle>
            <a:lvl1pPr>
              <a:defRPr>
                <a:solidFill>
                  <a:schemeClr val="tx1"/>
                </a:solidFill>
                <a:latin typeface="Goudy Old Style" pitchFamily="18" charset="0"/>
                <a:ea typeface="MS PGothic" pitchFamily="34" charset="-128"/>
              </a:defRPr>
            </a:lvl1pPr>
            <a:lvl2pPr marL="742950" indent="-285750">
              <a:defRPr>
                <a:solidFill>
                  <a:schemeClr val="tx1"/>
                </a:solidFill>
                <a:latin typeface="Goudy Old Style" pitchFamily="18" charset="0"/>
                <a:ea typeface="MS PGothic" pitchFamily="34" charset="-128"/>
              </a:defRPr>
            </a:lvl2pPr>
            <a:lvl3pPr marL="1143000" indent="-228600">
              <a:defRPr>
                <a:solidFill>
                  <a:schemeClr val="tx1"/>
                </a:solidFill>
                <a:latin typeface="Goudy Old Style" pitchFamily="18" charset="0"/>
                <a:ea typeface="MS PGothic" pitchFamily="34" charset="-128"/>
              </a:defRPr>
            </a:lvl3pPr>
            <a:lvl4pPr marL="1600200" indent="-228600">
              <a:defRPr>
                <a:solidFill>
                  <a:schemeClr val="tx1"/>
                </a:solidFill>
                <a:latin typeface="Goudy Old Style" pitchFamily="18" charset="0"/>
                <a:ea typeface="MS PGothic" pitchFamily="34" charset="-128"/>
              </a:defRPr>
            </a:lvl4pPr>
            <a:lvl5pPr marL="2057400" indent="-228600">
              <a:defRPr>
                <a:solidFill>
                  <a:schemeClr val="tx1"/>
                </a:solidFill>
                <a:latin typeface="Goudy Old Style" pitchFamily="18" charset="0"/>
                <a:ea typeface="MS PGothic" pitchFamily="34" charset="-128"/>
              </a:defRPr>
            </a:lvl5pPr>
            <a:lvl6pPr marL="2514600" indent="-228600" fontAlgn="base">
              <a:spcBef>
                <a:spcPct val="0"/>
              </a:spcBef>
              <a:spcAft>
                <a:spcPct val="0"/>
              </a:spcAft>
              <a:defRPr>
                <a:solidFill>
                  <a:schemeClr val="tx1"/>
                </a:solidFill>
                <a:latin typeface="Goudy Old Style" pitchFamily="18" charset="0"/>
                <a:ea typeface="MS PGothic" pitchFamily="34" charset="-128"/>
              </a:defRPr>
            </a:lvl6pPr>
            <a:lvl7pPr marL="2971800" indent="-228600" fontAlgn="base">
              <a:spcBef>
                <a:spcPct val="0"/>
              </a:spcBef>
              <a:spcAft>
                <a:spcPct val="0"/>
              </a:spcAft>
              <a:defRPr>
                <a:solidFill>
                  <a:schemeClr val="tx1"/>
                </a:solidFill>
                <a:latin typeface="Goudy Old Style" pitchFamily="18" charset="0"/>
                <a:ea typeface="MS PGothic" pitchFamily="34" charset="-128"/>
              </a:defRPr>
            </a:lvl7pPr>
            <a:lvl8pPr marL="3429000" indent="-228600" fontAlgn="base">
              <a:spcBef>
                <a:spcPct val="0"/>
              </a:spcBef>
              <a:spcAft>
                <a:spcPct val="0"/>
              </a:spcAft>
              <a:defRPr>
                <a:solidFill>
                  <a:schemeClr val="tx1"/>
                </a:solidFill>
                <a:latin typeface="Goudy Old Style" pitchFamily="18" charset="0"/>
                <a:ea typeface="MS PGothic" pitchFamily="34" charset="-128"/>
              </a:defRPr>
            </a:lvl8pPr>
            <a:lvl9pPr marL="3886200" indent="-228600" fontAlgn="base">
              <a:spcBef>
                <a:spcPct val="0"/>
              </a:spcBef>
              <a:spcAft>
                <a:spcPct val="0"/>
              </a:spcAft>
              <a:defRPr>
                <a:solidFill>
                  <a:schemeClr val="tx1"/>
                </a:solidFill>
                <a:latin typeface="Goudy Old Style" pitchFamily="18" charset="0"/>
                <a:ea typeface="MS PGothic" pitchFamily="34" charset="-128"/>
              </a:defRPr>
            </a:lvl9pPr>
          </a:lstStyle>
          <a:p>
            <a:pPr>
              <a:defRPr/>
            </a:pPr>
            <a:r>
              <a:rPr lang="fr-FR" sz="2400" b="1" dirty="0" smtClean="0"/>
              <a:t>Quel </a:t>
            </a:r>
            <a:r>
              <a:rPr lang="fr-FR" sz="2400" b="1" dirty="0"/>
              <a:t>est le nombre hexagonal le plus proche de </a:t>
            </a:r>
            <a:r>
              <a:rPr lang="fr-FR" sz="2400" b="1" dirty="0" smtClean="0"/>
              <a:t>1 000</a:t>
            </a:r>
            <a:r>
              <a:rPr lang="fr-FR" sz="2400" b="1" dirty="0"/>
              <a:t> </a:t>
            </a:r>
            <a:r>
              <a:rPr lang="fr-FR" sz="2400" b="1" dirty="0" smtClean="0"/>
              <a:t>?</a:t>
            </a:r>
          </a:p>
          <a:p>
            <a:pPr>
              <a:defRPr/>
            </a:pPr>
            <a:endParaRPr lang="fr-FR" sz="2400" b="1" dirty="0"/>
          </a:p>
          <a:p>
            <a:pPr>
              <a:defRPr/>
            </a:pPr>
            <a:endParaRPr lang="fr-FR" sz="2400" b="1" dirty="0"/>
          </a:p>
          <a:p>
            <a:pPr>
              <a:defRPr/>
            </a:pPr>
            <a:endParaRPr lang="fr-FR" altLang="fr-FR" dirty="0" smtClean="0">
              <a:solidFill>
                <a:srgbClr val="626738"/>
              </a:solidFill>
            </a:endParaRPr>
          </a:p>
        </p:txBody>
      </p:sp>
      <p:sp>
        <p:nvSpPr>
          <p:cNvPr id="23" name="ZoneTexte 22"/>
          <p:cNvSpPr txBox="1">
            <a:spLocks noChangeArrowheads="1"/>
          </p:cNvSpPr>
          <p:nvPr/>
        </p:nvSpPr>
        <p:spPr bwMode="auto">
          <a:xfrm>
            <a:off x="900112" y="4992069"/>
            <a:ext cx="79930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oudy Old Style" pitchFamily="18" charset="0"/>
                <a:ea typeface="MS PGothic" pitchFamily="34" charset="-128"/>
              </a:defRPr>
            </a:lvl1pPr>
            <a:lvl2pPr marL="742950" indent="-285750" eaLnBrk="0" hangingPunct="0">
              <a:defRPr>
                <a:solidFill>
                  <a:schemeClr val="tx1"/>
                </a:solidFill>
                <a:latin typeface="Goudy Old Style" pitchFamily="18" charset="0"/>
                <a:ea typeface="MS PGothic" pitchFamily="34" charset="-128"/>
              </a:defRPr>
            </a:lvl2pPr>
            <a:lvl3pPr marL="1143000" indent="-228600" eaLnBrk="0" hangingPunct="0">
              <a:defRPr>
                <a:solidFill>
                  <a:schemeClr val="tx1"/>
                </a:solidFill>
                <a:latin typeface="Goudy Old Style" pitchFamily="18" charset="0"/>
                <a:ea typeface="MS PGothic" pitchFamily="34" charset="-128"/>
              </a:defRPr>
            </a:lvl3pPr>
            <a:lvl4pPr marL="1600200" indent="-228600" eaLnBrk="0" hangingPunct="0">
              <a:defRPr>
                <a:solidFill>
                  <a:schemeClr val="tx1"/>
                </a:solidFill>
                <a:latin typeface="Goudy Old Style" pitchFamily="18" charset="0"/>
                <a:ea typeface="MS PGothic" pitchFamily="34" charset="-128"/>
              </a:defRPr>
            </a:lvl4pPr>
            <a:lvl5pPr marL="2057400" indent="-228600" eaLnBrk="0" hangingPunct="0">
              <a:defRPr>
                <a:solidFill>
                  <a:schemeClr val="tx1"/>
                </a:solidFill>
                <a:latin typeface="Goudy Old Style"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oudy Old Style"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oudy Old Style"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oudy Old Style"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oudy Old Style" pitchFamily="18" charset="0"/>
                <a:ea typeface="MS PGothic" pitchFamily="34" charset="-128"/>
              </a:defRPr>
            </a:lvl9pPr>
          </a:lstStyle>
          <a:p>
            <a:pPr eaLnBrk="1" hangingPunct="1"/>
            <a:r>
              <a:rPr lang="fr-FR" altLang="fr-FR" dirty="0" smtClean="0"/>
              <a:t>Nouvelle conjecture </a:t>
            </a:r>
            <a:r>
              <a:rPr lang="fr-FR" altLang="fr-FR" dirty="0"/>
              <a:t>: « il faut multiplier </a:t>
            </a:r>
            <a:r>
              <a:rPr lang="fr-FR" altLang="fr-FR" dirty="0" smtClean="0"/>
              <a:t>le rang par son double moins un</a:t>
            </a:r>
            <a:r>
              <a:rPr lang="fr-FR" altLang="fr-FR" dirty="0"/>
              <a:t> </a:t>
            </a:r>
            <a:r>
              <a:rPr lang="fr-FR" altLang="fr-FR" dirty="0" smtClean="0"/>
              <a:t>»</a:t>
            </a:r>
          </a:p>
          <a:p>
            <a:pPr eaLnBrk="1" hangingPunct="1"/>
            <a:r>
              <a:rPr lang="fr-FR" altLang="fr-FR" dirty="0" smtClean="0"/>
              <a:t>On peut la tester sur d’autres nombres, puis on admet qu’elle est valable pour tous les rangs.</a:t>
            </a:r>
            <a:endParaRPr lang="fr-FR" altLang="fr-FR" dirty="0"/>
          </a:p>
        </p:txBody>
      </p:sp>
      <p:sp>
        <p:nvSpPr>
          <p:cNvPr id="2" name="Espace réservé du numéro de diapositive 1"/>
          <p:cNvSpPr>
            <a:spLocks noGrp="1"/>
          </p:cNvSpPr>
          <p:nvPr>
            <p:ph type="sldNum" sz="quarter" idx="12"/>
          </p:nvPr>
        </p:nvSpPr>
        <p:spPr/>
        <p:txBody>
          <a:bodyPr/>
          <a:lstStyle/>
          <a:p>
            <a:fld id="{787DFD17-07CB-4958-BAA3-46F6A3D97348}" type="slidenum">
              <a:rPr lang="fr-FR" smtClean="0"/>
              <a:pPr/>
              <a:t>17</a:t>
            </a:fld>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94" y="1568545"/>
            <a:ext cx="2733333" cy="895238"/>
          </a:xfrm>
          <a:prstGeom prst="rect">
            <a:avLst/>
          </a:prstGeom>
        </p:spPr>
      </p:pic>
      <p:pic>
        <p:nvPicPr>
          <p:cNvPr id="4" name="Image 3"/>
          <p:cNvPicPr>
            <a:picLocks noChangeAspect="1"/>
          </p:cNvPicPr>
          <p:nvPr/>
        </p:nvPicPr>
        <p:blipFill>
          <a:blip r:embed="rId4"/>
          <a:stretch>
            <a:fillRect/>
          </a:stretch>
        </p:blipFill>
        <p:spPr>
          <a:xfrm>
            <a:off x="1364045" y="3534346"/>
            <a:ext cx="6890673" cy="440768"/>
          </a:xfrm>
          <a:prstGeom prst="rect">
            <a:avLst/>
          </a:prstGeom>
        </p:spPr>
      </p:pic>
      <p:sp>
        <p:nvSpPr>
          <p:cNvPr id="28" name="ZoneTexte 27"/>
          <p:cNvSpPr txBox="1">
            <a:spLocks noChangeArrowheads="1"/>
          </p:cNvSpPr>
          <p:nvPr/>
        </p:nvSpPr>
        <p:spPr bwMode="auto">
          <a:xfrm>
            <a:off x="812851" y="3062133"/>
            <a:ext cx="7993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oudy Old Style" pitchFamily="18" charset="0"/>
                <a:ea typeface="MS PGothic" pitchFamily="34" charset="-128"/>
              </a:defRPr>
            </a:lvl1pPr>
            <a:lvl2pPr marL="742950" indent="-285750" eaLnBrk="0" hangingPunct="0">
              <a:defRPr>
                <a:solidFill>
                  <a:schemeClr val="tx1"/>
                </a:solidFill>
                <a:latin typeface="Goudy Old Style" pitchFamily="18" charset="0"/>
                <a:ea typeface="MS PGothic" pitchFamily="34" charset="-128"/>
              </a:defRPr>
            </a:lvl2pPr>
            <a:lvl3pPr marL="1143000" indent="-228600" eaLnBrk="0" hangingPunct="0">
              <a:defRPr>
                <a:solidFill>
                  <a:schemeClr val="tx1"/>
                </a:solidFill>
                <a:latin typeface="Goudy Old Style" pitchFamily="18" charset="0"/>
                <a:ea typeface="MS PGothic" pitchFamily="34" charset="-128"/>
              </a:defRPr>
            </a:lvl3pPr>
            <a:lvl4pPr marL="1600200" indent="-228600" eaLnBrk="0" hangingPunct="0">
              <a:defRPr>
                <a:solidFill>
                  <a:schemeClr val="tx1"/>
                </a:solidFill>
                <a:latin typeface="Goudy Old Style" pitchFamily="18" charset="0"/>
                <a:ea typeface="MS PGothic" pitchFamily="34" charset="-128"/>
              </a:defRPr>
            </a:lvl4pPr>
            <a:lvl5pPr marL="2057400" indent="-228600" eaLnBrk="0" hangingPunct="0">
              <a:defRPr>
                <a:solidFill>
                  <a:schemeClr val="tx1"/>
                </a:solidFill>
                <a:latin typeface="Goudy Old Style"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oudy Old Style"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oudy Old Style"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oudy Old Style"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oudy Old Style" pitchFamily="18" charset="0"/>
                <a:ea typeface="MS PGothic" pitchFamily="34" charset="-128"/>
              </a:defRPr>
            </a:lvl9pPr>
          </a:lstStyle>
          <a:p>
            <a:pPr eaLnBrk="1" hangingPunct="1"/>
            <a:r>
              <a:rPr lang="fr-FR" altLang="fr-FR" dirty="0" smtClean="0"/>
              <a:t>Observation des résultats avec révision de la représentation</a:t>
            </a:r>
            <a:endParaRPr lang="fr-FR" altLang="fr-FR" dirty="0"/>
          </a:p>
        </p:txBody>
      </p:sp>
      <p:pic>
        <p:nvPicPr>
          <p:cNvPr id="5" name="Image 4"/>
          <p:cNvPicPr>
            <a:picLocks noChangeAspect="1"/>
          </p:cNvPicPr>
          <p:nvPr/>
        </p:nvPicPr>
        <p:blipFill>
          <a:blip r:embed="rId5"/>
          <a:stretch>
            <a:fillRect/>
          </a:stretch>
        </p:blipFill>
        <p:spPr>
          <a:xfrm>
            <a:off x="1506506" y="4120394"/>
            <a:ext cx="7003510" cy="666094"/>
          </a:xfrm>
          <a:prstGeom prst="rect">
            <a:avLst/>
          </a:prstGeom>
        </p:spPr>
      </p:pic>
    </p:spTree>
    <p:extLst>
      <p:ext uri="{BB962C8B-B14F-4D97-AF65-F5344CB8AC3E}">
        <p14:creationId xmlns:p14="http://schemas.microsoft.com/office/powerpoint/2010/main" val="1726726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667000" y="6356350"/>
            <a:ext cx="3921224" cy="365125"/>
          </a:xfrm>
        </p:spPr>
        <p:txBody>
          <a:bodyPr/>
          <a:lstStyle/>
          <a:p>
            <a:r>
              <a:rPr lang="fr-FR" smtClean="0"/>
              <a:t>Rallye Mathématique Transalpin - PAF 2017 </a:t>
            </a:r>
            <a:endParaRPr lang="fr-FR" dirty="0"/>
          </a:p>
        </p:txBody>
      </p:sp>
      <p:sp>
        <p:nvSpPr>
          <p:cNvPr id="3" name="Espace réservé du numéro de diapositive 2"/>
          <p:cNvSpPr>
            <a:spLocks noGrp="1"/>
          </p:cNvSpPr>
          <p:nvPr>
            <p:ph type="sldNum" sz="quarter" idx="12"/>
          </p:nvPr>
        </p:nvSpPr>
        <p:spPr/>
        <p:txBody>
          <a:bodyPr/>
          <a:lstStyle/>
          <a:p>
            <a:fld id="{787DFD17-07CB-4958-BAA3-46F6A3D97348}" type="slidenum">
              <a:rPr lang="fr-FR" smtClean="0"/>
              <a:pPr/>
              <a:t>18</a:t>
            </a:fld>
            <a:endParaRPr lang="fr-FR" dirty="0"/>
          </a:p>
        </p:txBody>
      </p:sp>
      <p:sp>
        <p:nvSpPr>
          <p:cNvPr id="4" name="Rectangle 3"/>
          <p:cNvSpPr/>
          <p:nvPr/>
        </p:nvSpPr>
        <p:spPr>
          <a:xfrm>
            <a:off x="1331640" y="548680"/>
            <a:ext cx="6086731" cy="707886"/>
          </a:xfrm>
          <a:prstGeom prst="rect">
            <a:avLst/>
          </a:prstGeom>
        </p:spPr>
        <p:txBody>
          <a:bodyPr wrap="none">
            <a:spAutoFit/>
          </a:bodyPr>
          <a:lstStyle/>
          <a:p>
            <a:r>
              <a:rPr lang="fr-FR" sz="4000" b="1" dirty="0">
                <a:solidFill>
                  <a:schemeClr val="tx2"/>
                </a:solidFill>
                <a:latin typeface="+mj-lt"/>
              </a:rPr>
              <a:t>Des stratégies de résolution</a:t>
            </a:r>
            <a:endParaRPr lang="fr-FR" sz="4000" dirty="0">
              <a:solidFill>
                <a:schemeClr val="tx2"/>
              </a:solidFill>
              <a:latin typeface="+mj-lt"/>
            </a:endParaRPr>
          </a:p>
        </p:txBody>
      </p:sp>
      <p:sp>
        <p:nvSpPr>
          <p:cNvPr id="6" name="Espace réservé du contenu 6"/>
          <p:cNvSpPr txBox="1">
            <a:spLocks/>
          </p:cNvSpPr>
          <p:nvPr/>
        </p:nvSpPr>
        <p:spPr>
          <a:xfrm>
            <a:off x="1207008" y="1412776"/>
            <a:ext cx="7388352" cy="4620706"/>
          </a:xfrm>
          <a:prstGeom prst="rect">
            <a:avLst/>
          </a:prstGeom>
        </p:spPr>
        <p:txBody>
          <a:bodyPr>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spcBef>
                <a:spcPts val="600"/>
              </a:spcBef>
            </a:pPr>
            <a:r>
              <a:rPr lang="fr-FR" altLang="fr-FR" b="1" dirty="0" smtClean="0"/>
              <a:t>Chaînage avant </a:t>
            </a:r>
            <a:r>
              <a:rPr lang="fr-FR" altLang="fr-FR" dirty="0" smtClean="0"/>
              <a:t>(stratégie descendante)</a:t>
            </a:r>
          </a:p>
          <a:p>
            <a:pPr lvl="1">
              <a:spcBef>
                <a:spcPct val="0"/>
              </a:spcBef>
            </a:pPr>
            <a:r>
              <a:rPr lang="fr-FR" altLang="fr-FR" sz="2000" dirty="0" smtClean="0"/>
              <a:t>Traitement des données au fur et à mesure de leur apparition : des données vers la question.</a:t>
            </a:r>
          </a:p>
          <a:p>
            <a:pPr>
              <a:spcBef>
                <a:spcPts val="600"/>
              </a:spcBef>
            </a:pPr>
            <a:r>
              <a:rPr lang="fr-FR" altLang="fr-FR" b="1" dirty="0" smtClean="0"/>
              <a:t>Chaînage arrière </a:t>
            </a:r>
            <a:r>
              <a:rPr lang="fr-FR" altLang="fr-FR" dirty="0" smtClean="0"/>
              <a:t>(stratégie remontante)</a:t>
            </a:r>
          </a:p>
          <a:p>
            <a:pPr lvl="1"/>
            <a:r>
              <a:rPr lang="fr-FR" altLang="fr-FR" sz="2000" dirty="0" smtClean="0"/>
              <a:t>A partir de la question, recherche de ce qu’il faudrait connaître pour y répondre.</a:t>
            </a:r>
          </a:p>
          <a:p>
            <a:pPr>
              <a:spcBef>
                <a:spcPts val="600"/>
              </a:spcBef>
            </a:pPr>
            <a:r>
              <a:rPr lang="fr-FR" altLang="fr-FR" b="1" dirty="0" smtClean="0"/>
              <a:t>Essais</a:t>
            </a:r>
          </a:p>
          <a:p>
            <a:pPr lvl="1">
              <a:spcBef>
                <a:spcPct val="0"/>
              </a:spcBef>
            </a:pPr>
            <a:r>
              <a:rPr lang="fr-FR" altLang="fr-FR" sz="2000" dirty="0" smtClean="0"/>
              <a:t>Inorganisés et hasardeux</a:t>
            </a:r>
          </a:p>
          <a:p>
            <a:pPr lvl="1">
              <a:spcBef>
                <a:spcPct val="0"/>
              </a:spcBef>
            </a:pPr>
            <a:r>
              <a:rPr lang="fr-FR" altLang="fr-FR" sz="2000" dirty="0" smtClean="0"/>
              <a:t>Organisés : déduction pour orienter l’essai suivant </a:t>
            </a:r>
            <a:r>
              <a:rPr lang="fr-FR" altLang="fr-FR" sz="1800" dirty="0" smtClean="0"/>
              <a:t>(essais et ajustements)</a:t>
            </a:r>
            <a:endParaRPr lang="fr-FR" altLang="fr-FR" sz="2000" dirty="0" smtClean="0"/>
          </a:p>
          <a:p>
            <a:pPr lvl="1">
              <a:spcBef>
                <a:spcPct val="0"/>
              </a:spcBef>
            </a:pPr>
            <a:r>
              <a:rPr lang="fr-FR" altLang="fr-FR" sz="2000" dirty="0" smtClean="0"/>
              <a:t>Orientés : par exemple, appui sur un ordre de grandeur du résultat</a:t>
            </a:r>
          </a:p>
          <a:p>
            <a:pPr lvl="1">
              <a:spcBef>
                <a:spcPct val="0"/>
              </a:spcBef>
            </a:pPr>
            <a:r>
              <a:rPr lang="fr-FR" altLang="fr-FR" sz="2000" dirty="0" smtClean="0"/>
              <a:t>Fausse position : essai reconnu comme « faux », suivi d’un raisonnement qui aboutit directement à la réponse</a:t>
            </a:r>
          </a:p>
        </p:txBody>
      </p:sp>
    </p:spTree>
    <p:extLst>
      <p:ext uri="{BB962C8B-B14F-4D97-AF65-F5344CB8AC3E}">
        <p14:creationId xmlns:p14="http://schemas.microsoft.com/office/powerpoint/2010/main" val="423208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804672" y="1628800"/>
            <a:ext cx="7132320" cy="3384376"/>
          </a:xfrm>
        </p:spPr>
        <p:txBody>
          <a:bodyPr>
            <a:normAutofit/>
          </a:bodyPr>
          <a:lstStyle/>
          <a:p>
            <a:pPr eaLnBrk="1" hangingPunct="1">
              <a:spcBef>
                <a:spcPts val="600"/>
              </a:spcBef>
            </a:pPr>
            <a:r>
              <a:rPr lang="fr-FR" altLang="fr-FR" b="1" dirty="0" smtClean="0"/>
              <a:t>Inventaire systématique des possibles </a:t>
            </a:r>
            <a:r>
              <a:rPr lang="fr-FR" altLang="fr-FR" dirty="0" smtClean="0"/>
              <a:t>qui sont confrontés aux contraintes de la situation.</a:t>
            </a:r>
          </a:p>
          <a:p>
            <a:pPr marL="0" indent="0" eaLnBrk="1" hangingPunct="1">
              <a:spcBef>
                <a:spcPts val="600"/>
              </a:spcBef>
              <a:buNone/>
            </a:pPr>
            <a:endParaRPr lang="fr-FR" altLang="fr-FR" sz="900" dirty="0" smtClean="0"/>
          </a:p>
          <a:p>
            <a:pPr eaLnBrk="1" hangingPunct="1">
              <a:spcBef>
                <a:spcPts val="600"/>
              </a:spcBef>
            </a:pPr>
            <a:r>
              <a:rPr lang="fr-FR" altLang="fr-FR" b="1" dirty="0" smtClean="0"/>
              <a:t>Conjecture</a:t>
            </a:r>
            <a:r>
              <a:rPr lang="fr-FR" altLang="fr-FR" dirty="0" smtClean="0"/>
              <a:t> sur le modèle mathématique permettant d’obtenir la solution et test sur des exemples.</a:t>
            </a:r>
          </a:p>
          <a:p>
            <a:pPr marL="0" indent="0" eaLnBrk="1" hangingPunct="1">
              <a:spcBef>
                <a:spcPts val="600"/>
              </a:spcBef>
              <a:buNone/>
            </a:pPr>
            <a:endParaRPr lang="fr-FR" altLang="fr-FR" sz="1000" dirty="0" smtClean="0"/>
          </a:p>
          <a:p>
            <a:pPr eaLnBrk="1" hangingPunct="1">
              <a:spcBef>
                <a:spcPts val="600"/>
              </a:spcBef>
            </a:pPr>
            <a:r>
              <a:rPr lang="fr-FR" altLang="fr-FR" dirty="0" smtClean="0"/>
              <a:t>Utilisation d’un </a:t>
            </a:r>
            <a:r>
              <a:rPr lang="fr-FR" altLang="fr-FR" b="1" dirty="0" smtClean="0"/>
              <a:t>exemple générique (généralisation)</a:t>
            </a:r>
            <a:r>
              <a:rPr lang="fr-FR" altLang="fr-FR" dirty="0" smtClean="0"/>
              <a:t>.</a:t>
            </a:r>
          </a:p>
          <a:p>
            <a:pPr marL="0" indent="0" eaLnBrk="1" hangingPunct="1">
              <a:spcBef>
                <a:spcPts val="600"/>
              </a:spcBef>
              <a:buNone/>
            </a:pPr>
            <a:endParaRPr lang="fr-FR" altLang="fr-FR" sz="900" dirty="0" smtClean="0"/>
          </a:p>
          <a:p>
            <a:pPr eaLnBrk="1" hangingPunct="1">
              <a:spcBef>
                <a:spcPts val="600"/>
              </a:spcBef>
            </a:pPr>
            <a:r>
              <a:rPr lang="fr-FR" altLang="fr-FR" b="1" dirty="0" smtClean="0"/>
              <a:t>Changement de cadre</a:t>
            </a:r>
          </a:p>
        </p:txBody>
      </p:sp>
      <p:sp>
        <p:nvSpPr>
          <p:cNvPr id="38915" name="Espace réservé du pied de page 3"/>
          <p:cNvSpPr>
            <a:spLocks noGrp="1"/>
          </p:cNvSpPr>
          <p:nvPr>
            <p:ph type="ftr" sz="quarter" idx="11"/>
          </p:nvPr>
        </p:nvSpPr>
        <p:spPr bwMode="auto">
          <a:xfrm>
            <a:off x="2667000" y="6356350"/>
            <a:ext cx="392122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oudy Old Style" pitchFamily="18" charset="0"/>
                <a:ea typeface="MS PGothic" pitchFamily="34" charset="-128"/>
              </a:defRPr>
            </a:lvl1pPr>
            <a:lvl2pPr marL="742950" indent="-285750" eaLnBrk="0" hangingPunct="0">
              <a:defRPr>
                <a:solidFill>
                  <a:schemeClr val="tx1"/>
                </a:solidFill>
                <a:latin typeface="Goudy Old Style" pitchFamily="18" charset="0"/>
                <a:ea typeface="MS PGothic" pitchFamily="34" charset="-128"/>
              </a:defRPr>
            </a:lvl2pPr>
            <a:lvl3pPr marL="1143000" indent="-228600" eaLnBrk="0" hangingPunct="0">
              <a:defRPr>
                <a:solidFill>
                  <a:schemeClr val="tx1"/>
                </a:solidFill>
                <a:latin typeface="Goudy Old Style" pitchFamily="18" charset="0"/>
                <a:ea typeface="MS PGothic" pitchFamily="34" charset="-128"/>
              </a:defRPr>
            </a:lvl3pPr>
            <a:lvl4pPr marL="1600200" indent="-228600" eaLnBrk="0" hangingPunct="0">
              <a:defRPr>
                <a:solidFill>
                  <a:schemeClr val="tx1"/>
                </a:solidFill>
                <a:latin typeface="Goudy Old Style" pitchFamily="18" charset="0"/>
                <a:ea typeface="MS PGothic" pitchFamily="34" charset="-128"/>
              </a:defRPr>
            </a:lvl4pPr>
            <a:lvl5pPr marL="2057400" indent="-228600" eaLnBrk="0" hangingPunct="0">
              <a:defRPr>
                <a:solidFill>
                  <a:schemeClr val="tx1"/>
                </a:solidFill>
                <a:latin typeface="Goudy Old Style"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oudy Old Style"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oudy Old Style"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oudy Old Style"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oudy Old Style" pitchFamily="18" charset="0"/>
                <a:ea typeface="MS PGothic" pitchFamily="34" charset="-128"/>
              </a:defRPr>
            </a:lvl9pPr>
          </a:lstStyle>
          <a:p>
            <a:pPr algn="ctr" eaLnBrk="1" hangingPunct="1"/>
            <a:r>
              <a:rPr lang="fr-FR" altLang="fr-FR" smtClean="0">
                <a:latin typeface="Times New Roman" panose="02020603050405020304" pitchFamily="18" charset="0"/>
                <a:cs typeface="Times New Roman" panose="02020603050405020304" pitchFamily="18" charset="0"/>
              </a:rPr>
              <a:t>Rallye Mathématique Transalpin - PAF 2017 </a:t>
            </a:r>
            <a:endParaRPr lang="en-US" altLang="fr-FR" dirty="0">
              <a:latin typeface="Times New Roman" panose="02020603050405020304" pitchFamily="18"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fld id="{F2C18B85-9361-4713-8DA3-5F301ABAA292}" type="slidenum">
              <a:rPr lang="fr-FR" smtClean="0"/>
              <a:pPr/>
              <a:t>19</a:t>
            </a:fld>
            <a:endParaRPr lang="fr-FR" dirty="0"/>
          </a:p>
        </p:txBody>
      </p:sp>
      <p:sp>
        <p:nvSpPr>
          <p:cNvPr id="5" name="Rectangle 4"/>
          <p:cNvSpPr/>
          <p:nvPr/>
        </p:nvSpPr>
        <p:spPr>
          <a:xfrm>
            <a:off x="1331640" y="548680"/>
            <a:ext cx="6086731" cy="707886"/>
          </a:xfrm>
          <a:prstGeom prst="rect">
            <a:avLst/>
          </a:prstGeom>
        </p:spPr>
        <p:txBody>
          <a:bodyPr wrap="none">
            <a:spAutoFit/>
          </a:bodyPr>
          <a:lstStyle/>
          <a:p>
            <a:r>
              <a:rPr lang="fr-FR" sz="4000" b="1" dirty="0">
                <a:solidFill>
                  <a:schemeClr val="tx2"/>
                </a:solidFill>
                <a:latin typeface="+mj-lt"/>
              </a:rPr>
              <a:t>Des stratégies de résolution</a:t>
            </a:r>
            <a:endParaRPr lang="fr-FR" sz="4000" dirty="0">
              <a:solidFill>
                <a:schemeClr val="tx2"/>
              </a:solidFill>
              <a:latin typeface="+mj-lt"/>
            </a:endParaRPr>
          </a:p>
        </p:txBody>
      </p:sp>
    </p:spTree>
    <p:extLst>
      <p:ext uri="{BB962C8B-B14F-4D97-AF65-F5344CB8AC3E}">
        <p14:creationId xmlns:p14="http://schemas.microsoft.com/office/powerpoint/2010/main" val="3151177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9303" y="69057"/>
            <a:ext cx="7313613" cy="868362"/>
          </a:xfrm>
        </p:spPr>
        <p:txBody>
          <a:bodyPr/>
          <a:lstStyle/>
          <a:p>
            <a:r>
              <a:rPr lang="fr-FR" dirty="0"/>
              <a:t>P</a:t>
            </a:r>
            <a:r>
              <a:rPr lang="fr-FR" dirty="0" smtClean="0"/>
              <a:t>rogrammation</a:t>
            </a:r>
            <a:endParaRPr lang="fr-FR" dirty="0"/>
          </a:p>
        </p:txBody>
      </p:sp>
      <p:sp>
        <p:nvSpPr>
          <p:cNvPr id="3" name="Espace réservé du contenu 2"/>
          <p:cNvSpPr>
            <a:spLocks noGrp="1"/>
          </p:cNvSpPr>
          <p:nvPr>
            <p:ph idx="1"/>
          </p:nvPr>
        </p:nvSpPr>
        <p:spPr>
          <a:xfrm>
            <a:off x="434898" y="1226633"/>
            <a:ext cx="8296507" cy="5079163"/>
          </a:xfrm>
        </p:spPr>
        <p:txBody>
          <a:bodyPr>
            <a:noAutofit/>
          </a:bodyPr>
          <a:lstStyle/>
          <a:p>
            <a:pPr>
              <a:lnSpc>
                <a:spcPct val="120000"/>
              </a:lnSpc>
              <a:spcBef>
                <a:spcPts val="0"/>
              </a:spcBef>
            </a:pPr>
            <a:r>
              <a:rPr lang="fr-FR" sz="2000" b="1" dirty="0" smtClean="0"/>
              <a:t>Le jeudi 19 janvier 2017</a:t>
            </a:r>
          </a:p>
          <a:p>
            <a:pPr lvl="1">
              <a:lnSpc>
                <a:spcPct val="120000"/>
              </a:lnSpc>
              <a:spcBef>
                <a:spcPts val="0"/>
              </a:spcBef>
            </a:pPr>
            <a:r>
              <a:rPr lang="fr-FR" sz="1800" dirty="0" smtClean="0">
                <a:solidFill>
                  <a:schemeClr val="bg1">
                    <a:lumMod val="50000"/>
                  </a:schemeClr>
                </a:solidFill>
              </a:rPr>
              <a:t>Matin </a:t>
            </a:r>
            <a:r>
              <a:rPr lang="fr-FR" sz="1800" dirty="0">
                <a:solidFill>
                  <a:schemeClr val="bg1">
                    <a:lumMod val="50000"/>
                  </a:schemeClr>
                </a:solidFill>
              </a:rPr>
              <a:t>: </a:t>
            </a:r>
            <a:r>
              <a:rPr lang="fr-FR" sz="1800" dirty="0" smtClean="0">
                <a:solidFill>
                  <a:schemeClr val="bg1">
                    <a:lumMod val="50000"/>
                  </a:schemeClr>
                </a:solidFill>
              </a:rPr>
              <a:t>le </a:t>
            </a:r>
            <a:r>
              <a:rPr lang="fr-FR" sz="1800" dirty="0">
                <a:solidFill>
                  <a:schemeClr val="bg1">
                    <a:lumMod val="50000"/>
                  </a:schemeClr>
                </a:solidFill>
              </a:rPr>
              <a:t>rallye mathématiques de Lyon : Une épreuve du rallye spéciale prof, analyse du comportement pendant l'épreuve (des profs, des élèves), des exercices de rallye pour... travailler une notion, différents niveaux, différents  thèmes : exploitation des exos de rallye en classe   </a:t>
            </a:r>
            <a:r>
              <a:rPr lang="fr-FR" sz="2000" dirty="0"/>
              <a:t>   </a:t>
            </a:r>
          </a:p>
          <a:p>
            <a:pPr lvl="1">
              <a:lnSpc>
                <a:spcPct val="120000"/>
              </a:lnSpc>
              <a:spcBef>
                <a:spcPts val="0"/>
              </a:spcBef>
            </a:pPr>
            <a:r>
              <a:rPr lang="fr-FR" sz="2000" dirty="0" smtClean="0">
                <a:solidFill>
                  <a:srgbClr val="C00000"/>
                </a:solidFill>
              </a:rPr>
              <a:t>L'après-midi </a:t>
            </a:r>
            <a:r>
              <a:rPr lang="fr-FR" sz="2000" dirty="0">
                <a:solidFill>
                  <a:srgbClr val="C00000"/>
                </a:solidFill>
              </a:rPr>
              <a:t>: le RMT et la construction d’un problème du RMT, analyse a priori et barème, banque de problème </a:t>
            </a:r>
            <a:r>
              <a:rPr lang="fr-FR" sz="2000" dirty="0" smtClean="0">
                <a:solidFill>
                  <a:srgbClr val="C00000"/>
                </a:solidFill>
              </a:rPr>
              <a:t>…</a:t>
            </a:r>
            <a:r>
              <a:rPr lang="fr-FR" sz="1800" dirty="0" smtClean="0"/>
              <a:t/>
            </a:r>
            <a:br>
              <a:rPr lang="fr-FR" sz="1800" dirty="0" smtClean="0"/>
            </a:br>
            <a:endParaRPr lang="fr-FR" sz="1800" dirty="0"/>
          </a:p>
          <a:p>
            <a:pPr>
              <a:lnSpc>
                <a:spcPct val="120000"/>
              </a:lnSpc>
              <a:spcBef>
                <a:spcPts val="0"/>
              </a:spcBef>
            </a:pPr>
            <a:r>
              <a:rPr lang="fr-FR" sz="2000" b="1" dirty="0" smtClean="0"/>
              <a:t>Le </a:t>
            </a:r>
            <a:r>
              <a:rPr lang="fr-FR" sz="2000" b="1" dirty="0"/>
              <a:t>lundi 10 avril </a:t>
            </a:r>
            <a:r>
              <a:rPr lang="fr-FR" sz="2000" b="1" dirty="0" smtClean="0"/>
              <a:t>2017</a:t>
            </a:r>
          </a:p>
          <a:p>
            <a:pPr lvl="1">
              <a:lnSpc>
                <a:spcPct val="120000"/>
              </a:lnSpc>
              <a:spcBef>
                <a:spcPts val="0"/>
              </a:spcBef>
            </a:pPr>
            <a:r>
              <a:rPr lang="fr-FR" sz="1800" dirty="0" smtClean="0"/>
              <a:t>matin : RMT : Stratégie </a:t>
            </a:r>
            <a:r>
              <a:rPr lang="fr-FR" sz="1800" dirty="0"/>
              <a:t>de recherche ? </a:t>
            </a:r>
          </a:p>
          <a:p>
            <a:pPr lvl="1">
              <a:lnSpc>
                <a:spcPct val="120000"/>
              </a:lnSpc>
              <a:spcBef>
                <a:spcPts val="0"/>
              </a:spcBef>
            </a:pPr>
            <a:r>
              <a:rPr lang="fr-FR" sz="1800" dirty="0" smtClean="0"/>
              <a:t>L'après-midi </a:t>
            </a:r>
            <a:r>
              <a:rPr lang="fr-FR" sz="1800" dirty="0"/>
              <a:t>: </a:t>
            </a:r>
            <a:r>
              <a:rPr lang="fr-FR" sz="1800" dirty="0" smtClean="0"/>
              <a:t>une </a:t>
            </a:r>
            <a:r>
              <a:rPr lang="fr-FR" sz="1800" dirty="0"/>
              <a:t>épreuve de finale, </a:t>
            </a:r>
            <a:r>
              <a:rPr lang="fr-FR" sz="1800" dirty="0" smtClean="0"/>
              <a:t>recherche </a:t>
            </a:r>
            <a:r>
              <a:rPr lang="fr-FR" sz="1800" dirty="0"/>
              <a:t>de quelques épreuves de </a:t>
            </a:r>
            <a:r>
              <a:rPr lang="fr-FR" sz="1800" dirty="0" smtClean="0"/>
              <a:t>finale, retour </a:t>
            </a:r>
            <a:r>
              <a:rPr lang="fr-FR" sz="1800" dirty="0"/>
              <a:t>sur l'épreuve du rallye 2017 (exploitation en classe)</a:t>
            </a:r>
          </a:p>
          <a:p>
            <a:pPr lvl="1">
              <a:lnSpc>
                <a:spcPct val="120000"/>
              </a:lnSpc>
              <a:spcBef>
                <a:spcPts val="0"/>
              </a:spcBef>
            </a:pPr>
            <a:r>
              <a:rPr lang="fr-FR" sz="1800" dirty="0" smtClean="0"/>
              <a:t>Bilan</a:t>
            </a:r>
            <a:endParaRPr lang="fr-FR" sz="1800" dirty="0"/>
          </a:p>
        </p:txBody>
      </p:sp>
      <p:sp>
        <p:nvSpPr>
          <p:cNvPr id="4" name="Espace réservé du pied de page 3"/>
          <p:cNvSpPr>
            <a:spLocks noGrp="1"/>
          </p:cNvSpPr>
          <p:nvPr>
            <p:ph type="ftr" sz="quarter" idx="11"/>
          </p:nvPr>
        </p:nvSpPr>
        <p:spPr/>
        <p:txBody>
          <a:bodyPr/>
          <a:lstStyle/>
          <a:p>
            <a:r>
              <a:rPr lang="fr-FR" smtClean="0"/>
              <a:t>Rallye Mathématique Transalpin - PAF 2017 </a:t>
            </a:r>
            <a:endParaRPr lang="en-US" dirty="0"/>
          </a:p>
        </p:txBody>
      </p:sp>
      <p:sp>
        <p:nvSpPr>
          <p:cNvPr id="5" name="Espace réservé du numéro de diapositive 4"/>
          <p:cNvSpPr>
            <a:spLocks noGrp="1"/>
          </p:cNvSpPr>
          <p:nvPr>
            <p:ph type="sldNum" sz="quarter" idx="12"/>
          </p:nvPr>
        </p:nvSpPr>
        <p:spPr/>
        <p:txBody>
          <a:bodyPr/>
          <a:lstStyle/>
          <a:p>
            <a:fld id="{9C1F5A0A-F6FC-4FFD-9B49-0DA8697211D9}" type="slidenum">
              <a:rPr lang="en-US" smtClean="0"/>
              <a:t>2</a:t>
            </a:fld>
            <a:endParaRPr lang="en-US" dirty="0"/>
          </a:p>
        </p:txBody>
      </p:sp>
    </p:spTree>
    <p:extLst>
      <p:ext uri="{BB962C8B-B14F-4D97-AF65-F5344CB8AC3E}">
        <p14:creationId xmlns:p14="http://schemas.microsoft.com/office/powerpoint/2010/main" val="38811354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D’autres stratégies </a:t>
            </a:r>
            <a:r>
              <a:rPr lang="fr-FR" dirty="0" smtClean="0"/>
              <a:t/>
            </a:r>
            <a:br>
              <a:rPr lang="fr-FR" dirty="0" smtClean="0"/>
            </a:br>
            <a:r>
              <a:rPr lang="fr-FR" dirty="0" smtClean="0"/>
              <a:t>d’après Halpern</a:t>
            </a:r>
            <a:endParaRPr lang="fr-FR" dirty="0"/>
          </a:p>
        </p:txBody>
      </p:sp>
      <p:sp>
        <p:nvSpPr>
          <p:cNvPr id="3" name="Espace réservé du contenu 2"/>
          <p:cNvSpPr>
            <a:spLocks noGrp="1"/>
          </p:cNvSpPr>
          <p:nvPr>
            <p:ph idx="1"/>
          </p:nvPr>
        </p:nvSpPr>
        <p:spPr/>
        <p:txBody>
          <a:bodyPr>
            <a:normAutofit fontScale="77500" lnSpcReduction="20000"/>
          </a:bodyPr>
          <a:lstStyle/>
          <a:p>
            <a:pPr lvl="0">
              <a:spcBef>
                <a:spcPts val="600"/>
              </a:spcBef>
            </a:pPr>
            <a:r>
              <a:rPr lang="fr-FR" b="1" dirty="0"/>
              <a:t>l'identification des règles à appliquer </a:t>
            </a:r>
            <a:r>
              <a:rPr lang="fr-FR" dirty="0"/>
              <a:t>: il s'agit de rechercher dans les données ou les sous-buts des modèles à appliquer.</a:t>
            </a:r>
          </a:p>
          <a:p>
            <a:pPr lvl="0">
              <a:spcBef>
                <a:spcPts val="600"/>
              </a:spcBef>
            </a:pPr>
            <a:r>
              <a:rPr lang="fr-FR" b="1" dirty="0"/>
              <a:t>le fractionnement </a:t>
            </a:r>
            <a:r>
              <a:rPr lang="fr-FR" dirty="0"/>
              <a:t>: si plusieurs avenues de solutions semblent possibles, on peut fractionner l'espace de recherche et explorer une partie à la fois.</a:t>
            </a:r>
          </a:p>
          <a:p>
            <a:pPr lvl="0">
              <a:spcBef>
                <a:spcPts val="600"/>
              </a:spcBef>
            </a:pPr>
            <a:r>
              <a:rPr lang="fr-FR" b="1" dirty="0"/>
              <a:t>le remue-méninge</a:t>
            </a:r>
            <a:r>
              <a:rPr lang="fr-FR" dirty="0"/>
              <a:t> : laisser libre cours à l'identification de multiples stratégies sans censures.</a:t>
            </a:r>
          </a:p>
          <a:p>
            <a:pPr lvl="0">
              <a:spcBef>
                <a:spcPts val="600"/>
              </a:spcBef>
            </a:pPr>
            <a:r>
              <a:rPr lang="fr-FR" b="1" dirty="0"/>
              <a:t>la contradiction</a:t>
            </a:r>
            <a:r>
              <a:rPr lang="fr-FR" dirty="0"/>
              <a:t> : éliminer progressivement des solutions en montrant qu'elles sont incompatibles avec les données du départ.</a:t>
            </a:r>
          </a:p>
          <a:p>
            <a:pPr lvl="0">
              <a:spcBef>
                <a:spcPts val="600"/>
              </a:spcBef>
            </a:pPr>
            <a:r>
              <a:rPr lang="fr-FR" b="1" dirty="0"/>
              <a:t>la révision de la représentation</a:t>
            </a:r>
            <a:r>
              <a:rPr lang="fr-FR" dirty="0"/>
              <a:t> : il peut être avantageux après plusieurs échecs, de revoir comment a été défini le problème.</a:t>
            </a:r>
          </a:p>
          <a:p>
            <a:pPr lvl="0">
              <a:spcBef>
                <a:spcPts val="600"/>
              </a:spcBef>
            </a:pPr>
            <a:r>
              <a:rPr lang="fr-FR" b="1" dirty="0"/>
              <a:t>l'analogie</a:t>
            </a:r>
            <a:r>
              <a:rPr lang="fr-FR" dirty="0"/>
              <a:t> : établir des similitudes entre le problème et une situation dont on connait les caractéristiques et que l'on sait résoudre.</a:t>
            </a:r>
          </a:p>
          <a:p>
            <a:pPr lvl="0">
              <a:spcBef>
                <a:spcPts val="600"/>
              </a:spcBef>
            </a:pPr>
            <a:r>
              <a:rPr lang="fr-FR" b="1" dirty="0"/>
              <a:t>la consultation d'expert</a:t>
            </a:r>
            <a:r>
              <a:rPr lang="fr-FR" dirty="0"/>
              <a:t> : l'expert fournit une aide mais n'a pas forcement la solution.</a:t>
            </a:r>
          </a:p>
          <a:p>
            <a:endParaRPr lang="fr-FR" dirty="0"/>
          </a:p>
        </p:txBody>
      </p:sp>
      <p:sp>
        <p:nvSpPr>
          <p:cNvPr id="4" name="Espace réservé du pied de page 3"/>
          <p:cNvSpPr>
            <a:spLocks noGrp="1"/>
          </p:cNvSpPr>
          <p:nvPr>
            <p:ph type="ftr" sz="quarter" idx="11"/>
          </p:nvPr>
        </p:nvSpPr>
        <p:spPr/>
        <p:txBody>
          <a:bodyPr/>
          <a:lstStyle/>
          <a:p>
            <a:r>
              <a:rPr lang="fr-FR" smtClean="0"/>
              <a:t>Rallye Mathématique Transalpin - PAF 2017 </a:t>
            </a:r>
            <a:endParaRPr lang="en-US" dirty="0"/>
          </a:p>
        </p:txBody>
      </p:sp>
      <p:sp>
        <p:nvSpPr>
          <p:cNvPr id="5" name="Espace réservé du numéro de diapositive 4"/>
          <p:cNvSpPr>
            <a:spLocks noGrp="1"/>
          </p:cNvSpPr>
          <p:nvPr>
            <p:ph type="sldNum" sz="quarter" idx="12"/>
          </p:nvPr>
        </p:nvSpPr>
        <p:spPr/>
        <p:txBody>
          <a:bodyPr/>
          <a:lstStyle/>
          <a:p>
            <a:fld id="{9C1F5A0A-F6FC-4FFD-9B49-0DA8697211D9}" type="slidenum">
              <a:rPr lang="en-US" smtClean="0"/>
              <a:t>20</a:t>
            </a:fld>
            <a:endParaRPr lang="en-US" dirty="0"/>
          </a:p>
        </p:txBody>
      </p:sp>
    </p:spTree>
    <p:extLst>
      <p:ext uri="{BB962C8B-B14F-4D97-AF65-F5344CB8AC3E}">
        <p14:creationId xmlns:p14="http://schemas.microsoft.com/office/powerpoint/2010/main" val="3707730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3"/>
          <p:cNvSpPr>
            <a:spLocks noGrp="1"/>
          </p:cNvSpPr>
          <p:nvPr>
            <p:ph type="title"/>
          </p:nvPr>
        </p:nvSpPr>
        <p:spPr/>
        <p:txBody>
          <a:bodyPr/>
          <a:lstStyle/>
          <a:p>
            <a:pPr eaLnBrk="1" hangingPunct="1"/>
            <a:r>
              <a:rPr lang="fr-FR" altLang="fr-FR" sz="2800" b="1" dirty="0" smtClean="0"/>
              <a:t>Souvent, plusieurs stratégies sont mobilisées</a:t>
            </a:r>
            <a:r>
              <a:rPr lang="fr-FR" altLang="fr-FR" b="1" dirty="0" smtClean="0"/>
              <a:t>…</a:t>
            </a:r>
          </a:p>
        </p:txBody>
      </p:sp>
      <p:sp>
        <p:nvSpPr>
          <p:cNvPr id="5" name="Espace réservé du contenu 4"/>
          <p:cNvSpPr>
            <a:spLocks noGrp="1"/>
          </p:cNvSpPr>
          <p:nvPr>
            <p:ph idx="1"/>
          </p:nvPr>
        </p:nvSpPr>
        <p:spPr>
          <a:xfrm>
            <a:off x="914400" y="1735138"/>
            <a:ext cx="7313613" cy="3402012"/>
          </a:xfrm>
        </p:spPr>
        <p:txBody>
          <a:bodyPr/>
          <a:lstStyle/>
          <a:p>
            <a:pPr eaLnBrk="1" hangingPunct="1"/>
            <a:r>
              <a:rPr lang="fr-FR" altLang="fr-FR" dirty="0" smtClean="0"/>
              <a:t>De façon successive</a:t>
            </a:r>
          </a:p>
          <a:p>
            <a:pPr lvl="1" eaLnBrk="1" hangingPunct="1"/>
            <a:r>
              <a:rPr lang="fr-FR" altLang="fr-FR" dirty="0" smtClean="0"/>
              <a:t>Abandon d’une stratégie au profit d’une autre</a:t>
            </a:r>
          </a:p>
          <a:p>
            <a:pPr eaLnBrk="1" hangingPunct="1"/>
            <a:r>
              <a:rPr lang="fr-FR" altLang="fr-FR" dirty="0" smtClean="0"/>
              <a:t>De façon complémentaire, par exemple :</a:t>
            </a:r>
          </a:p>
          <a:p>
            <a:pPr lvl="1" eaLnBrk="1" hangingPunct="1"/>
            <a:r>
              <a:rPr lang="fr-FR" altLang="fr-FR" dirty="0" smtClean="0"/>
              <a:t>Essais désordonnés, puis essais et ajustements</a:t>
            </a:r>
          </a:p>
          <a:p>
            <a:pPr lvl="1" eaLnBrk="1" hangingPunct="1"/>
            <a:r>
              <a:rPr lang="fr-FR" altLang="fr-FR" dirty="0" smtClean="0"/>
              <a:t>Essais, puis conjecture</a:t>
            </a:r>
          </a:p>
          <a:p>
            <a:pPr lvl="1" eaLnBrk="1" hangingPunct="1"/>
            <a:r>
              <a:rPr lang="fr-FR" altLang="fr-FR" dirty="0" smtClean="0"/>
              <a:t>Changement de cadre, puis essais</a:t>
            </a:r>
          </a:p>
          <a:p>
            <a:pPr lvl="1" eaLnBrk="1" hangingPunct="1"/>
            <a:r>
              <a:rPr lang="fr-FR" altLang="fr-FR" dirty="0" smtClean="0"/>
              <a:t>…</a:t>
            </a:r>
          </a:p>
        </p:txBody>
      </p:sp>
      <p:sp>
        <p:nvSpPr>
          <p:cNvPr id="50180" name="Espace réservé du pied de page 1"/>
          <p:cNvSpPr>
            <a:spLocks noGrp="1"/>
          </p:cNvSpPr>
          <p:nvPr>
            <p:ph type="ftr" sz="quarter" idx="11"/>
          </p:nvPr>
        </p:nvSpPr>
        <p:spPr bwMode="auto">
          <a:xfrm>
            <a:off x="2667000" y="6356350"/>
            <a:ext cx="384921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oudy Old Style" pitchFamily="18" charset="0"/>
                <a:ea typeface="MS PGothic" pitchFamily="34" charset="-128"/>
              </a:defRPr>
            </a:lvl1pPr>
            <a:lvl2pPr marL="742950" indent="-285750" eaLnBrk="0" hangingPunct="0">
              <a:defRPr>
                <a:solidFill>
                  <a:schemeClr val="tx1"/>
                </a:solidFill>
                <a:latin typeface="Goudy Old Style" pitchFamily="18" charset="0"/>
                <a:ea typeface="MS PGothic" pitchFamily="34" charset="-128"/>
              </a:defRPr>
            </a:lvl2pPr>
            <a:lvl3pPr marL="1143000" indent="-228600" eaLnBrk="0" hangingPunct="0">
              <a:defRPr>
                <a:solidFill>
                  <a:schemeClr val="tx1"/>
                </a:solidFill>
                <a:latin typeface="Goudy Old Style" pitchFamily="18" charset="0"/>
                <a:ea typeface="MS PGothic" pitchFamily="34" charset="-128"/>
              </a:defRPr>
            </a:lvl3pPr>
            <a:lvl4pPr marL="1600200" indent="-228600" eaLnBrk="0" hangingPunct="0">
              <a:defRPr>
                <a:solidFill>
                  <a:schemeClr val="tx1"/>
                </a:solidFill>
                <a:latin typeface="Goudy Old Style" pitchFamily="18" charset="0"/>
                <a:ea typeface="MS PGothic" pitchFamily="34" charset="-128"/>
              </a:defRPr>
            </a:lvl4pPr>
            <a:lvl5pPr marL="2057400" indent="-228600" eaLnBrk="0" hangingPunct="0">
              <a:defRPr>
                <a:solidFill>
                  <a:schemeClr val="tx1"/>
                </a:solidFill>
                <a:latin typeface="Goudy Old Style"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oudy Old Style"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oudy Old Style"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oudy Old Style"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oudy Old Style" pitchFamily="18" charset="0"/>
                <a:ea typeface="MS PGothic" pitchFamily="34" charset="-128"/>
              </a:defRPr>
            </a:lvl9pPr>
          </a:lstStyle>
          <a:p>
            <a:pPr algn="ctr" eaLnBrk="1" hangingPunct="1"/>
            <a:r>
              <a:rPr lang="fr-FR" altLang="fr-FR" smtClean="0">
                <a:latin typeface="Times New Roman" panose="02020603050405020304" pitchFamily="18" charset="0"/>
                <a:cs typeface="Times New Roman" panose="02020603050405020304" pitchFamily="18" charset="0"/>
              </a:rPr>
              <a:t>Rallye Mathématique Transalpin - PAF 2017 </a:t>
            </a:r>
            <a:endParaRPr lang="en-US" altLang="fr-FR" dirty="0">
              <a:latin typeface="Times New Roman" panose="02020603050405020304" pitchFamily="18"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fld id="{F2C18B85-9361-4713-8DA3-5F301ABAA292}" type="slidenum">
              <a:rPr lang="fr-FR" smtClean="0"/>
              <a:pPr/>
              <a:t>21</a:t>
            </a:fld>
            <a:endParaRPr lang="fr-FR" dirty="0"/>
          </a:p>
        </p:txBody>
      </p:sp>
    </p:spTree>
    <p:extLst>
      <p:ext uri="{BB962C8B-B14F-4D97-AF65-F5344CB8AC3E}">
        <p14:creationId xmlns:p14="http://schemas.microsoft.com/office/powerpoint/2010/main" val="314666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Stratégie/ procédure</a:t>
            </a:r>
            <a:endParaRPr lang="fr-FR" dirty="0"/>
          </a:p>
        </p:txBody>
      </p:sp>
      <p:sp>
        <p:nvSpPr>
          <p:cNvPr id="3" name="Espace réservé du contenu 2"/>
          <p:cNvSpPr>
            <a:spLocks noGrp="1"/>
          </p:cNvSpPr>
          <p:nvPr>
            <p:ph idx="1"/>
          </p:nvPr>
        </p:nvSpPr>
        <p:spPr>
          <a:xfrm>
            <a:off x="914399" y="1564450"/>
            <a:ext cx="7313613" cy="4056062"/>
          </a:xfrm>
        </p:spPr>
        <p:txBody>
          <a:bodyPr>
            <a:noAutofit/>
          </a:bodyPr>
          <a:lstStyle/>
          <a:p>
            <a:r>
              <a:rPr lang="fr-FR" i="1" dirty="0"/>
              <a:t>Exemple : 	Dans la tirelire de Célia il n’y a que des pièces de 2 € et des billets de 5 €. Il y a, au total, 32 pièces et billets. La tirelire contient 97 €</a:t>
            </a:r>
            <a:r>
              <a:rPr lang="fr-FR" i="1" dirty="0" smtClean="0"/>
              <a:t>. Combien </a:t>
            </a:r>
            <a:r>
              <a:rPr lang="fr-FR" i="1" dirty="0"/>
              <a:t>contient-elle de pièces de 2 € et de billets de 5 € ?</a:t>
            </a:r>
            <a:endParaRPr lang="fr-FR" dirty="0"/>
          </a:p>
          <a:p>
            <a:r>
              <a:rPr lang="fr-FR" dirty="0"/>
              <a:t>C’est un problème avec deux contraintes, je connais la somme et la différence de 2 nombres. </a:t>
            </a:r>
          </a:p>
          <a:p>
            <a:r>
              <a:rPr lang="fr-FR" dirty="0"/>
              <a:t>J’ai le choix entre </a:t>
            </a:r>
            <a:r>
              <a:rPr lang="fr-FR" b="1" dirty="0"/>
              <a:t>plusieurs stratégies</a:t>
            </a:r>
            <a:r>
              <a:rPr lang="fr-FR" dirty="0"/>
              <a:t> :</a:t>
            </a:r>
          </a:p>
          <a:p>
            <a:pPr lvl="1"/>
            <a:r>
              <a:rPr lang="fr-FR" sz="2400" dirty="0"/>
              <a:t>par mise en équations</a:t>
            </a:r>
          </a:p>
          <a:p>
            <a:pPr lvl="1"/>
            <a:r>
              <a:rPr lang="fr-FR" sz="2400" dirty="0"/>
              <a:t>par essais et ajustements</a:t>
            </a:r>
          </a:p>
          <a:p>
            <a:pPr lvl="1"/>
            <a:r>
              <a:rPr lang="fr-FR" sz="2400" dirty="0"/>
              <a:t>par méthode de la fausse position</a:t>
            </a:r>
          </a:p>
        </p:txBody>
      </p:sp>
      <p:sp>
        <p:nvSpPr>
          <p:cNvPr id="4" name="Espace réservé du pied de page 3"/>
          <p:cNvSpPr>
            <a:spLocks noGrp="1"/>
          </p:cNvSpPr>
          <p:nvPr>
            <p:ph type="ftr" sz="quarter" idx="11"/>
          </p:nvPr>
        </p:nvSpPr>
        <p:spPr/>
        <p:txBody>
          <a:bodyPr/>
          <a:lstStyle/>
          <a:p>
            <a:r>
              <a:rPr lang="fr-FR" smtClean="0"/>
              <a:t>Rallye Mathématique Transalpin - PAF 2017 </a:t>
            </a:r>
            <a:endParaRPr lang="en-US" dirty="0"/>
          </a:p>
        </p:txBody>
      </p:sp>
      <p:sp>
        <p:nvSpPr>
          <p:cNvPr id="5" name="Espace réservé du numéro de diapositive 4"/>
          <p:cNvSpPr>
            <a:spLocks noGrp="1"/>
          </p:cNvSpPr>
          <p:nvPr>
            <p:ph type="sldNum" sz="quarter" idx="12"/>
          </p:nvPr>
        </p:nvSpPr>
        <p:spPr/>
        <p:txBody>
          <a:bodyPr/>
          <a:lstStyle/>
          <a:p>
            <a:fld id="{9C1F5A0A-F6FC-4FFD-9B49-0DA8697211D9}" type="slidenum">
              <a:rPr lang="en-US" smtClean="0"/>
              <a:t>22</a:t>
            </a:fld>
            <a:endParaRPr lang="en-US" dirty="0"/>
          </a:p>
        </p:txBody>
      </p:sp>
    </p:spTree>
    <p:extLst>
      <p:ext uri="{BB962C8B-B14F-4D97-AF65-F5344CB8AC3E}">
        <p14:creationId xmlns:p14="http://schemas.microsoft.com/office/powerpoint/2010/main" val="28069021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Stratégie/ procédure</a:t>
            </a:r>
            <a:endParaRPr lang="fr-FR" dirty="0"/>
          </a:p>
        </p:txBody>
      </p:sp>
      <p:sp>
        <p:nvSpPr>
          <p:cNvPr id="3" name="Espace réservé du contenu 2"/>
          <p:cNvSpPr>
            <a:spLocks noGrp="1"/>
          </p:cNvSpPr>
          <p:nvPr>
            <p:ph idx="1"/>
          </p:nvPr>
        </p:nvSpPr>
        <p:spPr/>
        <p:txBody>
          <a:bodyPr>
            <a:normAutofit/>
          </a:bodyPr>
          <a:lstStyle/>
          <a:p>
            <a:pPr marL="0" indent="0">
              <a:buNone/>
            </a:pPr>
            <a:r>
              <a:rPr lang="fr-FR" b="1" dirty="0"/>
              <a:t>Une fois que j’ai choisi ma stratégie</a:t>
            </a:r>
            <a:r>
              <a:rPr lang="fr-FR" dirty="0"/>
              <a:t> par exemple par mise en équation, </a:t>
            </a:r>
            <a:r>
              <a:rPr lang="fr-FR" b="1" dirty="0"/>
              <a:t>j’ai plusieurs choix de procédures </a:t>
            </a:r>
            <a:r>
              <a:rPr lang="fr-FR" b="1" dirty="0" smtClean="0"/>
              <a:t>:</a:t>
            </a:r>
            <a:r>
              <a:rPr lang="fr-FR" dirty="0" smtClean="0"/>
              <a:t>au </a:t>
            </a:r>
            <a:r>
              <a:rPr lang="fr-FR" dirty="0"/>
              <a:t>niveau de la mise en équation : </a:t>
            </a:r>
            <a:endParaRPr lang="fr-FR" dirty="0" smtClean="0"/>
          </a:p>
          <a:p>
            <a:r>
              <a:rPr lang="fr-FR" dirty="0"/>
              <a:t>affectation des inconnues </a:t>
            </a:r>
            <a:r>
              <a:rPr lang="fr-FR" dirty="0" smtClean="0"/>
              <a:t> (2 </a:t>
            </a:r>
            <a:r>
              <a:rPr lang="fr-FR" dirty="0"/>
              <a:t>inconnues </a:t>
            </a:r>
            <a:r>
              <a:rPr lang="fr-FR" dirty="0" smtClean="0"/>
              <a:t> ou  1 inconnue ) (</a:t>
            </a:r>
          </a:p>
          <a:p>
            <a:r>
              <a:rPr lang="fr-FR" dirty="0" smtClean="0"/>
              <a:t>au niveau de la résolution  du système d’équations ( substitution combinaison , essais ajustement)  ou de l’équation ( transformations d’égalités , opération inverse, essais)</a:t>
            </a:r>
            <a:endParaRPr lang="fr-FR" dirty="0"/>
          </a:p>
        </p:txBody>
      </p:sp>
      <p:sp>
        <p:nvSpPr>
          <p:cNvPr id="4" name="Espace réservé du pied de page 3"/>
          <p:cNvSpPr>
            <a:spLocks noGrp="1"/>
          </p:cNvSpPr>
          <p:nvPr>
            <p:ph type="ftr" sz="quarter" idx="11"/>
          </p:nvPr>
        </p:nvSpPr>
        <p:spPr/>
        <p:txBody>
          <a:bodyPr/>
          <a:lstStyle/>
          <a:p>
            <a:r>
              <a:rPr lang="fr-FR" smtClean="0"/>
              <a:t>Rallye Mathématique Transalpin - PAF 2017 </a:t>
            </a:r>
            <a:endParaRPr lang="en-US" dirty="0"/>
          </a:p>
        </p:txBody>
      </p:sp>
      <p:sp>
        <p:nvSpPr>
          <p:cNvPr id="5" name="Espace réservé du numéro de diapositive 4"/>
          <p:cNvSpPr>
            <a:spLocks noGrp="1"/>
          </p:cNvSpPr>
          <p:nvPr>
            <p:ph type="sldNum" sz="quarter" idx="12"/>
          </p:nvPr>
        </p:nvSpPr>
        <p:spPr/>
        <p:txBody>
          <a:bodyPr/>
          <a:lstStyle/>
          <a:p>
            <a:fld id="{9C1F5A0A-F6FC-4FFD-9B49-0DA8697211D9}" type="slidenum">
              <a:rPr lang="en-US" smtClean="0"/>
              <a:t>23</a:t>
            </a:fld>
            <a:endParaRPr lang="en-US" dirty="0"/>
          </a:p>
        </p:txBody>
      </p:sp>
    </p:spTree>
    <p:extLst>
      <p:ext uri="{BB962C8B-B14F-4D97-AF65-F5344CB8AC3E}">
        <p14:creationId xmlns:p14="http://schemas.microsoft.com/office/powerpoint/2010/main" val="38902284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Stratégie/ procédure</a:t>
            </a:r>
            <a:endParaRPr lang="fr-FR" dirty="0"/>
          </a:p>
        </p:txBody>
      </p:sp>
      <p:sp>
        <p:nvSpPr>
          <p:cNvPr id="3" name="Espace réservé du contenu 2"/>
          <p:cNvSpPr>
            <a:spLocks noGrp="1"/>
          </p:cNvSpPr>
          <p:nvPr>
            <p:ph idx="1"/>
          </p:nvPr>
        </p:nvSpPr>
        <p:spPr/>
        <p:txBody>
          <a:bodyPr>
            <a:normAutofit/>
          </a:bodyPr>
          <a:lstStyle/>
          <a:p>
            <a:r>
              <a:rPr lang="fr-FR" b="1" dirty="0"/>
              <a:t>La procédure peut être considérée comme étant la phase d’opérationnalisation, de mise en œuvre  de la </a:t>
            </a:r>
            <a:r>
              <a:rPr lang="fr-FR" b="1" dirty="0" smtClean="0"/>
              <a:t>stratégie</a:t>
            </a:r>
            <a:endParaRPr lang="fr-FR" dirty="0"/>
          </a:p>
        </p:txBody>
      </p:sp>
      <p:sp>
        <p:nvSpPr>
          <p:cNvPr id="4" name="Espace réservé du pied de page 3"/>
          <p:cNvSpPr>
            <a:spLocks noGrp="1"/>
          </p:cNvSpPr>
          <p:nvPr>
            <p:ph type="ftr" sz="quarter" idx="11"/>
          </p:nvPr>
        </p:nvSpPr>
        <p:spPr/>
        <p:txBody>
          <a:bodyPr/>
          <a:lstStyle/>
          <a:p>
            <a:r>
              <a:rPr lang="fr-FR" smtClean="0"/>
              <a:t>Rallye Mathématique Transalpin - PAF 2017 </a:t>
            </a:r>
            <a:endParaRPr lang="en-US" dirty="0"/>
          </a:p>
        </p:txBody>
      </p:sp>
      <p:sp>
        <p:nvSpPr>
          <p:cNvPr id="5" name="Espace réservé du numéro de diapositive 4"/>
          <p:cNvSpPr>
            <a:spLocks noGrp="1"/>
          </p:cNvSpPr>
          <p:nvPr>
            <p:ph type="sldNum" sz="quarter" idx="12"/>
          </p:nvPr>
        </p:nvSpPr>
        <p:spPr/>
        <p:txBody>
          <a:bodyPr/>
          <a:lstStyle/>
          <a:p>
            <a:fld id="{9C1F5A0A-F6FC-4FFD-9B49-0DA8697211D9}" type="slidenum">
              <a:rPr lang="en-US" smtClean="0"/>
              <a:t>24</a:t>
            </a:fld>
            <a:endParaRPr lang="en-US" dirty="0"/>
          </a:p>
        </p:txBody>
      </p:sp>
    </p:spTree>
    <p:extLst>
      <p:ext uri="{BB962C8B-B14F-4D97-AF65-F5344CB8AC3E}">
        <p14:creationId xmlns:p14="http://schemas.microsoft.com/office/powerpoint/2010/main" val="31335224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2564904"/>
            <a:ext cx="7851648" cy="1828800"/>
          </a:xfrm>
        </p:spPr>
        <p:txBody>
          <a:bodyPr/>
          <a:lstStyle/>
          <a:p>
            <a:pPr algn="ctr"/>
            <a:r>
              <a:rPr lang="fr-FR" dirty="0" smtClean="0"/>
              <a:t>L’enseignement des stratégies</a:t>
            </a:r>
            <a:endParaRPr lang="fr-FR" dirty="0"/>
          </a:p>
        </p:txBody>
      </p:sp>
      <p:sp>
        <p:nvSpPr>
          <p:cNvPr id="4" name="Espace réservé du pied de page 3"/>
          <p:cNvSpPr>
            <a:spLocks noGrp="1"/>
          </p:cNvSpPr>
          <p:nvPr>
            <p:ph type="ftr" sz="quarter" idx="11"/>
          </p:nvPr>
        </p:nvSpPr>
        <p:spPr>
          <a:xfrm>
            <a:off x="2667000" y="6356350"/>
            <a:ext cx="3849216" cy="365125"/>
          </a:xfrm>
        </p:spPr>
        <p:txBody>
          <a:bodyPr/>
          <a:lstStyle/>
          <a:p>
            <a:pPr algn="ctr"/>
            <a:r>
              <a:rPr lang="fr-FR" smtClean="0"/>
              <a:t>Rallye Mathématique Transalpin - PAF 2017 </a:t>
            </a:r>
            <a:endParaRPr lang="fr-FR" dirty="0"/>
          </a:p>
        </p:txBody>
      </p:sp>
      <p:sp>
        <p:nvSpPr>
          <p:cNvPr id="5" name="Espace réservé du numéro de diapositive 4"/>
          <p:cNvSpPr>
            <a:spLocks noGrp="1"/>
          </p:cNvSpPr>
          <p:nvPr>
            <p:ph type="sldNum" sz="quarter" idx="12"/>
          </p:nvPr>
        </p:nvSpPr>
        <p:spPr/>
        <p:txBody>
          <a:bodyPr/>
          <a:lstStyle/>
          <a:p>
            <a:fld id="{5B6455BC-18CA-4C2D-A182-B248FCD7F76C}" type="slidenum">
              <a:rPr lang="fr-FR" smtClean="0"/>
              <a:pPr/>
              <a:t>25</a:t>
            </a:fld>
            <a:endParaRPr lang="fr-FR" dirty="0"/>
          </a:p>
        </p:txBody>
      </p:sp>
    </p:spTree>
    <p:extLst>
      <p:ext uri="{BB962C8B-B14F-4D97-AF65-F5344CB8AC3E}">
        <p14:creationId xmlns:p14="http://schemas.microsoft.com/office/powerpoint/2010/main" val="29320896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24744"/>
            <a:ext cx="8229600" cy="4752528"/>
          </a:xfrm>
        </p:spPr>
        <p:txBody>
          <a:bodyPr/>
          <a:lstStyle/>
          <a:p>
            <a:pPr marL="0" indent="0" algn="ctr">
              <a:lnSpc>
                <a:spcPct val="150000"/>
              </a:lnSpc>
              <a:buNone/>
            </a:pPr>
            <a:endParaRPr lang="fr-FR" dirty="0" smtClean="0"/>
          </a:p>
          <a:p>
            <a:pPr marL="0" indent="0" algn="ctr">
              <a:lnSpc>
                <a:spcPct val="150000"/>
              </a:lnSpc>
              <a:buNone/>
            </a:pPr>
            <a:endParaRPr lang="fr-FR" dirty="0" smtClean="0"/>
          </a:p>
          <a:p>
            <a:pPr marL="0" indent="0" algn="ctr">
              <a:lnSpc>
                <a:spcPct val="150000"/>
              </a:lnSpc>
              <a:buNone/>
            </a:pPr>
            <a:r>
              <a:rPr lang="fr-FR" sz="3600" dirty="0" smtClean="0"/>
              <a:t>Comment enseigner </a:t>
            </a:r>
            <a:r>
              <a:rPr lang="fr-FR" sz="3600" dirty="0"/>
              <a:t>ces </a:t>
            </a:r>
            <a:r>
              <a:rPr lang="fr-FR" sz="3600" dirty="0" smtClean="0"/>
              <a:t>stratégies ? </a:t>
            </a:r>
          </a:p>
        </p:txBody>
      </p:sp>
      <p:sp>
        <p:nvSpPr>
          <p:cNvPr id="4" name="Espace réservé du pied de page 3"/>
          <p:cNvSpPr>
            <a:spLocks noGrp="1"/>
          </p:cNvSpPr>
          <p:nvPr>
            <p:ph type="ftr" sz="quarter" idx="11"/>
          </p:nvPr>
        </p:nvSpPr>
        <p:spPr>
          <a:xfrm>
            <a:off x="2667000" y="6356350"/>
            <a:ext cx="4209256" cy="365125"/>
          </a:xfrm>
        </p:spPr>
        <p:txBody>
          <a:bodyPr/>
          <a:lstStyle/>
          <a:p>
            <a:pPr algn="ctr"/>
            <a:r>
              <a:rPr lang="fr-FR" smtClean="0"/>
              <a:t>Rallye Mathématique Transalpin - PAF 2017 </a:t>
            </a:r>
            <a:endParaRPr lang="fr-FR" dirty="0"/>
          </a:p>
        </p:txBody>
      </p:sp>
      <p:sp>
        <p:nvSpPr>
          <p:cNvPr id="5" name="Espace réservé du numéro de diapositive 4"/>
          <p:cNvSpPr>
            <a:spLocks noGrp="1"/>
          </p:cNvSpPr>
          <p:nvPr>
            <p:ph type="sldNum" sz="quarter" idx="12"/>
          </p:nvPr>
        </p:nvSpPr>
        <p:spPr/>
        <p:txBody>
          <a:bodyPr/>
          <a:lstStyle/>
          <a:p>
            <a:fld id="{F2C18B85-9361-4713-8DA3-5F301ABAA292}" type="slidenum">
              <a:rPr lang="fr-FR" smtClean="0"/>
              <a:pPr/>
              <a:t>26</a:t>
            </a:fld>
            <a:endParaRPr lang="fr-FR" dirty="0"/>
          </a:p>
        </p:txBody>
      </p:sp>
    </p:spTree>
    <p:extLst>
      <p:ext uri="{BB962C8B-B14F-4D97-AF65-F5344CB8AC3E}">
        <p14:creationId xmlns:p14="http://schemas.microsoft.com/office/powerpoint/2010/main" val="34101733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terrasse de Joseph</a:t>
            </a:r>
            <a:endParaRPr lang="fr-FR" dirty="0"/>
          </a:p>
        </p:txBody>
      </p:sp>
      <p:pic>
        <p:nvPicPr>
          <p:cNvPr id="21" name="Espace réservé du contenu 20"/>
          <p:cNvPicPr>
            <a:picLocks noGrp="1" noChangeAspect="1"/>
          </p:cNvPicPr>
          <p:nvPr>
            <p:ph idx="1"/>
          </p:nvPr>
        </p:nvPicPr>
        <p:blipFill>
          <a:blip r:embed="rId3"/>
          <a:stretch>
            <a:fillRect/>
          </a:stretch>
        </p:blipFill>
        <p:spPr>
          <a:xfrm>
            <a:off x="1169709" y="1735138"/>
            <a:ext cx="6802995" cy="4056062"/>
          </a:xfrm>
          <a:prstGeom prst="rect">
            <a:avLst/>
          </a:prstGeom>
        </p:spPr>
      </p:pic>
      <p:sp>
        <p:nvSpPr>
          <p:cNvPr id="4" name="Espace réservé du pied de page 3"/>
          <p:cNvSpPr>
            <a:spLocks noGrp="1"/>
          </p:cNvSpPr>
          <p:nvPr>
            <p:ph type="ftr" sz="quarter" idx="11"/>
          </p:nvPr>
        </p:nvSpPr>
        <p:spPr/>
        <p:txBody>
          <a:bodyPr/>
          <a:lstStyle/>
          <a:p>
            <a:r>
              <a:rPr lang="fr-FR" smtClean="0"/>
              <a:t>Rallye Mathématique Transalpin - PAF 2017 </a:t>
            </a:r>
            <a:endParaRPr lang="en-US" dirty="0"/>
          </a:p>
        </p:txBody>
      </p:sp>
      <p:sp>
        <p:nvSpPr>
          <p:cNvPr id="5" name="Espace réservé du numéro de diapositive 4"/>
          <p:cNvSpPr>
            <a:spLocks noGrp="1"/>
          </p:cNvSpPr>
          <p:nvPr>
            <p:ph type="sldNum" sz="quarter" idx="12"/>
          </p:nvPr>
        </p:nvSpPr>
        <p:spPr/>
        <p:txBody>
          <a:bodyPr/>
          <a:lstStyle/>
          <a:p>
            <a:fld id="{9C1F5A0A-F6FC-4FFD-9B49-0DA8697211D9}" type="slidenum">
              <a:rPr lang="en-US" smtClean="0"/>
              <a:t>27</a:t>
            </a:fld>
            <a:endParaRPr lang="en-US" dirty="0"/>
          </a:p>
        </p:txBody>
      </p:sp>
    </p:spTree>
    <p:extLst>
      <p:ext uri="{BB962C8B-B14F-4D97-AF65-F5344CB8AC3E}">
        <p14:creationId xmlns:p14="http://schemas.microsoft.com/office/powerpoint/2010/main" val="37019117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terrasse de Joseph</a:t>
            </a:r>
            <a:endParaRPr lang="fr-FR" dirty="0"/>
          </a:p>
        </p:txBody>
      </p:sp>
      <p:sp>
        <p:nvSpPr>
          <p:cNvPr id="4" name="Espace réservé du pied de page 3"/>
          <p:cNvSpPr>
            <a:spLocks noGrp="1"/>
          </p:cNvSpPr>
          <p:nvPr>
            <p:ph type="ftr" sz="quarter" idx="11"/>
          </p:nvPr>
        </p:nvSpPr>
        <p:spPr/>
        <p:txBody>
          <a:bodyPr/>
          <a:lstStyle/>
          <a:p>
            <a:r>
              <a:rPr lang="fr-FR" smtClean="0"/>
              <a:t>Rallye Mathématique Transalpin - PAF 2017 </a:t>
            </a:r>
            <a:endParaRPr lang="en-US" dirty="0"/>
          </a:p>
        </p:txBody>
      </p:sp>
      <p:sp>
        <p:nvSpPr>
          <p:cNvPr id="5" name="Espace réservé du numéro de diapositive 4"/>
          <p:cNvSpPr>
            <a:spLocks noGrp="1"/>
          </p:cNvSpPr>
          <p:nvPr>
            <p:ph type="sldNum" sz="quarter" idx="12"/>
          </p:nvPr>
        </p:nvSpPr>
        <p:spPr/>
        <p:txBody>
          <a:bodyPr/>
          <a:lstStyle/>
          <a:p>
            <a:fld id="{9C1F5A0A-F6FC-4FFD-9B49-0DA8697211D9}" type="slidenum">
              <a:rPr lang="en-US" smtClean="0"/>
              <a:t>28</a:t>
            </a:fld>
            <a:endParaRPr lang="en-US" dirty="0"/>
          </a:p>
        </p:txBody>
      </p:sp>
      <p:sp>
        <p:nvSpPr>
          <p:cNvPr id="3" name="Espace réservé du contenu 2"/>
          <p:cNvSpPr>
            <a:spLocks noGrp="1"/>
          </p:cNvSpPr>
          <p:nvPr>
            <p:ph idx="1"/>
          </p:nvPr>
        </p:nvSpPr>
        <p:spPr/>
        <p:txBody>
          <a:bodyPr/>
          <a:lstStyle/>
          <a:p>
            <a:r>
              <a:rPr lang="fr-FR" b="1" dirty="0" smtClean="0"/>
              <a:t>Temps  1 </a:t>
            </a:r>
            <a:r>
              <a:rPr lang="fr-FR" dirty="0" smtClean="0"/>
              <a:t>: </a:t>
            </a:r>
          </a:p>
          <a:p>
            <a:pPr lvl="1"/>
            <a:r>
              <a:rPr lang="fr-FR" dirty="0"/>
              <a:t>Analyser ce problème pour essayer de lister des stratégies que des élèves pourraient mettre en place pour le résoudre</a:t>
            </a:r>
          </a:p>
          <a:p>
            <a:r>
              <a:rPr lang="fr-FR" dirty="0"/>
              <a:t> </a:t>
            </a:r>
            <a:r>
              <a:rPr lang="fr-FR" b="1" dirty="0" smtClean="0"/>
              <a:t>Temps 2 :</a:t>
            </a:r>
            <a:endParaRPr lang="fr-FR" b="1" dirty="0"/>
          </a:p>
          <a:p>
            <a:pPr lvl="1"/>
            <a:r>
              <a:rPr lang="fr-FR" dirty="0" smtClean="0"/>
              <a:t>Comment l’exploiteriez vous en classe ?</a:t>
            </a:r>
            <a:endParaRPr lang="fr-FR" dirty="0"/>
          </a:p>
        </p:txBody>
      </p:sp>
    </p:spTree>
    <p:extLst>
      <p:ext uri="{BB962C8B-B14F-4D97-AF65-F5344CB8AC3E}">
        <p14:creationId xmlns:p14="http://schemas.microsoft.com/office/powerpoint/2010/main" val="10173720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Productions d’élèves</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Rallye Mathématique Transalpin - PAF 2017 </a:t>
            </a:r>
            <a:endParaRPr lang="en-US" dirty="0"/>
          </a:p>
        </p:txBody>
      </p:sp>
      <p:sp>
        <p:nvSpPr>
          <p:cNvPr id="5" name="Espace réservé du numéro de diapositive 4"/>
          <p:cNvSpPr>
            <a:spLocks noGrp="1"/>
          </p:cNvSpPr>
          <p:nvPr>
            <p:ph type="sldNum" sz="quarter" idx="12"/>
          </p:nvPr>
        </p:nvSpPr>
        <p:spPr/>
        <p:txBody>
          <a:bodyPr/>
          <a:lstStyle/>
          <a:p>
            <a:fld id="{9C1F5A0A-F6FC-4FFD-9B49-0DA8697211D9}" type="slidenum">
              <a:rPr lang="en-US" smtClean="0"/>
              <a:t>29</a:t>
            </a:fld>
            <a:endParaRPr lang="en-US" dirty="0"/>
          </a:p>
        </p:txBody>
      </p:sp>
      <p:pic>
        <p:nvPicPr>
          <p:cNvPr id="8" name="Image 7"/>
          <p:cNvPicPr>
            <a:picLocks noChangeAspect="1"/>
          </p:cNvPicPr>
          <p:nvPr/>
        </p:nvPicPr>
        <p:blipFill>
          <a:blip r:embed="rId2"/>
          <a:stretch>
            <a:fillRect/>
          </a:stretch>
        </p:blipFill>
        <p:spPr>
          <a:xfrm>
            <a:off x="633983" y="1393167"/>
            <a:ext cx="8265033" cy="4740004"/>
          </a:xfrm>
          <a:prstGeom prst="rect">
            <a:avLst/>
          </a:prstGeom>
        </p:spPr>
      </p:pic>
    </p:spTree>
    <p:extLst>
      <p:ext uri="{BB962C8B-B14F-4D97-AF65-F5344CB8AC3E}">
        <p14:creationId xmlns:p14="http://schemas.microsoft.com/office/powerpoint/2010/main" val="20107742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a:spLocks noGrp="1" noChangeArrowheads="1"/>
          </p:cNvSpPr>
          <p:nvPr>
            <p:ph type="sldNum" sz="quarter" idx="4294967295"/>
          </p:nvPr>
        </p:nvSpPr>
        <p:spPr>
          <a:xfrm>
            <a:off x="6553200" y="6248400"/>
            <a:ext cx="2133600" cy="457200"/>
          </a:xfrm>
          <a:prstGeom prst="rect">
            <a:avLst/>
          </a:prstGeom>
        </p:spPr>
        <p:txBody>
          <a:bodyPr/>
          <a:lstStyle/>
          <a:p>
            <a:fld id="{07BC7AF0-5D19-4BFC-A935-6B8A43F27D1F}" type="slidenum">
              <a:rPr lang="fr-FR" altLang="fr-FR"/>
              <a:pPr/>
              <a:t>3</a:t>
            </a:fld>
            <a:endParaRPr lang="fr-FR" altLang="fr-FR"/>
          </a:p>
        </p:txBody>
      </p:sp>
      <p:sp>
        <p:nvSpPr>
          <p:cNvPr id="19461" name="Rectangle 5"/>
          <p:cNvSpPr>
            <a:spLocks noGrp="1" noChangeArrowheads="1"/>
          </p:cNvSpPr>
          <p:nvPr>
            <p:ph type="subTitle" idx="1"/>
          </p:nvPr>
        </p:nvSpPr>
        <p:spPr/>
        <p:txBody>
          <a:bodyPr>
            <a:normAutofit/>
          </a:bodyPr>
          <a:lstStyle/>
          <a:p>
            <a:r>
              <a:rPr lang="fr-FR" altLang="fr-FR" sz="2800" dirty="0" smtClean="0"/>
              <a:t>Bernard Anselmo</a:t>
            </a:r>
            <a:endParaRPr lang="fr-FR" altLang="fr-FR" sz="2800" dirty="0"/>
          </a:p>
        </p:txBody>
      </p:sp>
      <p:sp>
        <p:nvSpPr>
          <p:cNvPr id="2" name="Rectangle 1"/>
          <p:cNvSpPr/>
          <p:nvPr/>
        </p:nvSpPr>
        <p:spPr>
          <a:xfrm>
            <a:off x="2209800" y="2868560"/>
            <a:ext cx="6132342" cy="1569660"/>
          </a:xfrm>
          <a:prstGeom prst="rect">
            <a:avLst/>
          </a:prstGeom>
        </p:spPr>
        <p:txBody>
          <a:bodyPr wrap="square">
            <a:spAutoFit/>
          </a:bodyPr>
          <a:lstStyle/>
          <a:p>
            <a:r>
              <a:rPr lang="fr-FR" altLang="fr-FR" sz="4800" b="1" dirty="0">
                <a:solidFill>
                  <a:srgbClr val="C00000"/>
                </a:solidFill>
                <a:latin typeface="+mj-lt"/>
                <a:ea typeface="+mj-ea"/>
                <a:cs typeface="+mj-cs"/>
              </a:rPr>
              <a:t>Problèmes du RMT et </a:t>
            </a:r>
            <a:r>
              <a:rPr lang="fr-FR" altLang="fr-FR" sz="4800" b="1" dirty="0" smtClean="0">
                <a:solidFill>
                  <a:srgbClr val="C00000"/>
                </a:solidFill>
                <a:latin typeface="+mj-lt"/>
                <a:ea typeface="+mj-ea"/>
                <a:cs typeface="+mj-cs"/>
              </a:rPr>
              <a:t>stratégies de recherche</a:t>
            </a:r>
            <a:endParaRPr lang="fr-FR" sz="4800" b="1" dirty="0">
              <a:solidFill>
                <a:srgbClr val="C00000"/>
              </a:solidFill>
              <a:latin typeface="+mj-lt"/>
              <a:ea typeface="+mj-ea"/>
              <a:cs typeface="+mj-cs"/>
            </a:endParaRPr>
          </a:p>
        </p:txBody>
      </p:sp>
      <p:sp>
        <p:nvSpPr>
          <p:cNvPr id="3" name="Espace réservé du pied de page 2"/>
          <p:cNvSpPr>
            <a:spLocks noGrp="1"/>
          </p:cNvSpPr>
          <p:nvPr>
            <p:ph type="ftr" sz="quarter" idx="11"/>
          </p:nvPr>
        </p:nvSpPr>
        <p:spPr/>
        <p:txBody>
          <a:bodyPr/>
          <a:lstStyle/>
          <a:p>
            <a:r>
              <a:rPr lang="fr-FR" smtClean="0"/>
              <a:t>Rallye Mathématique Transalpin - PAF 2017 </a:t>
            </a:r>
            <a:endParaRPr lang="en-US" dirty="0"/>
          </a:p>
        </p:txBody>
      </p:sp>
    </p:spTree>
    <p:extLst>
      <p:ext uri="{BB962C8B-B14F-4D97-AF65-F5344CB8AC3E}">
        <p14:creationId xmlns:p14="http://schemas.microsoft.com/office/powerpoint/2010/main" val="490138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Productions d’élèves</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Rallye Mathématique Transalpin - PAF 2017 </a:t>
            </a:r>
            <a:endParaRPr lang="en-US" dirty="0"/>
          </a:p>
        </p:txBody>
      </p:sp>
      <p:sp>
        <p:nvSpPr>
          <p:cNvPr id="5" name="Espace réservé du numéro de diapositive 4"/>
          <p:cNvSpPr>
            <a:spLocks noGrp="1"/>
          </p:cNvSpPr>
          <p:nvPr>
            <p:ph type="sldNum" sz="quarter" idx="12"/>
          </p:nvPr>
        </p:nvSpPr>
        <p:spPr/>
        <p:txBody>
          <a:bodyPr/>
          <a:lstStyle/>
          <a:p>
            <a:fld id="{9C1F5A0A-F6FC-4FFD-9B49-0DA8697211D9}" type="slidenum">
              <a:rPr lang="en-US" smtClean="0"/>
              <a:t>30</a:t>
            </a:fld>
            <a:endParaRPr lang="en-US" dirty="0"/>
          </a:p>
        </p:txBody>
      </p:sp>
      <p:pic>
        <p:nvPicPr>
          <p:cNvPr id="7" name="Image 6"/>
          <p:cNvPicPr>
            <a:picLocks noChangeAspect="1"/>
          </p:cNvPicPr>
          <p:nvPr/>
        </p:nvPicPr>
        <p:blipFill>
          <a:blip r:embed="rId2"/>
          <a:stretch>
            <a:fillRect/>
          </a:stretch>
        </p:blipFill>
        <p:spPr>
          <a:xfrm>
            <a:off x="1024128" y="1371600"/>
            <a:ext cx="7351585" cy="4973351"/>
          </a:xfrm>
          <a:prstGeom prst="rect">
            <a:avLst/>
          </a:prstGeom>
        </p:spPr>
      </p:pic>
    </p:spTree>
    <p:extLst>
      <p:ext uri="{BB962C8B-B14F-4D97-AF65-F5344CB8AC3E}">
        <p14:creationId xmlns:p14="http://schemas.microsoft.com/office/powerpoint/2010/main" val="5475254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Productions d’élèves</a:t>
            </a:r>
            <a:endParaRPr lang="fr-FR" dirty="0"/>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Rallye Mathématique Transalpin - PAF 2017 </a:t>
            </a:r>
            <a:endParaRPr lang="en-US" dirty="0"/>
          </a:p>
        </p:txBody>
      </p:sp>
      <p:sp>
        <p:nvSpPr>
          <p:cNvPr id="5" name="Espace réservé du numéro de diapositive 4"/>
          <p:cNvSpPr>
            <a:spLocks noGrp="1"/>
          </p:cNvSpPr>
          <p:nvPr>
            <p:ph type="sldNum" sz="quarter" idx="12"/>
          </p:nvPr>
        </p:nvSpPr>
        <p:spPr/>
        <p:txBody>
          <a:bodyPr/>
          <a:lstStyle/>
          <a:p>
            <a:fld id="{9C1F5A0A-F6FC-4FFD-9B49-0DA8697211D9}" type="slidenum">
              <a:rPr lang="en-US" smtClean="0"/>
              <a:t>31</a:t>
            </a:fld>
            <a:endParaRPr lang="en-US" dirty="0"/>
          </a:p>
        </p:txBody>
      </p:sp>
      <p:pic>
        <p:nvPicPr>
          <p:cNvPr id="6" name="Image 5"/>
          <p:cNvPicPr>
            <a:picLocks noChangeAspect="1"/>
          </p:cNvPicPr>
          <p:nvPr/>
        </p:nvPicPr>
        <p:blipFill>
          <a:blip r:embed="rId2"/>
          <a:stretch>
            <a:fillRect/>
          </a:stretch>
        </p:blipFill>
        <p:spPr>
          <a:xfrm>
            <a:off x="914400" y="1325985"/>
            <a:ext cx="7852738" cy="5450545"/>
          </a:xfrm>
          <a:prstGeom prst="rect">
            <a:avLst/>
          </a:prstGeom>
        </p:spPr>
      </p:pic>
    </p:spTree>
    <p:extLst>
      <p:ext uri="{BB962C8B-B14F-4D97-AF65-F5344CB8AC3E}">
        <p14:creationId xmlns:p14="http://schemas.microsoft.com/office/powerpoint/2010/main" val="26335378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Productions d’élèves</a:t>
            </a:r>
            <a:endParaRPr lang="fr-FR" dirty="0"/>
          </a:p>
        </p:txBody>
      </p:sp>
      <p:sp>
        <p:nvSpPr>
          <p:cNvPr id="4" name="Espace réservé du pied de page 3"/>
          <p:cNvSpPr>
            <a:spLocks noGrp="1"/>
          </p:cNvSpPr>
          <p:nvPr>
            <p:ph type="ftr" sz="quarter" idx="11"/>
          </p:nvPr>
        </p:nvSpPr>
        <p:spPr/>
        <p:txBody>
          <a:bodyPr/>
          <a:lstStyle/>
          <a:p>
            <a:r>
              <a:rPr lang="fr-FR" smtClean="0"/>
              <a:t>Rallye Mathématique Transalpin - PAF 2017 </a:t>
            </a:r>
            <a:endParaRPr lang="en-US" dirty="0"/>
          </a:p>
        </p:txBody>
      </p:sp>
      <p:sp>
        <p:nvSpPr>
          <p:cNvPr id="5" name="Espace réservé du numéro de diapositive 4"/>
          <p:cNvSpPr>
            <a:spLocks noGrp="1"/>
          </p:cNvSpPr>
          <p:nvPr>
            <p:ph type="sldNum" sz="quarter" idx="12"/>
          </p:nvPr>
        </p:nvSpPr>
        <p:spPr/>
        <p:txBody>
          <a:bodyPr/>
          <a:lstStyle/>
          <a:p>
            <a:fld id="{9C1F5A0A-F6FC-4FFD-9B49-0DA8697211D9}" type="slidenum">
              <a:rPr lang="en-US" smtClean="0"/>
              <a:t>32</a:t>
            </a:fld>
            <a:endParaRPr lang="en-US" dirty="0"/>
          </a:p>
        </p:txBody>
      </p:sp>
      <p:pic>
        <p:nvPicPr>
          <p:cNvPr id="6" name="Espace réservé du contenu 5"/>
          <p:cNvPicPr>
            <a:picLocks noGrp="1" noChangeAspect="1"/>
          </p:cNvPicPr>
          <p:nvPr>
            <p:ph idx="1"/>
          </p:nvPr>
        </p:nvPicPr>
        <p:blipFill>
          <a:blip r:embed="rId2"/>
          <a:stretch>
            <a:fillRect/>
          </a:stretch>
        </p:blipFill>
        <p:spPr>
          <a:xfrm>
            <a:off x="5801590" y="1320602"/>
            <a:ext cx="2466975" cy="2381250"/>
          </a:xfrm>
          <a:prstGeom prst="rect">
            <a:avLst/>
          </a:prstGeom>
        </p:spPr>
      </p:pic>
      <p:pic>
        <p:nvPicPr>
          <p:cNvPr id="7" name="Image 6"/>
          <p:cNvPicPr>
            <a:picLocks noChangeAspect="1"/>
          </p:cNvPicPr>
          <p:nvPr/>
        </p:nvPicPr>
        <p:blipFill>
          <a:blip r:embed="rId3"/>
          <a:stretch>
            <a:fillRect/>
          </a:stretch>
        </p:blipFill>
        <p:spPr>
          <a:xfrm>
            <a:off x="395380" y="1371600"/>
            <a:ext cx="5406210" cy="3794570"/>
          </a:xfrm>
          <a:prstGeom prst="rect">
            <a:avLst/>
          </a:prstGeom>
        </p:spPr>
      </p:pic>
      <p:pic>
        <p:nvPicPr>
          <p:cNvPr id="8" name="Image 7"/>
          <p:cNvPicPr>
            <a:picLocks noChangeAspect="1"/>
          </p:cNvPicPr>
          <p:nvPr/>
        </p:nvPicPr>
        <p:blipFill>
          <a:blip r:embed="rId4"/>
          <a:stretch>
            <a:fillRect/>
          </a:stretch>
        </p:blipFill>
        <p:spPr>
          <a:xfrm>
            <a:off x="395381" y="5156355"/>
            <a:ext cx="6127340" cy="852610"/>
          </a:xfrm>
          <a:prstGeom prst="rect">
            <a:avLst/>
          </a:prstGeom>
        </p:spPr>
      </p:pic>
    </p:spTree>
    <p:extLst>
      <p:ext uri="{BB962C8B-B14F-4D97-AF65-F5344CB8AC3E}">
        <p14:creationId xmlns:p14="http://schemas.microsoft.com/office/powerpoint/2010/main" val="2165784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503238"/>
            <a:ext cx="7510272" cy="868362"/>
          </a:xfrm>
        </p:spPr>
        <p:txBody>
          <a:bodyPr>
            <a:normAutofit fontScale="90000"/>
          </a:bodyPr>
          <a:lstStyle/>
          <a:p>
            <a:r>
              <a:rPr lang="fr-FR" dirty="0" smtClean="0"/>
              <a:t>Dans le document ressource «  types de tâche » cycle 4</a:t>
            </a:r>
            <a:endParaRPr lang="fr-FR" dirty="0"/>
          </a:p>
        </p:txBody>
      </p:sp>
      <p:sp>
        <p:nvSpPr>
          <p:cNvPr id="3" name="Espace réservé du contenu 2"/>
          <p:cNvSpPr>
            <a:spLocks noGrp="1"/>
          </p:cNvSpPr>
          <p:nvPr>
            <p:ph idx="1"/>
          </p:nvPr>
        </p:nvSpPr>
        <p:spPr>
          <a:xfrm>
            <a:off x="457200" y="1609725"/>
            <a:ext cx="7239000" cy="3023235"/>
          </a:xfrm>
        </p:spPr>
        <p:txBody>
          <a:bodyPr/>
          <a:lstStyle/>
          <a:p>
            <a:r>
              <a:rPr lang="fr-FR" dirty="0" smtClean="0"/>
              <a:t>Activité avec prise d’initiative</a:t>
            </a:r>
          </a:p>
          <a:p>
            <a:pPr marL="0" indent="0">
              <a:buNone/>
            </a:pPr>
            <a:r>
              <a:rPr lang="fr-FR" dirty="0"/>
              <a:t>Afin de ne pas déconnecter les activités à prise d’initiative des contenus du programme, les savoirs mathématiques (</a:t>
            </a:r>
            <a:r>
              <a:rPr lang="fr-FR" b="1" dirty="0"/>
              <a:t>notions, méthodes ou stratégies</a:t>
            </a:r>
            <a:r>
              <a:rPr lang="fr-FR" dirty="0"/>
              <a:t>) sollicités dans chaque activité de ce type </a:t>
            </a:r>
            <a:r>
              <a:rPr lang="fr-FR" b="1" dirty="0"/>
              <a:t>doivent être formalisés au cours d’une phase d’explicitation, de structuration ou </a:t>
            </a:r>
            <a:r>
              <a:rPr lang="fr-FR" b="1" dirty="0" smtClean="0"/>
              <a:t>d’institutionnalisation.</a:t>
            </a:r>
            <a:endParaRPr lang="fr-FR" b="1" dirty="0"/>
          </a:p>
        </p:txBody>
      </p:sp>
      <p:sp>
        <p:nvSpPr>
          <p:cNvPr id="4" name="Espace réservé du pied de page 3"/>
          <p:cNvSpPr>
            <a:spLocks noGrp="1"/>
          </p:cNvSpPr>
          <p:nvPr>
            <p:ph type="ftr" sz="quarter" idx="11"/>
          </p:nvPr>
        </p:nvSpPr>
        <p:spPr/>
        <p:txBody>
          <a:bodyPr/>
          <a:lstStyle/>
          <a:p>
            <a:r>
              <a:rPr lang="fr-FR" smtClean="0"/>
              <a:t>Rallye Mathématique Transalpin - PAF 2017 </a:t>
            </a:r>
            <a:endParaRPr lang="en-US" dirty="0"/>
          </a:p>
        </p:txBody>
      </p:sp>
      <p:sp>
        <p:nvSpPr>
          <p:cNvPr id="5" name="Espace réservé du numéro de diapositive 4"/>
          <p:cNvSpPr>
            <a:spLocks noGrp="1"/>
          </p:cNvSpPr>
          <p:nvPr>
            <p:ph type="sldNum" sz="quarter" idx="12"/>
          </p:nvPr>
        </p:nvSpPr>
        <p:spPr/>
        <p:txBody>
          <a:bodyPr/>
          <a:lstStyle/>
          <a:p>
            <a:fld id="{9C1F5A0A-F6FC-4FFD-9B49-0DA8697211D9}" type="slidenum">
              <a:rPr lang="en-US" smtClean="0"/>
              <a:t>33</a:t>
            </a:fld>
            <a:endParaRPr lang="en-US" dirty="0"/>
          </a:p>
        </p:txBody>
      </p:sp>
    </p:spTree>
    <p:extLst>
      <p:ext uri="{BB962C8B-B14F-4D97-AF65-F5344CB8AC3E}">
        <p14:creationId xmlns:p14="http://schemas.microsoft.com/office/powerpoint/2010/main" val="2298055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24744"/>
            <a:ext cx="8229600" cy="4752528"/>
          </a:xfrm>
        </p:spPr>
        <p:txBody>
          <a:bodyPr/>
          <a:lstStyle/>
          <a:p>
            <a:pPr marL="0" indent="0" algn="ctr">
              <a:lnSpc>
                <a:spcPct val="150000"/>
              </a:lnSpc>
              <a:buNone/>
            </a:pPr>
            <a:endParaRPr lang="fr-FR" dirty="0" smtClean="0"/>
          </a:p>
          <a:p>
            <a:pPr marL="0" indent="0" algn="ctr">
              <a:lnSpc>
                <a:spcPct val="150000"/>
              </a:lnSpc>
              <a:buNone/>
            </a:pPr>
            <a:endParaRPr lang="fr-FR" dirty="0" smtClean="0"/>
          </a:p>
          <a:p>
            <a:pPr marL="0" indent="0" algn="ctr">
              <a:lnSpc>
                <a:spcPct val="150000"/>
              </a:lnSpc>
              <a:buNone/>
            </a:pPr>
            <a:r>
              <a:rPr lang="fr-FR" sz="3600" dirty="0" smtClean="0"/>
              <a:t>Les stratégies dans les manuels ? </a:t>
            </a:r>
          </a:p>
        </p:txBody>
      </p:sp>
      <p:sp>
        <p:nvSpPr>
          <p:cNvPr id="4" name="Espace réservé du pied de page 3"/>
          <p:cNvSpPr>
            <a:spLocks noGrp="1"/>
          </p:cNvSpPr>
          <p:nvPr>
            <p:ph type="ftr" sz="quarter" idx="11"/>
          </p:nvPr>
        </p:nvSpPr>
        <p:spPr>
          <a:xfrm>
            <a:off x="2667000" y="6356350"/>
            <a:ext cx="4209256" cy="365125"/>
          </a:xfrm>
        </p:spPr>
        <p:txBody>
          <a:bodyPr/>
          <a:lstStyle/>
          <a:p>
            <a:pPr algn="ctr"/>
            <a:r>
              <a:rPr lang="fr-FR" smtClean="0"/>
              <a:t>Rallye Mathématique Transalpin - PAF 2017 </a:t>
            </a:r>
            <a:endParaRPr lang="fr-FR" dirty="0"/>
          </a:p>
        </p:txBody>
      </p:sp>
      <p:sp>
        <p:nvSpPr>
          <p:cNvPr id="5" name="Espace réservé du numéro de diapositive 4"/>
          <p:cNvSpPr>
            <a:spLocks noGrp="1"/>
          </p:cNvSpPr>
          <p:nvPr>
            <p:ph type="sldNum" sz="quarter" idx="12"/>
          </p:nvPr>
        </p:nvSpPr>
        <p:spPr/>
        <p:txBody>
          <a:bodyPr/>
          <a:lstStyle/>
          <a:p>
            <a:fld id="{F2C18B85-9361-4713-8DA3-5F301ABAA292}" type="slidenum">
              <a:rPr lang="fr-FR" smtClean="0"/>
              <a:pPr/>
              <a:t>34</a:t>
            </a:fld>
            <a:endParaRPr lang="fr-FR" dirty="0"/>
          </a:p>
        </p:txBody>
      </p:sp>
    </p:spTree>
    <p:extLst>
      <p:ext uri="{BB962C8B-B14F-4D97-AF65-F5344CB8AC3E}">
        <p14:creationId xmlns:p14="http://schemas.microsoft.com/office/powerpoint/2010/main" val="17697413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Bilan après un problème de recherche</a:t>
            </a:r>
            <a:endParaRPr lang="fr-FR" dirty="0"/>
          </a:p>
        </p:txBody>
      </p:sp>
      <p:pic>
        <p:nvPicPr>
          <p:cNvPr id="6" name="Espace réservé du contenu 5"/>
          <p:cNvPicPr>
            <a:picLocks noGrp="1" noChangeAspect="1"/>
          </p:cNvPicPr>
          <p:nvPr>
            <p:ph idx="1"/>
          </p:nvPr>
        </p:nvPicPr>
        <p:blipFill>
          <a:blip r:embed="rId2"/>
          <a:stretch>
            <a:fillRect/>
          </a:stretch>
        </p:blipFill>
        <p:spPr>
          <a:xfrm>
            <a:off x="1260383" y="1823867"/>
            <a:ext cx="3907509" cy="4741208"/>
          </a:xfrm>
          <a:prstGeom prst="rect">
            <a:avLst/>
          </a:prstGeom>
        </p:spPr>
      </p:pic>
      <p:sp>
        <p:nvSpPr>
          <p:cNvPr id="4" name="Espace réservé du pied de page 3"/>
          <p:cNvSpPr>
            <a:spLocks noGrp="1"/>
          </p:cNvSpPr>
          <p:nvPr>
            <p:ph type="ftr" sz="quarter" idx="11"/>
          </p:nvPr>
        </p:nvSpPr>
        <p:spPr/>
        <p:txBody>
          <a:bodyPr/>
          <a:lstStyle/>
          <a:p>
            <a:r>
              <a:rPr lang="fr-FR" smtClean="0"/>
              <a:t>Rallye Mathématique Transalpin - PAF 2017 </a:t>
            </a:r>
            <a:endParaRPr lang="fr-FR" dirty="0"/>
          </a:p>
        </p:txBody>
      </p:sp>
      <p:sp>
        <p:nvSpPr>
          <p:cNvPr id="5" name="Espace réservé du numéro de diapositive 4"/>
          <p:cNvSpPr>
            <a:spLocks noGrp="1"/>
          </p:cNvSpPr>
          <p:nvPr>
            <p:ph type="sldNum" sz="quarter" idx="12"/>
          </p:nvPr>
        </p:nvSpPr>
        <p:spPr/>
        <p:txBody>
          <a:bodyPr/>
          <a:lstStyle/>
          <a:p>
            <a:fld id="{F2C18B85-9361-4713-8DA3-5F301ABAA292}" type="slidenum">
              <a:rPr lang="fr-FR" smtClean="0"/>
              <a:pPr/>
              <a:t>35</a:t>
            </a:fld>
            <a:endParaRPr lang="fr-FR" dirty="0"/>
          </a:p>
        </p:txBody>
      </p:sp>
      <p:sp>
        <p:nvSpPr>
          <p:cNvPr id="7" name="ZoneTexte 6"/>
          <p:cNvSpPr txBox="1"/>
          <p:nvPr/>
        </p:nvSpPr>
        <p:spPr>
          <a:xfrm>
            <a:off x="5887221" y="5063634"/>
            <a:ext cx="2509664" cy="646331"/>
          </a:xfrm>
          <a:prstGeom prst="rect">
            <a:avLst/>
          </a:prstGeom>
          <a:noFill/>
        </p:spPr>
        <p:txBody>
          <a:bodyPr wrap="square" rtlCol="0">
            <a:spAutoFit/>
          </a:bodyPr>
          <a:lstStyle/>
          <a:p>
            <a:r>
              <a:rPr lang="fr-FR" dirty="0" smtClean="0">
                <a:solidFill>
                  <a:srgbClr val="C00000"/>
                </a:solidFill>
              </a:rPr>
              <a:t>Guide du maitre</a:t>
            </a:r>
          </a:p>
          <a:p>
            <a:r>
              <a:rPr lang="fr-FR" dirty="0" err="1" smtClean="0">
                <a:solidFill>
                  <a:srgbClr val="C00000"/>
                </a:solidFill>
              </a:rPr>
              <a:t>Capmaths</a:t>
            </a:r>
            <a:r>
              <a:rPr lang="fr-FR" dirty="0" smtClean="0">
                <a:solidFill>
                  <a:srgbClr val="C00000"/>
                </a:solidFill>
              </a:rPr>
              <a:t> Cm1 2017</a:t>
            </a:r>
            <a:endParaRPr lang="fr-FR" dirty="0">
              <a:solidFill>
                <a:srgbClr val="C00000"/>
              </a:solidFill>
            </a:endParaRPr>
          </a:p>
        </p:txBody>
      </p:sp>
    </p:spTree>
    <p:extLst>
      <p:ext uri="{BB962C8B-B14F-4D97-AF65-F5344CB8AC3E}">
        <p14:creationId xmlns:p14="http://schemas.microsoft.com/office/powerpoint/2010/main" val="754295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Rallye Mathématique Transalpin - PAF 2017 </a:t>
            </a:r>
            <a:endParaRPr lang="fr-FR" dirty="0"/>
          </a:p>
        </p:txBody>
      </p:sp>
      <p:sp>
        <p:nvSpPr>
          <p:cNvPr id="5" name="Espace réservé du numéro de diapositive 4"/>
          <p:cNvSpPr>
            <a:spLocks noGrp="1"/>
          </p:cNvSpPr>
          <p:nvPr>
            <p:ph type="sldNum" sz="quarter" idx="12"/>
          </p:nvPr>
        </p:nvSpPr>
        <p:spPr/>
        <p:txBody>
          <a:bodyPr/>
          <a:lstStyle/>
          <a:p>
            <a:fld id="{F2C18B85-9361-4713-8DA3-5F301ABAA292}" type="slidenum">
              <a:rPr lang="fr-FR" smtClean="0"/>
              <a:pPr/>
              <a:t>36</a:t>
            </a:fld>
            <a:endParaRPr lang="fr-FR" dirty="0"/>
          </a:p>
        </p:txBody>
      </p:sp>
      <p:sp>
        <p:nvSpPr>
          <p:cNvPr id="7" name="ZoneTexte 6"/>
          <p:cNvSpPr txBox="1"/>
          <p:nvPr/>
        </p:nvSpPr>
        <p:spPr>
          <a:xfrm>
            <a:off x="6973181" y="3942720"/>
            <a:ext cx="2031263" cy="646331"/>
          </a:xfrm>
          <a:prstGeom prst="rect">
            <a:avLst/>
          </a:prstGeom>
          <a:noFill/>
        </p:spPr>
        <p:txBody>
          <a:bodyPr wrap="square" rtlCol="0">
            <a:spAutoFit/>
          </a:bodyPr>
          <a:lstStyle/>
          <a:p>
            <a:r>
              <a:rPr lang="fr-FR" dirty="0" err="1" smtClean="0">
                <a:solidFill>
                  <a:srgbClr val="C00000"/>
                </a:solidFill>
              </a:rPr>
              <a:t>Capmaths</a:t>
            </a:r>
            <a:r>
              <a:rPr lang="fr-FR" dirty="0" smtClean="0">
                <a:solidFill>
                  <a:srgbClr val="C00000"/>
                </a:solidFill>
              </a:rPr>
              <a:t> Cm1 2017</a:t>
            </a:r>
            <a:endParaRPr lang="fr-FR" dirty="0">
              <a:solidFill>
                <a:srgbClr val="C00000"/>
              </a:solidFill>
            </a:endParaRPr>
          </a:p>
        </p:txBody>
      </p:sp>
      <p:pic>
        <p:nvPicPr>
          <p:cNvPr id="8" name="Image 7"/>
          <p:cNvPicPr>
            <a:picLocks noChangeAspect="1"/>
          </p:cNvPicPr>
          <p:nvPr/>
        </p:nvPicPr>
        <p:blipFill>
          <a:blip r:embed="rId2"/>
          <a:stretch>
            <a:fillRect/>
          </a:stretch>
        </p:blipFill>
        <p:spPr>
          <a:xfrm>
            <a:off x="457200" y="1937450"/>
            <a:ext cx="6352234" cy="2927158"/>
          </a:xfrm>
          <a:prstGeom prst="rect">
            <a:avLst/>
          </a:prstGeom>
        </p:spPr>
      </p:pic>
      <p:sp>
        <p:nvSpPr>
          <p:cNvPr id="9" name="Titre 1"/>
          <p:cNvSpPr txBox="1">
            <a:spLocks/>
          </p:cNvSpPr>
          <p:nvPr/>
        </p:nvSpPr>
        <p:spPr>
          <a:xfrm>
            <a:off x="1066800" y="655638"/>
            <a:ext cx="7313613" cy="868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fr-FR" smtClean="0"/>
              <a:t>Bilan après un problème de recherche</a:t>
            </a:r>
            <a:endParaRPr lang="fr-FR" dirty="0"/>
          </a:p>
        </p:txBody>
      </p:sp>
    </p:spTree>
    <p:extLst>
      <p:ext uri="{BB962C8B-B14F-4D97-AF65-F5344CB8AC3E}">
        <p14:creationId xmlns:p14="http://schemas.microsoft.com/office/powerpoint/2010/main" val="5746529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 novembre 2014</a:t>
            </a:r>
            <a:endParaRPr lang="fr-FR" dirty="0"/>
          </a:p>
        </p:txBody>
      </p:sp>
      <p:pic>
        <p:nvPicPr>
          <p:cNvPr id="4" name="Espace réservé du contenu 8"/>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881032" y="1443786"/>
            <a:ext cx="5976664" cy="5121289"/>
          </a:xfrm>
          <a:prstGeom prst="rect">
            <a:avLst/>
          </a:prstGeom>
        </p:spPr>
      </p:pic>
      <p:sp>
        <p:nvSpPr>
          <p:cNvPr id="3" name="Espace réservé du pied de page 2"/>
          <p:cNvSpPr>
            <a:spLocks noGrp="1"/>
          </p:cNvSpPr>
          <p:nvPr>
            <p:ph type="ftr" sz="quarter" idx="11"/>
          </p:nvPr>
        </p:nvSpPr>
        <p:spPr/>
        <p:txBody>
          <a:bodyPr/>
          <a:lstStyle/>
          <a:p>
            <a:r>
              <a:rPr lang="fr-FR" smtClean="0"/>
              <a:t>Rallye Mathématique Transalpin - PAF 2017 </a:t>
            </a:r>
            <a:endParaRPr lang="fr-FR" dirty="0"/>
          </a:p>
        </p:txBody>
      </p:sp>
      <p:sp>
        <p:nvSpPr>
          <p:cNvPr id="5" name="Espace réservé du numéro de diapositive 4"/>
          <p:cNvSpPr>
            <a:spLocks noGrp="1"/>
          </p:cNvSpPr>
          <p:nvPr>
            <p:ph type="sldNum" sz="quarter" idx="12"/>
          </p:nvPr>
        </p:nvSpPr>
        <p:spPr/>
        <p:txBody>
          <a:bodyPr/>
          <a:lstStyle/>
          <a:p>
            <a:fld id="{F2C18B85-9361-4713-8DA3-5F301ABAA292}" type="slidenum">
              <a:rPr lang="fr-FR" smtClean="0"/>
              <a:pPr/>
              <a:t>37</a:t>
            </a:fld>
            <a:endParaRPr lang="fr-FR" dirty="0"/>
          </a:p>
        </p:txBody>
      </p:sp>
    </p:spTree>
    <p:extLst>
      <p:ext uri="{BB962C8B-B14F-4D97-AF65-F5344CB8AC3E}">
        <p14:creationId xmlns:p14="http://schemas.microsoft.com/office/powerpoint/2010/main" val="32568359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419600" y="4744320"/>
            <a:ext cx="2407920" cy="1802028"/>
          </a:xfrm>
        </p:spPr>
        <p:txBody>
          <a:bodyPr>
            <a:normAutofit/>
          </a:bodyPr>
          <a:lstStyle/>
          <a:p>
            <a:pPr algn="r">
              <a:lnSpc>
                <a:spcPct val="100000"/>
              </a:lnSpc>
              <a:spcBef>
                <a:spcPts val="600"/>
              </a:spcBef>
              <a:spcAft>
                <a:spcPts val="600"/>
              </a:spcAft>
            </a:pPr>
            <a:r>
              <a:rPr lang="fr-FR" sz="6000" dirty="0" smtClean="0"/>
              <a:t>FIN</a:t>
            </a:r>
            <a:endParaRPr lang="fr-FR" sz="6000" dirty="0"/>
          </a:p>
        </p:txBody>
      </p:sp>
      <p:sp>
        <p:nvSpPr>
          <p:cNvPr id="5" name="Espace réservé du numéro de diapositive 4"/>
          <p:cNvSpPr>
            <a:spLocks noGrp="1"/>
          </p:cNvSpPr>
          <p:nvPr>
            <p:ph type="sldNum" sz="quarter" idx="12"/>
          </p:nvPr>
        </p:nvSpPr>
        <p:spPr/>
        <p:txBody>
          <a:bodyPr/>
          <a:lstStyle/>
          <a:p>
            <a:pPr eaLnBrk="1" latinLnBrk="0" hangingPunct="1"/>
            <a:fld id="{2AA957AF-53C0-420B-9C2D-77DB1416566C}" type="slidenum">
              <a:rPr kumimoji="0" lang="en-US" smtClean="0"/>
              <a:pPr eaLnBrk="1" latinLnBrk="0" hangingPunct="1"/>
              <a:t>38</a:t>
            </a:fld>
            <a:endParaRPr kumimoji="0" lang="en-US" dirty="0"/>
          </a:p>
        </p:txBody>
      </p:sp>
      <p:sp>
        <p:nvSpPr>
          <p:cNvPr id="6" name="Espace réservé du pied de page 3"/>
          <p:cNvSpPr txBox="1">
            <a:spLocks/>
          </p:cNvSpPr>
          <p:nvPr/>
        </p:nvSpPr>
        <p:spPr>
          <a:xfrm>
            <a:off x="231013" y="6178263"/>
            <a:ext cx="1977616" cy="546094"/>
          </a:xfrm>
          <a:prstGeom prst="rect">
            <a:avLst/>
          </a:prstGeom>
        </p:spPr>
        <p:txBody>
          <a:bodyPr vert="horz" lIns="91440" tIns="45720" rIns="91440" bIns="45720" rtlCol="0" anchor="ctr"/>
          <a:lstStyle>
            <a:defPPr>
              <a:defRPr lang="en-US"/>
            </a:defPPr>
            <a:lvl1pPr marL="0" algn="l" defTabSz="914400" rtl="0" eaLnBrk="1" latinLnBrk="0" hangingPunct="1">
              <a:defRPr sz="1100" kern="1200">
                <a:solidFill>
                  <a:schemeClr val="tx1"/>
                </a:solidFill>
                <a:latin typeface="Rockwell"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FC RALLYE </a:t>
            </a:r>
            <a:br>
              <a:rPr lang="en-US" dirty="0" smtClean="0"/>
            </a:br>
            <a:r>
              <a:rPr lang="en-US" dirty="0" smtClean="0"/>
              <a:t>Mathias Front </a:t>
            </a:r>
            <a:br>
              <a:rPr lang="en-US" dirty="0" smtClean="0"/>
            </a:br>
            <a:r>
              <a:rPr lang="en-US" dirty="0" err="1" smtClean="0"/>
              <a:t>Printemps</a:t>
            </a:r>
            <a:r>
              <a:rPr lang="en-US" dirty="0" smtClean="0"/>
              <a:t> 2017</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40738" y="478652"/>
            <a:ext cx="3518276" cy="1342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1012" y="272956"/>
            <a:ext cx="5009726" cy="1012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24232" y="441923"/>
            <a:ext cx="5610808" cy="707886"/>
          </a:xfrm>
          <a:prstGeom prst="rect">
            <a:avLst/>
          </a:prstGeom>
        </p:spPr>
        <p:txBody>
          <a:bodyPr wrap="square">
            <a:spAutoFit/>
          </a:bodyPr>
          <a:lstStyle/>
          <a:p>
            <a:r>
              <a:rPr lang="fr-FR" sz="2000" dirty="0"/>
              <a:t>Association du rallye mathématique </a:t>
            </a:r>
            <a:r>
              <a:rPr lang="fr-FR" sz="2000" dirty="0" smtClean="0"/>
              <a:t/>
            </a:r>
            <a:br>
              <a:rPr lang="fr-FR" sz="2000" dirty="0" smtClean="0"/>
            </a:br>
            <a:r>
              <a:rPr lang="fr-FR" sz="2000" dirty="0" smtClean="0"/>
              <a:t>de </a:t>
            </a:r>
            <a:r>
              <a:rPr lang="fr-FR" sz="2000" dirty="0"/>
              <a:t>l'Ain</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980" y="2802187"/>
            <a:ext cx="2621297" cy="1512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148918" y="2745390"/>
            <a:ext cx="4126401" cy="1569660"/>
          </a:xfrm>
          <a:prstGeom prst="rect">
            <a:avLst/>
          </a:prstGeom>
        </p:spPr>
        <p:txBody>
          <a:bodyPr wrap="square">
            <a:spAutoFit/>
          </a:bodyPr>
          <a:lstStyle/>
          <a:p>
            <a:pPr algn="ctr"/>
            <a:r>
              <a:rPr lang="it-IT" sz="2400" b="1" dirty="0" smtClean="0"/>
              <a:t>Associazione </a:t>
            </a:r>
            <a:r>
              <a:rPr lang="it-IT" sz="2400" b="1" dirty="0"/>
              <a:t>Rally Matematico Transalpino</a:t>
            </a:r>
          </a:p>
          <a:p>
            <a:pPr algn="ctr"/>
            <a:r>
              <a:rPr lang="it-IT" sz="2400" b="1" dirty="0" smtClean="0"/>
              <a:t>Association </a:t>
            </a:r>
            <a:r>
              <a:rPr lang="it-IT" sz="2400" b="1" dirty="0"/>
              <a:t>Rallye Mathématique Transalpin</a:t>
            </a:r>
          </a:p>
        </p:txBody>
      </p:sp>
      <p:sp>
        <p:nvSpPr>
          <p:cNvPr id="2" name="Espace réservé du pied de page 1"/>
          <p:cNvSpPr>
            <a:spLocks noGrp="1"/>
          </p:cNvSpPr>
          <p:nvPr>
            <p:ph type="ftr" sz="quarter" idx="11"/>
          </p:nvPr>
        </p:nvSpPr>
        <p:spPr/>
        <p:txBody>
          <a:bodyPr/>
          <a:lstStyle/>
          <a:p>
            <a:r>
              <a:rPr lang="fr-FR" smtClean="0">
                <a:solidFill>
                  <a:prstClr val="white"/>
                </a:solidFill>
              </a:rPr>
              <a:t>Rallye Mathématique Transalpin - PAF 2017 </a:t>
            </a:r>
            <a:endParaRPr lang="fr-FR">
              <a:solidFill>
                <a:prstClr val="white"/>
              </a:solidFill>
            </a:endParaRPr>
          </a:p>
        </p:txBody>
      </p:sp>
    </p:spTree>
    <p:extLst>
      <p:ext uri="{BB962C8B-B14F-4D97-AF65-F5344CB8AC3E}">
        <p14:creationId xmlns:p14="http://schemas.microsoft.com/office/powerpoint/2010/main" val="3886868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a:spLocks noGrp="1" noChangeArrowheads="1"/>
          </p:cNvSpPr>
          <p:nvPr>
            <p:ph type="sldNum" sz="quarter" idx="4294967295"/>
          </p:nvPr>
        </p:nvSpPr>
        <p:spPr>
          <a:xfrm>
            <a:off x="6553200" y="6248400"/>
            <a:ext cx="2133600" cy="457200"/>
          </a:xfrm>
          <a:prstGeom prst="rect">
            <a:avLst/>
          </a:prstGeom>
        </p:spPr>
        <p:txBody>
          <a:bodyPr/>
          <a:lstStyle/>
          <a:p>
            <a:fld id="{07BC7AF0-5D19-4BFC-A935-6B8A43F27D1F}" type="slidenum">
              <a:rPr lang="fr-FR" altLang="fr-FR"/>
              <a:pPr/>
              <a:t>39</a:t>
            </a:fld>
            <a:endParaRPr lang="fr-FR" altLang="fr-FR"/>
          </a:p>
        </p:txBody>
      </p:sp>
      <p:sp>
        <p:nvSpPr>
          <p:cNvPr id="19460" name="Rectangle 4"/>
          <p:cNvSpPr>
            <a:spLocks noGrp="1" noChangeArrowheads="1"/>
          </p:cNvSpPr>
          <p:nvPr>
            <p:ph type="ctrTitle"/>
          </p:nvPr>
        </p:nvSpPr>
        <p:spPr>
          <a:xfrm>
            <a:off x="2209800" y="2441800"/>
            <a:ext cx="6477000" cy="1914144"/>
          </a:xfrm>
        </p:spPr>
        <p:txBody>
          <a:bodyPr/>
          <a:lstStyle/>
          <a:p>
            <a:r>
              <a:rPr lang="fr-FR" altLang="fr-FR" sz="4800" b="1" dirty="0">
                <a:solidFill>
                  <a:srgbClr val="C00000"/>
                </a:solidFill>
              </a:rPr>
              <a:t>Problèmes du RMT et apprentissages notionnels</a:t>
            </a:r>
          </a:p>
        </p:txBody>
      </p:sp>
      <p:sp>
        <p:nvSpPr>
          <p:cNvPr id="19461" name="Rectangle 5"/>
          <p:cNvSpPr>
            <a:spLocks noGrp="1" noChangeArrowheads="1"/>
          </p:cNvSpPr>
          <p:nvPr>
            <p:ph type="subTitle" idx="1"/>
          </p:nvPr>
        </p:nvSpPr>
        <p:spPr/>
        <p:txBody>
          <a:bodyPr>
            <a:normAutofit/>
          </a:bodyPr>
          <a:lstStyle/>
          <a:p>
            <a:r>
              <a:rPr lang="fr-FR" altLang="fr-FR" sz="2800" dirty="0" smtClean="0"/>
              <a:t>Bernard Anselmo</a:t>
            </a:r>
            <a:endParaRPr lang="fr-FR" altLang="fr-FR" sz="2800" dirty="0"/>
          </a:p>
        </p:txBody>
      </p:sp>
      <p:sp>
        <p:nvSpPr>
          <p:cNvPr id="2" name="Espace réservé du pied de page 1"/>
          <p:cNvSpPr>
            <a:spLocks noGrp="1"/>
          </p:cNvSpPr>
          <p:nvPr>
            <p:ph type="ftr" sz="quarter" idx="11"/>
          </p:nvPr>
        </p:nvSpPr>
        <p:spPr/>
        <p:txBody>
          <a:bodyPr/>
          <a:lstStyle/>
          <a:p>
            <a:r>
              <a:rPr lang="fr-FR" smtClean="0"/>
              <a:t>Rallye Mathématique Transalpin - PAF 2017 </a:t>
            </a:r>
            <a:endParaRPr lang="en-US" dirty="0"/>
          </a:p>
        </p:txBody>
      </p:sp>
    </p:spTree>
    <p:extLst>
      <p:ext uri="{BB962C8B-B14F-4D97-AF65-F5344CB8AC3E}">
        <p14:creationId xmlns:p14="http://schemas.microsoft.com/office/powerpoint/2010/main" val="1473638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Programme 2016 cycle 3</a:t>
            </a:r>
            <a:endParaRPr lang="fr-FR" dirty="0"/>
          </a:p>
        </p:txBody>
      </p:sp>
      <p:sp>
        <p:nvSpPr>
          <p:cNvPr id="3" name="Espace réservé du contenu 2"/>
          <p:cNvSpPr>
            <a:spLocks noGrp="1"/>
          </p:cNvSpPr>
          <p:nvPr>
            <p:ph idx="1"/>
          </p:nvPr>
        </p:nvSpPr>
        <p:spPr/>
        <p:txBody>
          <a:bodyPr/>
          <a:lstStyle/>
          <a:p>
            <a:pPr lvl="0"/>
            <a:r>
              <a:rPr lang="fr-FR" dirty="0"/>
              <a:t>On veille aussi a proposer aux élèves des </a:t>
            </a:r>
            <a:r>
              <a:rPr lang="fr-FR" b="1" dirty="0"/>
              <a:t>problèmes pour apprendre a chercher qui ne soient pas directement reliés a la notion en cours d’étude</a:t>
            </a:r>
            <a:r>
              <a:rPr lang="fr-FR" dirty="0"/>
              <a:t>, qui ne comportent pas forcément une seule solution, </a:t>
            </a:r>
            <a:r>
              <a:rPr lang="fr-FR" b="1" dirty="0"/>
              <a:t>qui ne se résolvent pas uniquement avec une ou plusieurs opérations mais par un raisonnement et des recherches par tâtonnements. </a:t>
            </a:r>
            <a:endParaRPr lang="fr-FR" dirty="0"/>
          </a:p>
          <a:p>
            <a:r>
              <a:rPr lang="fr-FR" i="1" dirty="0"/>
              <a:t>(B. O. spécial n°11 - 26 novembre 2015)</a:t>
            </a:r>
            <a:endParaRPr lang="fr-FR" dirty="0"/>
          </a:p>
          <a:p>
            <a:endParaRPr lang="fr-FR" dirty="0"/>
          </a:p>
        </p:txBody>
      </p:sp>
      <p:sp>
        <p:nvSpPr>
          <p:cNvPr id="4" name="Espace réservé du pied de page 3"/>
          <p:cNvSpPr>
            <a:spLocks noGrp="1"/>
          </p:cNvSpPr>
          <p:nvPr>
            <p:ph type="ftr" sz="quarter" idx="11"/>
          </p:nvPr>
        </p:nvSpPr>
        <p:spPr/>
        <p:txBody>
          <a:bodyPr/>
          <a:lstStyle/>
          <a:p>
            <a:r>
              <a:rPr lang="fr-FR" smtClean="0"/>
              <a:t>Rallye Mathématique Transalpin - PAF 2017 </a:t>
            </a:r>
            <a:endParaRPr lang="fr-FR" dirty="0"/>
          </a:p>
        </p:txBody>
      </p:sp>
      <p:sp>
        <p:nvSpPr>
          <p:cNvPr id="5" name="Espace réservé du numéro de diapositive 4"/>
          <p:cNvSpPr>
            <a:spLocks noGrp="1"/>
          </p:cNvSpPr>
          <p:nvPr>
            <p:ph type="sldNum" sz="quarter" idx="12"/>
          </p:nvPr>
        </p:nvSpPr>
        <p:spPr/>
        <p:txBody>
          <a:bodyPr/>
          <a:lstStyle/>
          <a:p>
            <a:fld id="{F2C18B85-9361-4713-8DA3-5F301ABAA292}" type="slidenum">
              <a:rPr lang="fr-FR" smtClean="0"/>
              <a:pPr/>
              <a:t>4</a:t>
            </a:fld>
            <a:endParaRPr lang="fr-FR" dirty="0"/>
          </a:p>
        </p:txBody>
      </p:sp>
    </p:spTree>
    <p:extLst>
      <p:ext uri="{BB962C8B-B14F-4D97-AF65-F5344CB8AC3E}">
        <p14:creationId xmlns:p14="http://schemas.microsoft.com/office/powerpoint/2010/main" val="32973759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a:spLocks noGrp="1" noChangeArrowheads="1"/>
          </p:cNvSpPr>
          <p:nvPr>
            <p:ph type="sldNum" sz="quarter" idx="4294967295"/>
          </p:nvPr>
        </p:nvSpPr>
        <p:spPr>
          <a:xfrm>
            <a:off x="6553200" y="6248400"/>
            <a:ext cx="2133600" cy="457200"/>
          </a:xfrm>
          <a:prstGeom prst="rect">
            <a:avLst/>
          </a:prstGeom>
        </p:spPr>
        <p:txBody>
          <a:bodyPr/>
          <a:lstStyle/>
          <a:p>
            <a:fld id="{07BC7AF0-5D19-4BFC-A935-6B8A43F27D1F}" type="slidenum">
              <a:rPr lang="fr-FR" altLang="fr-FR"/>
              <a:pPr/>
              <a:t>40</a:t>
            </a:fld>
            <a:endParaRPr lang="fr-FR" altLang="fr-FR"/>
          </a:p>
        </p:txBody>
      </p:sp>
      <p:sp>
        <p:nvSpPr>
          <p:cNvPr id="6" name="Rectangle 26"/>
          <p:cNvSpPr>
            <a:spLocks noGrp="1" noChangeArrowheads="1"/>
          </p:cNvSpPr>
          <p:nvPr>
            <p:ph type="ftr" sz="quarter" idx="4294967295"/>
          </p:nvPr>
        </p:nvSpPr>
        <p:spPr>
          <a:xfrm>
            <a:off x="3124200" y="6248400"/>
            <a:ext cx="2895600" cy="457200"/>
          </a:xfrm>
          <a:prstGeom prst="rect">
            <a:avLst/>
          </a:prstGeom>
        </p:spPr>
        <p:txBody>
          <a:bodyPr/>
          <a:lstStyle/>
          <a:p>
            <a:r>
              <a:rPr lang="fr-FR" altLang="fr-FR" smtClean="0"/>
              <a:t>Rallye Mathématique Transalpin - PAF 2017 </a:t>
            </a:r>
            <a:endParaRPr lang="fr-FR" altLang="fr-FR"/>
          </a:p>
        </p:txBody>
      </p:sp>
      <p:sp>
        <p:nvSpPr>
          <p:cNvPr id="19460" name="Rectangle 4"/>
          <p:cNvSpPr>
            <a:spLocks noGrp="1" noChangeArrowheads="1"/>
          </p:cNvSpPr>
          <p:nvPr>
            <p:ph type="ctrTitle"/>
          </p:nvPr>
        </p:nvSpPr>
        <p:spPr>
          <a:xfrm>
            <a:off x="2209800" y="2441800"/>
            <a:ext cx="6477000" cy="1914144"/>
          </a:xfrm>
        </p:spPr>
        <p:txBody>
          <a:bodyPr/>
          <a:lstStyle/>
          <a:p>
            <a:r>
              <a:rPr lang="fr-FR" altLang="fr-FR" sz="4800" b="1" dirty="0">
                <a:solidFill>
                  <a:srgbClr val="C00000"/>
                </a:solidFill>
              </a:rPr>
              <a:t>Problèmes du RMT et apprentissages notionnels</a:t>
            </a:r>
          </a:p>
        </p:txBody>
      </p:sp>
      <p:sp>
        <p:nvSpPr>
          <p:cNvPr id="19461" name="Rectangle 5"/>
          <p:cNvSpPr>
            <a:spLocks noGrp="1" noChangeArrowheads="1"/>
          </p:cNvSpPr>
          <p:nvPr>
            <p:ph type="subTitle" idx="1"/>
          </p:nvPr>
        </p:nvSpPr>
        <p:spPr/>
        <p:txBody>
          <a:bodyPr>
            <a:normAutofit/>
          </a:bodyPr>
          <a:lstStyle/>
          <a:p>
            <a:r>
              <a:rPr lang="fr-FR" altLang="fr-FR" sz="2800" dirty="0"/>
              <a:t>Un exemple : le problème "Décoration" et la proportionnalité</a:t>
            </a:r>
          </a:p>
        </p:txBody>
      </p:sp>
    </p:spTree>
    <p:extLst>
      <p:ext uri="{BB962C8B-B14F-4D97-AF65-F5344CB8AC3E}">
        <p14:creationId xmlns:p14="http://schemas.microsoft.com/office/powerpoint/2010/main" val="32989595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ltLang="fr-FR" smtClean="0"/>
              <a:t>Rallye Mathématique Transalpin - PAF 2017 </a:t>
            </a:r>
            <a:endParaRPr lang="fr-FR" altLang="fr-FR"/>
          </a:p>
        </p:txBody>
      </p:sp>
      <p:sp>
        <p:nvSpPr>
          <p:cNvPr id="6" name="Espace réservé du numéro de diapositive 5"/>
          <p:cNvSpPr>
            <a:spLocks noGrp="1"/>
          </p:cNvSpPr>
          <p:nvPr>
            <p:ph type="sldNum" sz="quarter" idx="12"/>
          </p:nvPr>
        </p:nvSpPr>
        <p:spPr/>
        <p:txBody>
          <a:bodyPr/>
          <a:lstStyle/>
          <a:p>
            <a:fld id="{4F4F1064-34D6-49B1-88C2-A31B42243E3C}" type="slidenum">
              <a:rPr lang="fr-FR" altLang="fr-FR"/>
              <a:pPr/>
              <a:t>41</a:t>
            </a:fld>
            <a:endParaRPr lang="fr-FR" altLang="fr-FR"/>
          </a:p>
        </p:txBody>
      </p:sp>
      <p:sp>
        <p:nvSpPr>
          <p:cNvPr id="21506" name="Rectangle 2"/>
          <p:cNvSpPr>
            <a:spLocks noGrp="1" noChangeArrowheads="1"/>
          </p:cNvSpPr>
          <p:nvPr>
            <p:ph type="title"/>
          </p:nvPr>
        </p:nvSpPr>
        <p:spPr>
          <a:xfrm>
            <a:off x="250825" y="228600"/>
            <a:ext cx="8642350" cy="1143000"/>
          </a:xfrm>
        </p:spPr>
        <p:txBody>
          <a:bodyPr/>
          <a:lstStyle/>
          <a:p>
            <a:r>
              <a:rPr lang="fr-FR" altLang="fr-FR" sz="3200" b="1" dirty="0"/>
              <a:t>Une réflexion sur les conditions d'utilisation de certains de nos problèmes</a:t>
            </a:r>
          </a:p>
        </p:txBody>
      </p:sp>
      <p:sp>
        <p:nvSpPr>
          <p:cNvPr id="21507" name="Rectangle 3"/>
          <p:cNvSpPr>
            <a:spLocks noGrp="1" noChangeArrowheads="1"/>
          </p:cNvSpPr>
          <p:nvPr>
            <p:ph type="body" idx="1"/>
          </p:nvPr>
        </p:nvSpPr>
        <p:spPr>
          <a:xfrm>
            <a:off x="179388" y="1773238"/>
            <a:ext cx="8713787" cy="4205287"/>
          </a:xfrm>
          <a:solidFill>
            <a:schemeClr val="bg2"/>
          </a:solidFill>
        </p:spPr>
        <p:txBody>
          <a:bodyPr/>
          <a:lstStyle/>
          <a:p>
            <a:r>
              <a:rPr lang="fr-FR" altLang="fr-FR" sz="2800" b="1" dirty="0"/>
              <a:t>Quelques questions</a:t>
            </a:r>
            <a:r>
              <a:rPr lang="fr-FR" altLang="fr-FR" sz="2800" dirty="0"/>
              <a:t> :</a:t>
            </a:r>
          </a:p>
          <a:p>
            <a:pPr lvl="1"/>
            <a:r>
              <a:rPr lang="fr-FR" altLang="fr-FR" sz="2400" dirty="0"/>
              <a:t>les problèmes retenus peuvent-ils exploités tels quels ou doivent-ils être modifiés ?</a:t>
            </a:r>
          </a:p>
          <a:p>
            <a:pPr lvl="1"/>
            <a:r>
              <a:rPr lang="fr-FR" altLang="fr-FR" sz="2400" dirty="0"/>
              <a:t>en quoi contribuent-ils à l’appropriation du concept ?</a:t>
            </a:r>
          </a:p>
          <a:p>
            <a:pPr lvl="1"/>
            <a:r>
              <a:rPr lang="fr-FR" altLang="fr-FR" sz="2400" dirty="0"/>
              <a:t>quelle mise en œuvre peut en être proposée ? </a:t>
            </a:r>
          </a:p>
          <a:p>
            <a:pPr>
              <a:spcBef>
                <a:spcPct val="50000"/>
              </a:spcBef>
            </a:pPr>
            <a:r>
              <a:rPr lang="fr-FR" altLang="fr-FR" sz="2800" b="1" dirty="0"/>
              <a:t>Nécessité d'un cadre théorique</a:t>
            </a:r>
          </a:p>
          <a:p>
            <a:pPr lvl="1"/>
            <a:r>
              <a:rPr lang="fr-FR" altLang="fr-FR" sz="2400" dirty="0"/>
              <a:t>Analyse du concept</a:t>
            </a:r>
          </a:p>
          <a:p>
            <a:pPr lvl="1"/>
            <a:r>
              <a:rPr lang="fr-FR" altLang="fr-FR" sz="2400" dirty="0"/>
              <a:t>Analyse des conditions d'enseignement, à l'aide de théories didactiques</a:t>
            </a:r>
          </a:p>
        </p:txBody>
      </p:sp>
    </p:spTree>
    <p:extLst>
      <p:ext uri="{BB962C8B-B14F-4D97-AF65-F5344CB8AC3E}">
        <p14:creationId xmlns:p14="http://schemas.microsoft.com/office/powerpoint/2010/main" val="1795335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bg/>
                                          </p:spTgt>
                                        </p:tgtEl>
                                        <p:attrNameLst>
                                          <p:attrName>style.visibility</p:attrName>
                                        </p:attrNameLst>
                                      </p:cBhvr>
                                      <p:to>
                                        <p:strVal val="visible"/>
                                      </p:to>
                                    </p:set>
                                    <p:anim calcmode="lin" valueType="num">
                                      <p:cBhvr additive="base">
                                        <p:cTn id="7" dur="500" fill="hold"/>
                                        <p:tgtEl>
                                          <p:spTgt spid="2150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 calcmode="lin" valueType="num">
                                      <p:cBhvr additive="base">
                                        <p:cTn id="13"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1" end="1"/>
                                            </p:txEl>
                                          </p:spTgt>
                                        </p:tgtEl>
                                        <p:attrNameLst>
                                          <p:attrName>style.visibility</p:attrName>
                                        </p:attrNameLst>
                                      </p:cBhvr>
                                      <p:to>
                                        <p:strVal val="visible"/>
                                      </p:to>
                                    </p:set>
                                    <p:anim calcmode="lin" valueType="num">
                                      <p:cBhvr additive="base">
                                        <p:cTn id="19"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2" end="2"/>
                                            </p:txEl>
                                          </p:spTgt>
                                        </p:tgtEl>
                                        <p:attrNameLst>
                                          <p:attrName>style.visibility</p:attrName>
                                        </p:attrNameLst>
                                      </p:cBhvr>
                                      <p:to>
                                        <p:strVal val="visible"/>
                                      </p:to>
                                    </p:set>
                                    <p:anim calcmode="lin" valueType="num">
                                      <p:cBhvr additive="base">
                                        <p:cTn id="25"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07">
                                            <p:txEl>
                                              <p:pRg st="3" end="3"/>
                                            </p:txEl>
                                          </p:spTgt>
                                        </p:tgtEl>
                                        <p:attrNameLst>
                                          <p:attrName>style.visibility</p:attrName>
                                        </p:attrNameLst>
                                      </p:cBhvr>
                                      <p:to>
                                        <p:strVal val="visible"/>
                                      </p:to>
                                    </p:set>
                                    <p:anim calcmode="lin" valueType="num">
                                      <p:cBhvr additive="base">
                                        <p:cTn id="31"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507">
                                            <p:txEl>
                                              <p:pRg st="4" end="4"/>
                                            </p:txEl>
                                          </p:spTgt>
                                        </p:tgtEl>
                                        <p:attrNameLst>
                                          <p:attrName>style.visibility</p:attrName>
                                        </p:attrNameLst>
                                      </p:cBhvr>
                                      <p:to>
                                        <p:strVal val="visible"/>
                                      </p:to>
                                    </p:set>
                                    <p:anim calcmode="lin" valueType="num">
                                      <p:cBhvr additive="base">
                                        <p:cTn id="37"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507">
                                            <p:txEl>
                                              <p:pRg st="5" end="5"/>
                                            </p:txEl>
                                          </p:spTgt>
                                        </p:tgtEl>
                                        <p:attrNameLst>
                                          <p:attrName>style.visibility</p:attrName>
                                        </p:attrNameLst>
                                      </p:cBhvr>
                                      <p:to>
                                        <p:strVal val="visible"/>
                                      </p:to>
                                    </p:set>
                                    <p:anim calcmode="lin" valueType="num">
                                      <p:cBhvr additive="base">
                                        <p:cTn id="43"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507">
                                            <p:txEl>
                                              <p:pRg st="6" end="6"/>
                                            </p:txEl>
                                          </p:spTgt>
                                        </p:tgtEl>
                                        <p:attrNameLst>
                                          <p:attrName>style.visibility</p:attrName>
                                        </p:attrNameLst>
                                      </p:cBhvr>
                                      <p:to>
                                        <p:strVal val="visible"/>
                                      </p:to>
                                    </p:set>
                                    <p:anim calcmode="lin" valueType="num">
                                      <p:cBhvr additive="base">
                                        <p:cTn id="49"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2"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3"/>
          <p:cNvSpPr>
            <a:spLocks noGrp="1"/>
          </p:cNvSpPr>
          <p:nvPr>
            <p:ph type="ftr" sz="quarter" idx="11"/>
          </p:nvPr>
        </p:nvSpPr>
        <p:spPr/>
        <p:txBody>
          <a:bodyPr/>
          <a:lstStyle/>
          <a:p>
            <a:r>
              <a:rPr lang="fr-FR" altLang="fr-FR" smtClean="0"/>
              <a:t>Rallye Mathématique Transalpin - PAF 2017 </a:t>
            </a:r>
            <a:endParaRPr lang="fr-FR" altLang="fr-FR"/>
          </a:p>
        </p:txBody>
      </p:sp>
      <p:sp>
        <p:nvSpPr>
          <p:cNvPr id="8" name="Espace réservé du numéro de diapositive 4"/>
          <p:cNvSpPr>
            <a:spLocks noGrp="1"/>
          </p:cNvSpPr>
          <p:nvPr>
            <p:ph type="sldNum" sz="quarter" idx="12"/>
          </p:nvPr>
        </p:nvSpPr>
        <p:spPr/>
        <p:txBody>
          <a:bodyPr/>
          <a:lstStyle/>
          <a:p>
            <a:fld id="{D9E16A50-EF1E-41C0-98AB-2613396BB2E9}" type="slidenum">
              <a:rPr lang="fr-FR" altLang="fr-FR"/>
              <a:pPr/>
              <a:t>42</a:t>
            </a:fld>
            <a:endParaRPr lang="fr-FR" altLang="fr-FR"/>
          </a:p>
        </p:txBody>
      </p:sp>
      <p:sp>
        <p:nvSpPr>
          <p:cNvPr id="22530" name="Rectangle 2"/>
          <p:cNvSpPr>
            <a:spLocks noGrp="1" noChangeArrowheads="1"/>
          </p:cNvSpPr>
          <p:nvPr>
            <p:ph type="title"/>
          </p:nvPr>
        </p:nvSpPr>
        <p:spPr>
          <a:xfrm>
            <a:off x="914400" y="243930"/>
            <a:ext cx="7313613" cy="868362"/>
          </a:xfrm>
        </p:spPr>
        <p:txBody>
          <a:bodyPr/>
          <a:lstStyle/>
          <a:p>
            <a:r>
              <a:rPr lang="fr-FR" altLang="fr-FR" b="1" dirty="0"/>
              <a:t>Le problème "Décoration"</a:t>
            </a:r>
          </a:p>
        </p:txBody>
      </p:sp>
      <p:sp>
        <p:nvSpPr>
          <p:cNvPr id="22533" name="Rectangle 5"/>
          <p:cNvSpPr>
            <a:spLocks noChangeArrowheads="1"/>
          </p:cNvSpPr>
          <p:nvPr/>
        </p:nvSpPr>
        <p:spPr bwMode="auto">
          <a:xfrm>
            <a:off x="395288" y="1268413"/>
            <a:ext cx="7721600" cy="825500"/>
          </a:xfrm>
          <a:prstGeom prst="rect">
            <a:avLst/>
          </a:prstGeom>
          <a:solidFill>
            <a:srgbClr val="E6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ltLang="fr-FR" sz="1600" b="1" dirty="0">
                <a:solidFill>
                  <a:schemeClr val="bg1"/>
                </a:solidFill>
                <a:cs typeface="Times New Roman" pitchFamily="18" charset="0"/>
              </a:rPr>
              <a:t>DÉCORATION </a:t>
            </a:r>
            <a:r>
              <a:rPr lang="en-GB" altLang="fr-FR" sz="1600" dirty="0">
                <a:solidFill>
                  <a:schemeClr val="bg1"/>
                </a:solidFill>
                <a:cs typeface="Times New Roman" pitchFamily="18" charset="0"/>
              </a:rPr>
              <a:t>(Cat. 5, 6, 7) 9</a:t>
            </a:r>
            <a:r>
              <a:rPr lang="en-GB" altLang="fr-FR" sz="1600" baseline="30000" dirty="0">
                <a:solidFill>
                  <a:schemeClr val="bg1"/>
                </a:solidFill>
                <a:cs typeface="Times New Roman" pitchFamily="18" charset="0"/>
              </a:rPr>
              <a:t>e</a:t>
            </a:r>
            <a:r>
              <a:rPr lang="en-GB" altLang="fr-FR" sz="1600" dirty="0">
                <a:solidFill>
                  <a:schemeClr val="bg1"/>
                </a:solidFill>
                <a:cs typeface="Times New Roman" pitchFamily="18" charset="0"/>
              </a:rPr>
              <a:t> RMT, I.</a:t>
            </a:r>
            <a:endParaRPr lang="fr-FR" altLang="fr-FR" sz="1600" dirty="0">
              <a:solidFill>
                <a:schemeClr val="bg1"/>
              </a:solidFill>
            </a:endParaRPr>
          </a:p>
          <a:p>
            <a:pPr eaLnBrk="0" hangingPunct="0"/>
            <a:r>
              <a:rPr lang="fr-FR" altLang="fr-FR" sz="1600" dirty="0">
                <a:solidFill>
                  <a:schemeClr val="bg1"/>
                </a:solidFill>
                <a:cs typeface="Times New Roman" pitchFamily="18" charset="0"/>
              </a:rPr>
              <a:t>Un peintre a peint ces quatre figures différentes sur un mur, chacune avec une couche de peinture de la même épaisseur</a:t>
            </a:r>
            <a:r>
              <a:rPr lang="fr-FR" altLang="fr-FR" sz="1400" dirty="0">
                <a:solidFill>
                  <a:schemeClr val="bg1"/>
                </a:solidFill>
                <a:cs typeface="Times New Roman" pitchFamily="18" charset="0"/>
              </a:rPr>
              <a:t>.</a:t>
            </a:r>
            <a:endParaRPr lang="fr-FR" altLang="fr-FR" sz="1400" dirty="0">
              <a:solidFill>
                <a:schemeClr val="bg1"/>
              </a:solidFill>
            </a:endParaRPr>
          </a:p>
        </p:txBody>
      </p:sp>
      <p:sp>
        <p:nvSpPr>
          <p:cNvPr id="22534" name="Rectangle 6"/>
          <p:cNvSpPr>
            <a:spLocks noChangeArrowheads="1"/>
          </p:cNvSpPr>
          <p:nvPr/>
        </p:nvSpPr>
        <p:spPr bwMode="auto">
          <a:xfrm>
            <a:off x="323850" y="3716338"/>
            <a:ext cx="8280400" cy="2047875"/>
          </a:xfrm>
          <a:prstGeom prst="rect">
            <a:avLst/>
          </a:prstGeom>
          <a:solidFill>
            <a:srgbClr val="E6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339975" algn="l"/>
              </a:tabLst>
              <a:defRPr>
                <a:solidFill>
                  <a:schemeClr val="tx1"/>
                </a:solidFill>
                <a:latin typeface="Arial" charset="0"/>
              </a:defRPr>
            </a:lvl1pPr>
            <a:lvl2pPr>
              <a:tabLst>
                <a:tab pos="2339975" algn="l"/>
              </a:tabLst>
              <a:defRPr>
                <a:solidFill>
                  <a:schemeClr val="tx1"/>
                </a:solidFill>
                <a:latin typeface="Arial" charset="0"/>
              </a:defRPr>
            </a:lvl2pPr>
            <a:lvl3pPr>
              <a:tabLst>
                <a:tab pos="2339975" algn="l"/>
              </a:tabLst>
              <a:defRPr>
                <a:solidFill>
                  <a:schemeClr val="tx1"/>
                </a:solidFill>
                <a:latin typeface="Arial" charset="0"/>
              </a:defRPr>
            </a:lvl3pPr>
            <a:lvl4pPr>
              <a:tabLst>
                <a:tab pos="2339975" algn="l"/>
              </a:tabLst>
              <a:defRPr>
                <a:solidFill>
                  <a:schemeClr val="tx1"/>
                </a:solidFill>
                <a:latin typeface="Arial" charset="0"/>
              </a:defRPr>
            </a:lvl4pPr>
            <a:lvl5pPr>
              <a:tabLst>
                <a:tab pos="2339975" algn="l"/>
              </a:tabLst>
              <a:defRPr>
                <a:solidFill>
                  <a:schemeClr val="tx1"/>
                </a:solidFill>
                <a:latin typeface="Arial" charset="0"/>
              </a:defRPr>
            </a:lvl5pPr>
            <a:lvl6pPr fontAlgn="base">
              <a:spcBef>
                <a:spcPct val="0"/>
              </a:spcBef>
              <a:spcAft>
                <a:spcPct val="0"/>
              </a:spcAft>
              <a:tabLst>
                <a:tab pos="2339975" algn="l"/>
              </a:tabLst>
              <a:defRPr>
                <a:solidFill>
                  <a:schemeClr val="tx1"/>
                </a:solidFill>
                <a:latin typeface="Arial" charset="0"/>
              </a:defRPr>
            </a:lvl6pPr>
            <a:lvl7pPr fontAlgn="base">
              <a:spcBef>
                <a:spcPct val="0"/>
              </a:spcBef>
              <a:spcAft>
                <a:spcPct val="0"/>
              </a:spcAft>
              <a:tabLst>
                <a:tab pos="2339975" algn="l"/>
              </a:tabLst>
              <a:defRPr>
                <a:solidFill>
                  <a:schemeClr val="tx1"/>
                </a:solidFill>
                <a:latin typeface="Arial" charset="0"/>
              </a:defRPr>
            </a:lvl7pPr>
            <a:lvl8pPr fontAlgn="base">
              <a:spcBef>
                <a:spcPct val="0"/>
              </a:spcBef>
              <a:spcAft>
                <a:spcPct val="0"/>
              </a:spcAft>
              <a:tabLst>
                <a:tab pos="2339975" algn="l"/>
              </a:tabLst>
              <a:defRPr>
                <a:solidFill>
                  <a:schemeClr val="tx1"/>
                </a:solidFill>
                <a:latin typeface="Arial" charset="0"/>
              </a:defRPr>
            </a:lvl8pPr>
            <a:lvl9pPr fontAlgn="base">
              <a:spcBef>
                <a:spcPct val="0"/>
              </a:spcBef>
              <a:spcAft>
                <a:spcPct val="0"/>
              </a:spcAft>
              <a:tabLst>
                <a:tab pos="2339975" algn="l"/>
              </a:tabLst>
              <a:defRPr>
                <a:solidFill>
                  <a:schemeClr val="tx1"/>
                </a:solidFill>
                <a:latin typeface="Arial" charset="0"/>
              </a:defRPr>
            </a:lvl9pPr>
          </a:lstStyle>
          <a:p>
            <a:r>
              <a:rPr lang="fr-FR" altLang="fr-FR" sz="1600">
                <a:solidFill>
                  <a:schemeClr val="bg1"/>
                </a:solidFill>
                <a:cs typeface="Times New Roman" pitchFamily="18" charset="0"/>
              </a:rPr>
              <a:t>Il a utilisé des pots de peinture de même grandeur : </a:t>
            </a:r>
            <a:endParaRPr lang="fr-FR" altLang="fr-FR" sz="1600">
              <a:solidFill>
                <a:schemeClr val="bg1"/>
              </a:solidFill>
            </a:endParaRPr>
          </a:p>
          <a:p>
            <a:pPr eaLnBrk="0" hangingPunct="0"/>
            <a:r>
              <a:rPr lang="fr-FR" altLang="fr-FR" sz="1600">
                <a:solidFill>
                  <a:schemeClr val="bg1"/>
                </a:solidFill>
                <a:cs typeface="Times New Roman" pitchFamily="18" charset="0"/>
              </a:rPr>
              <a:t>- 18 pots de rouge pour une des figures	      - 21 pots de bleu pour une autre figure, </a:t>
            </a:r>
            <a:endParaRPr lang="fr-FR" altLang="fr-FR" sz="1600">
              <a:solidFill>
                <a:schemeClr val="bg1"/>
              </a:solidFill>
            </a:endParaRPr>
          </a:p>
          <a:p>
            <a:pPr eaLnBrk="0" hangingPunct="0"/>
            <a:r>
              <a:rPr lang="fr-FR" altLang="fr-FR" sz="1600">
                <a:solidFill>
                  <a:schemeClr val="bg1"/>
                </a:solidFill>
                <a:cs typeface="Times New Roman" pitchFamily="18" charset="0"/>
              </a:rPr>
              <a:t>- 27 pots de jaune pour une autre figure	      - des pots de noir pour la figure qui reste.</a:t>
            </a:r>
            <a:endParaRPr lang="fr-FR" altLang="fr-FR" sz="1600">
              <a:solidFill>
                <a:schemeClr val="bg1"/>
              </a:solidFill>
            </a:endParaRPr>
          </a:p>
          <a:p>
            <a:pPr eaLnBrk="0" hangingPunct="0"/>
            <a:r>
              <a:rPr lang="fr-FR" altLang="fr-FR" sz="1600">
                <a:solidFill>
                  <a:schemeClr val="bg1"/>
                </a:solidFill>
                <a:cs typeface="Times New Roman" pitchFamily="18" charset="0"/>
              </a:rPr>
              <a:t>À la fin de son travail, tous les pots étaient vides.</a:t>
            </a:r>
            <a:endParaRPr lang="fr-FR" altLang="fr-FR" sz="1600">
              <a:solidFill>
                <a:schemeClr val="bg1"/>
              </a:solidFill>
            </a:endParaRPr>
          </a:p>
          <a:p>
            <a:pPr eaLnBrk="0" hangingPunct="0"/>
            <a:r>
              <a:rPr lang="fr-FR" altLang="fr-FR" sz="1600" b="1">
                <a:solidFill>
                  <a:schemeClr val="bg1"/>
                </a:solidFill>
                <a:cs typeface="Times New Roman" pitchFamily="18" charset="0"/>
              </a:rPr>
              <a:t>Indiquez la couleur de chaque figure.</a:t>
            </a:r>
            <a:endParaRPr lang="fr-FR" altLang="fr-FR" sz="1600">
              <a:solidFill>
                <a:schemeClr val="bg1"/>
              </a:solidFill>
            </a:endParaRPr>
          </a:p>
          <a:p>
            <a:pPr eaLnBrk="0" hangingPunct="0"/>
            <a:r>
              <a:rPr lang="fr-FR" altLang="fr-FR" sz="1600" b="1">
                <a:solidFill>
                  <a:schemeClr val="bg1"/>
                </a:solidFill>
                <a:cs typeface="Times New Roman" pitchFamily="18" charset="0"/>
              </a:rPr>
              <a:t>Combien de pots de peinture noire a-t-il utilisés ?</a:t>
            </a:r>
            <a:endParaRPr lang="fr-FR" altLang="fr-FR" sz="1600">
              <a:solidFill>
                <a:schemeClr val="bg1"/>
              </a:solidFill>
            </a:endParaRPr>
          </a:p>
          <a:p>
            <a:pPr eaLnBrk="0" hangingPunct="0"/>
            <a:r>
              <a:rPr lang="fr-FR" altLang="fr-FR" sz="1600" b="1">
                <a:solidFill>
                  <a:schemeClr val="bg1"/>
                </a:solidFill>
                <a:cs typeface="Times New Roman" pitchFamily="18" charset="0"/>
              </a:rPr>
              <a:t>Expliquez comment vous avez trouvé.</a:t>
            </a:r>
            <a:endParaRPr lang="fr-FR" altLang="fr-FR" sz="1600">
              <a:solidFill>
                <a:schemeClr val="bg1"/>
              </a:solidFill>
            </a:endParaRPr>
          </a:p>
          <a:p>
            <a:pPr eaLnBrk="0" hangingPunct="0"/>
            <a:endParaRPr lang="fr-FR" altLang="fr-FR" sz="1600">
              <a:solidFill>
                <a:schemeClr val="bg1"/>
              </a:solidFill>
            </a:endParaRPr>
          </a:p>
        </p:txBody>
      </p:sp>
      <p:grpSp>
        <p:nvGrpSpPr>
          <p:cNvPr id="9" name="Group 8"/>
          <p:cNvGrpSpPr>
            <a:grpSpLocks/>
          </p:cNvGrpSpPr>
          <p:nvPr/>
        </p:nvGrpSpPr>
        <p:grpSpPr bwMode="auto">
          <a:xfrm>
            <a:off x="2168525" y="2198688"/>
            <a:ext cx="4175125" cy="1517650"/>
            <a:chOff x="1429" y="2614"/>
            <a:chExt cx="2630" cy="956"/>
          </a:xfrm>
        </p:grpSpPr>
        <p:pic>
          <p:nvPicPr>
            <p:cNvPr id="10"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19" y="2614"/>
              <a:ext cx="2450" cy="711"/>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7"/>
            <p:cNvSpPr txBox="1">
              <a:spLocks noChangeArrowheads="1"/>
            </p:cNvSpPr>
            <p:nvPr/>
          </p:nvSpPr>
          <p:spPr bwMode="auto">
            <a:xfrm>
              <a:off x="1429" y="3339"/>
              <a:ext cx="263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a:t>  </a:t>
              </a:r>
              <a:r>
                <a:rPr lang="fr-FR" altLang="fr-FR" sz="1600"/>
                <a:t>20 pots    17 pots     21 pots         16 pots</a:t>
              </a:r>
            </a:p>
          </p:txBody>
        </p:sp>
      </p:grpSp>
    </p:spTree>
    <p:extLst>
      <p:ext uri="{BB962C8B-B14F-4D97-AF65-F5344CB8AC3E}">
        <p14:creationId xmlns:p14="http://schemas.microsoft.com/office/powerpoint/2010/main" val="38896795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pied de page 4"/>
          <p:cNvSpPr>
            <a:spLocks noGrp="1"/>
          </p:cNvSpPr>
          <p:nvPr>
            <p:ph type="ftr" sz="quarter" idx="11"/>
          </p:nvPr>
        </p:nvSpPr>
        <p:spPr/>
        <p:txBody>
          <a:bodyPr/>
          <a:lstStyle/>
          <a:p>
            <a:r>
              <a:rPr lang="fr-FR" altLang="fr-FR" smtClean="0"/>
              <a:t>Rallye Mathématique Transalpin - PAF 2017 </a:t>
            </a:r>
            <a:endParaRPr lang="fr-FR" altLang="fr-FR"/>
          </a:p>
        </p:txBody>
      </p:sp>
      <p:sp>
        <p:nvSpPr>
          <p:cNvPr id="26" name="Espace réservé du numéro de diapositive 5"/>
          <p:cNvSpPr>
            <a:spLocks noGrp="1"/>
          </p:cNvSpPr>
          <p:nvPr>
            <p:ph type="sldNum" sz="quarter" idx="12"/>
          </p:nvPr>
        </p:nvSpPr>
        <p:spPr/>
        <p:txBody>
          <a:bodyPr/>
          <a:lstStyle/>
          <a:p>
            <a:fld id="{C4A44891-BA3D-4D7A-982E-063A16B7F846}" type="slidenum">
              <a:rPr lang="fr-FR" altLang="fr-FR"/>
              <a:pPr/>
              <a:t>43</a:t>
            </a:fld>
            <a:endParaRPr lang="fr-FR" altLang="fr-FR"/>
          </a:p>
        </p:txBody>
      </p:sp>
      <p:sp>
        <p:nvSpPr>
          <p:cNvPr id="24578" name="Rectangle 2"/>
          <p:cNvSpPr>
            <a:spLocks noGrp="1" noChangeArrowheads="1"/>
          </p:cNvSpPr>
          <p:nvPr>
            <p:ph type="title"/>
          </p:nvPr>
        </p:nvSpPr>
        <p:spPr/>
        <p:txBody>
          <a:bodyPr/>
          <a:lstStyle/>
          <a:p>
            <a:r>
              <a:rPr lang="fr-FR" altLang="fr-FR" sz="3600" b="1" dirty="0"/>
              <a:t>Analyse du point de vue de la proportionnalité</a:t>
            </a:r>
          </a:p>
        </p:txBody>
      </p:sp>
      <p:graphicFrame>
        <p:nvGraphicFramePr>
          <p:cNvPr id="24616" name="Group 40"/>
          <p:cNvGraphicFramePr>
            <a:graphicFrameLocks noGrp="1"/>
          </p:cNvGraphicFramePr>
          <p:nvPr>
            <p:ph idx="1"/>
            <p:extLst>
              <p:ext uri="{D42A27DB-BD31-4B8C-83A1-F6EECF244321}">
                <p14:modId xmlns:p14="http://schemas.microsoft.com/office/powerpoint/2010/main" val="1101246226"/>
              </p:ext>
            </p:extLst>
          </p:nvPr>
        </p:nvGraphicFramePr>
        <p:xfrm>
          <a:off x="971550" y="1700213"/>
          <a:ext cx="7056438" cy="960438"/>
        </p:xfrm>
        <a:graphic>
          <a:graphicData uri="http://schemas.openxmlformats.org/drawingml/2006/table">
            <a:tbl>
              <a:tblPr/>
              <a:tblGrid>
                <a:gridCol w="3384550"/>
                <a:gridCol w="863600"/>
                <a:gridCol w="936625"/>
                <a:gridCol w="936625"/>
                <a:gridCol w="935038"/>
              </a:tblGrid>
              <a:tr h="503238">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fr-FR" altLang="fr-FR" sz="2400" b="0" i="0" u="none" strike="noStrike" cap="none" normalizeH="0" baseline="0" dirty="0" smtClean="0">
                          <a:ln>
                            <a:noFill/>
                          </a:ln>
                          <a:solidFill>
                            <a:schemeClr val="tx1"/>
                          </a:solidFill>
                          <a:effectLst/>
                          <a:latin typeface="Arial" charset="0"/>
                        </a:rPr>
                        <a:t>Nombre de carreaux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fr-FR" altLang="fr-FR" sz="24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fr-FR" altLang="fr-FR" sz="2400" b="0" i="0" u="none" strike="noStrike" cap="none" normalizeH="0" baseline="0" smtClean="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fr-FR" altLang="fr-FR" sz="2400" b="0" i="0" u="none" strike="noStrike" cap="none" normalizeH="0" baseline="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fr-FR" altLang="fr-FR" sz="2400" b="0" i="0" u="none" strike="noStrike" cap="none" normalizeH="0" baseline="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31800">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fr-FR" altLang="fr-FR" sz="2400" b="0" i="0" u="none" strike="noStrike" cap="none" normalizeH="0" baseline="0" smtClean="0">
                          <a:ln>
                            <a:noFill/>
                          </a:ln>
                          <a:solidFill>
                            <a:schemeClr val="bg1"/>
                          </a:solidFill>
                          <a:effectLst/>
                          <a:latin typeface="Arial" charset="0"/>
                        </a:rPr>
                        <a:t>Nombre de pots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fr-FR" altLang="fr-FR" sz="2400" b="0" i="0" u="none" strike="noStrike" cap="none" normalizeH="0" baseline="0" dirty="0" smtClean="0">
                          <a:ln>
                            <a:noFill/>
                          </a:ln>
                          <a:solidFill>
                            <a:schemeClr val="bg1"/>
                          </a:solidFill>
                          <a:effectLst/>
                          <a:latin typeface="Arial"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fr-FR" altLang="fr-FR" sz="2400" b="0" i="0" u="none" strike="noStrike" cap="none" normalizeH="0" baseline="0" dirty="0" smtClean="0">
                          <a:ln>
                            <a:noFill/>
                          </a:ln>
                          <a:solidFill>
                            <a:schemeClr val="bg1"/>
                          </a:solidFill>
                          <a:effectLst/>
                          <a:latin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fr-FR" altLang="fr-FR" sz="2400" b="1" i="0" u="none" strike="noStrike" cap="none" normalizeH="0" baseline="0" dirty="0" smtClean="0">
                          <a:ln>
                            <a:noFill/>
                          </a:ln>
                          <a:solidFill>
                            <a:schemeClr val="bg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fr-FR" altLang="fr-FR" sz="2400" b="0" i="0" u="none" strike="noStrike" cap="none" normalizeH="0" baseline="0" dirty="0" smtClean="0">
                          <a:ln>
                            <a:noFill/>
                          </a:ln>
                          <a:solidFill>
                            <a:schemeClr val="bg1"/>
                          </a:solidFill>
                          <a:effectLst/>
                          <a:latin typeface="Arial" charset="0"/>
                        </a:rPr>
                        <a:t>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24615" name="Text Box 39"/>
          <p:cNvSpPr txBox="1">
            <a:spLocks noChangeArrowheads="1"/>
          </p:cNvSpPr>
          <p:nvPr/>
        </p:nvSpPr>
        <p:spPr bwMode="auto">
          <a:xfrm>
            <a:off x="468313" y="3068638"/>
            <a:ext cx="8064500" cy="1801812"/>
          </a:xfrm>
          <a:prstGeom prst="rect">
            <a:avLst/>
          </a:prstGeom>
          <a:solidFill>
            <a:schemeClr val="bg2"/>
          </a:solidFill>
          <a:ln>
            <a:noFill/>
          </a:ln>
          <a:effectLst/>
        </p:spPr>
        <p:txBody>
          <a:bodyPr>
            <a:spAutoFit/>
          </a:bodyPr>
          <a:lstStyle/>
          <a:p>
            <a:pPr>
              <a:spcBef>
                <a:spcPct val="50000"/>
              </a:spcBef>
            </a:pPr>
            <a:r>
              <a:rPr lang="fr-FR" altLang="fr-FR" sz="2800" b="1" dirty="0"/>
              <a:t>Deux stratégies de résolution possibles :</a:t>
            </a:r>
          </a:p>
          <a:p>
            <a:pPr>
              <a:spcBef>
                <a:spcPct val="50000"/>
              </a:spcBef>
              <a:buFontTx/>
              <a:buChar char="•"/>
            </a:pPr>
            <a:r>
              <a:rPr lang="fr-FR" altLang="fr-FR" sz="2800" b="1" dirty="0"/>
              <a:t> utiliser le coefficient de proportionnalité</a:t>
            </a:r>
          </a:p>
          <a:p>
            <a:pPr>
              <a:spcBef>
                <a:spcPct val="50000"/>
              </a:spcBef>
              <a:buFontTx/>
              <a:buChar char="•"/>
            </a:pPr>
            <a:r>
              <a:rPr lang="fr-FR" altLang="fr-FR" sz="2800" b="1" dirty="0"/>
              <a:t> utiliser la régularité des écarts</a:t>
            </a:r>
          </a:p>
        </p:txBody>
      </p:sp>
    </p:spTree>
    <p:extLst>
      <p:ext uri="{BB962C8B-B14F-4D97-AF65-F5344CB8AC3E}">
        <p14:creationId xmlns:p14="http://schemas.microsoft.com/office/powerpoint/2010/main" val="512011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616"/>
                                        </p:tgtEl>
                                        <p:attrNameLst>
                                          <p:attrName>style.visibility</p:attrName>
                                        </p:attrNameLst>
                                      </p:cBhvr>
                                      <p:to>
                                        <p:strVal val="visible"/>
                                      </p:to>
                                    </p:set>
                                    <p:anim calcmode="lin" valueType="num">
                                      <p:cBhvr additive="base">
                                        <p:cTn id="7" dur="500" fill="hold"/>
                                        <p:tgtEl>
                                          <p:spTgt spid="24616"/>
                                        </p:tgtEl>
                                        <p:attrNameLst>
                                          <p:attrName>ppt_x</p:attrName>
                                        </p:attrNameLst>
                                      </p:cBhvr>
                                      <p:tavLst>
                                        <p:tav tm="0">
                                          <p:val>
                                            <p:strVal val="#ppt_x"/>
                                          </p:val>
                                        </p:tav>
                                        <p:tav tm="100000">
                                          <p:val>
                                            <p:strVal val="#ppt_x"/>
                                          </p:val>
                                        </p:tav>
                                      </p:tavLst>
                                    </p:anim>
                                    <p:anim calcmode="lin" valueType="num">
                                      <p:cBhvr additive="base">
                                        <p:cTn id="8" dur="500" fill="hold"/>
                                        <p:tgtEl>
                                          <p:spTgt spid="246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615"/>
                                        </p:tgtEl>
                                        <p:attrNameLst>
                                          <p:attrName>style.visibility</p:attrName>
                                        </p:attrNameLst>
                                      </p:cBhvr>
                                      <p:to>
                                        <p:strVal val="visible"/>
                                      </p:to>
                                    </p:set>
                                    <p:anim calcmode="lin" valueType="num">
                                      <p:cBhvr additive="base">
                                        <p:cTn id="13" dur="500" fill="hold"/>
                                        <p:tgtEl>
                                          <p:spTgt spid="24615"/>
                                        </p:tgtEl>
                                        <p:attrNameLst>
                                          <p:attrName>ppt_x</p:attrName>
                                        </p:attrNameLst>
                                      </p:cBhvr>
                                      <p:tavLst>
                                        <p:tav tm="0">
                                          <p:val>
                                            <p:strVal val="#ppt_x"/>
                                          </p:val>
                                        </p:tav>
                                        <p:tav tm="100000">
                                          <p:val>
                                            <p:strVal val="#ppt_x"/>
                                          </p:val>
                                        </p:tav>
                                      </p:tavLst>
                                    </p:anim>
                                    <p:anim calcmode="lin" valueType="num">
                                      <p:cBhvr additive="base">
                                        <p:cTn id="14" dur="500" fill="hold"/>
                                        <p:tgtEl>
                                          <p:spTgt spid="246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pied de page 4"/>
          <p:cNvSpPr>
            <a:spLocks noGrp="1"/>
          </p:cNvSpPr>
          <p:nvPr>
            <p:ph type="ftr" sz="quarter" idx="11"/>
          </p:nvPr>
        </p:nvSpPr>
        <p:spPr/>
        <p:txBody>
          <a:bodyPr/>
          <a:lstStyle/>
          <a:p>
            <a:r>
              <a:rPr lang="fr-FR" altLang="fr-FR" smtClean="0"/>
              <a:t>Rallye Mathématique Transalpin - PAF 2017 </a:t>
            </a:r>
            <a:endParaRPr lang="fr-FR" altLang="fr-FR"/>
          </a:p>
        </p:txBody>
      </p:sp>
      <p:sp>
        <p:nvSpPr>
          <p:cNvPr id="26" name="Espace réservé du numéro de diapositive 5"/>
          <p:cNvSpPr>
            <a:spLocks noGrp="1"/>
          </p:cNvSpPr>
          <p:nvPr>
            <p:ph type="sldNum" sz="quarter" idx="12"/>
          </p:nvPr>
        </p:nvSpPr>
        <p:spPr/>
        <p:txBody>
          <a:bodyPr/>
          <a:lstStyle/>
          <a:p>
            <a:fld id="{874F7E05-12E8-4E33-9C69-6D4C48B81946}" type="slidenum">
              <a:rPr lang="fr-FR" altLang="fr-FR"/>
              <a:pPr/>
              <a:t>44</a:t>
            </a:fld>
            <a:endParaRPr lang="fr-FR" altLang="fr-FR"/>
          </a:p>
        </p:txBody>
      </p:sp>
      <p:sp>
        <p:nvSpPr>
          <p:cNvPr id="26652" name="Rectangle 28"/>
          <p:cNvSpPr>
            <a:spLocks noGrp="1" noChangeArrowheads="1"/>
          </p:cNvSpPr>
          <p:nvPr>
            <p:ph type="title"/>
          </p:nvPr>
        </p:nvSpPr>
        <p:spPr/>
        <p:txBody>
          <a:bodyPr/>
          <a:lstStyle/>
          <a:p>
            <a:r>
              <a:rPr lang="fr-FR" altLang="fr-FR" sz="3200" b="1"/>
              <a:t>Pour travailler d'autres aspects…</a:t>
            </a:r>
            <a:br>
              <a:rPr lang="fr-FR" altLang="fr-FR" sz="3200" b="1"/>
            </a:br>
            <a:r>
              <a:rPr lang="fr-FR" altLang="fr-FR" sz="3200" b="1"/>
              <a:t>nécessité de modifier certaines variables</a:t>
            </a:r>
          </a:p>
        </p:txBody>
      </p:sp>
      <p:graphicFrame>
        <p:nvGraphicFramePr>
          <p:cNvPr id="26632" name="Group 8"/>
          <p:cNvGraphicFramePr>
            <a:graphicFrameLocks noGrp="1"/>
          </p:cNvGraphicFramePr>
          <p:nvPr>
            <p:ph idx="1"/>
            <p:extLst>
              <p:ext uri="{D42A27DB-BD31-4B8C-83A1-F6EECF244321}">
                <p14:modId xmlns:p14="http://schemas.microsoft.com/office/powerpoint/2010/main" val="3680503600"/>
              </p:ext>
            </p:extLst>
          </p:nvPr>
        </p:nvGraphicFramePr>
        <p:xfrm>
          <a:off x="1042988" y="3716338"/>
          <a:ext cx="6635750" cy="965201"/>
        </p:xfrm>
        <a:graphic>
          <a:graphicData uri="http://schemas.openxmlformats.org/drawingml/2006/table">
            <a:tbl>
              <a:tblPr/>
              <a:tblGrid>
                <a:gridCol w="3182937"/>
                <a:gridCol w="811213"/>
                <a:gridCol w="881062"/>
                <a:gridCol w="881063"/>
                <a:gridCol w="879475"/>
              </a:tblGrid>
              <a:tr h="506413">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fr-FR" altLang="fr-FR" sz="2400" b="0" i="0" u="none" strike="noStrike" cap="none" normalizeH="0" baseline="0" dirty="0" smtClean="0">
                          <a:ln>
                            <a:noFill/>
                          </a:ln>
                          <a:solidFill>
                            <a:schemeClr val="tx1"/>
                          </a:solidFill>
                          <a:effectLst/>
                          <a:latin typeface="Arial" charset="0"/>
                        </a:rPr>
                        <a:t>Nombre de carreaux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fr-FR" altLang="fr-FR" sz="2400" b="0" i="0" u="none" strike="noStrike" cap="none" normalizeH="0" baseline="0" dirty="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fr-FR" altLang="fr-FR" sz="2400" b="0" i="0" u="none" strike="noStrike" cap="none" normalizeH="0" baseline="0" dirty="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fr-FR" altLang="fr-FR" sz="2400" b="0" i="0" u="none" strike="noStrike" cap="none" normalizeH="0" baseline="0" dirty="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fr-FR" altLang="fr-FR" sz="2400" b="0" i="0" u="none" strike="noStrike" cap="none" normalizeH="0" baseline="0" smtClean="0">
                          <a:ln>
                            <a:noFill/>
                          </a:ln>
                          <a:solidFill>
                            <a:schemeClr val="tx1"/>
                          </a:solidFill>
                          <a:effectLst/>
                          <a:latin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58788">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fr-FR" altLang="fr-FR" sz="2400" b="0" i="0" u="none" strike="noStrike" cap="none" normalizeH="0" baseline="0" dirty="0" smtClean="0">
                          <a:ln>
                            <a:noFill/>
                          </a:ln>
                          <a:solidFill>
                            <a:schemeClr val="bg1"/>
                          </a:solidFill>
                          <a:effectLst/>
                          <a:latin typeface="Arial" charset="0"/>
                        </a:rPr>
                        <a:t>Nombre de pots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fr-FR" altLang="fr-FR" sz="2400" b="0" i="0" u="none" strike="noStrike" cap="none" normalizeH="0" baseline="0" smtClean="0">
                          <a:ln>
                            <a:noFill/>
                          </a:ln>
                          <a:solidFill>
                            <a:schemeClr val="bg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fr-FR" altLang="fr-FR" sz="2400" b="0" i="0" u="none" strike="noStrike" cap="none" normalizeH="0" baseline="0" smtClean="0">
                          <a:ln>
                            <a:noFill/>
                          </a:ln>
                          <a:solidFill>
                            <a:schemeClr val="bg1"/>
                          </a:solidFill>
                          <a:effectLst/>
                          <a:latin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fr-FR" altLang="fr-FR" sz="2400" b="1" i="0" u="none" strike="noStrike" cap="none" normalizeH="0" baseline="0" dirty="0" smtClean="0">
                          <a:ln>
                            <a:noFill/>
                          </a:ln>
                          <a:solidFill>
                            <a:schemeClr val="bg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buClr>
                          <a:schemeClr val="tx2"/>
                        </a:buClr>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buClr>
                          <a:schemeClr val="tx2"/>
                        </a:buClr>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buClr>
                          <a:schemeClr val="tx2"/>
                        </a:buClr>
                        <a:defRPr>
                          <a:solidFill>
                            <a:schemeClr val="tx1"/>
                          </a:solidFill>
                          <a:latin typeface="Arial" charset="0"/>
                        </a:defRPr>
                      </a:lvl5pPr>
                      <a:lvl6pPr fontAlgn="base">
                        <a:spcBef>
                          <a:spcPct val="20000"/>
                        </a:spcBef>
                        <a:spcAft>
                          <a:spcPct val="0"/>
                        </a:spcAft>
                        <a:buClr>
                          <a:schemeClr val="tx2"/>
                        </a:buClr>
                        <a:defRPr>
                          <a:solidFill>
                            <a:schemeClr val="tx1"/>
                          </a:solidFill>
                          <a:latin typeface="Arial" charset="0"/>
                        </a:defRPr>
                      </a:lvl6pPr>
                      <a:lvl7pPr fontAlgn="base">
                        <a:spcBef>
                          <a:spcPct val="20000"/>
                        </a:spcBef>
                        <a:spcAft>
                          <a:spcPct val="0"/>
                        </a:spcAft>
                        <a:buClr>
                          <a:schemeClr val="tx2"/>
                        </a:buClr>
                        <a:defRPr>
                          <a:solidFill>
                            <a:schemeClr val="tx1"/>
                          </a:solidFill>
                          <a:latin typeface="Arial" charset="0"/>
                        </a:defRPr>
                      </a:lvl7pPr>
                      <a:lvl8pPr fontAlgn="base">
                        <a:spcBef>
                          <a:spcPct val="20000"/>
                        </a:spcBef>
                        <a:spcAft>
                          <a:spcPct val="0"/>
                        </a:spcAft>
                        <a:buClr>
                          <a:schemeClr val="tx2"/>
                        </a:buClr>
                        <a:defRPr>
                          <a:solidFill>
                            <a:schemeClr val="tx1"/>
                          </a:solidFill>
                          <a:latin typeface="Arial" charset="0"/>
                        </a:defRPr>
                      </a:lvl8pPr>
                      <a:lvl9pPr fontAlgn="base">
                        <a:spcBef>
                          <a:spcPct val="20000"/>
                        </a:spcBef>
                        <a:spcAft>
                          <a:spcPct val="0"/>
                        </a:spcAft>
                        <a:buClr>
                          <a:schemeClr val="tx2"/>
                        </a:buClr>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fr-FR" altLang="fr-FR" sz="2400" b="0" i="0" u="none" strike="noStrike" cap="none" normalizeH="0" baseline="0" dirty="0" smtClean="0">
                          <a:ln>
                            <a:noFill/>
                          </a:ln>
                          <a:solidFill>
                            <a:schemeClr val="bg1"/>
                          </a:solidFill>
                          <a:effectLst/>
                          <a:latin typeface="Arial" charset="0"/>
                        </a:rPr>
                        <a:t>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26654" name="Text Box 30"/>
          <p:cNvSpPr txBox="1">
            <a:spLocks noChangeArrowheads="1"/>
          </p:cNvSpPr>
          <p:nvPr/>
        </p:nvSpPr>
        <p:spPr bwMode="auto">
          <a:xfrm>
            <a:off x="323850" y="1700213"/>
            <a:ext cx="8569325" cy="1552575"/>
          </a:xfrm>
          <a:prstGeom prst="rect">
            <a:avLst/>
          </a:prstGeom>
          <a:solidFill>
            <a:schemeClr val="bg2"/>
          </a:solidFill>
          <a:ln>
            <a:noFill/>
          </a:ln>
          <a:effectLst/>
        </p:spPr>
        <p:txBody>
          <a:bodyPr>
            <a:spAutoFit/>
          </a:bodyPr>
          <a:lstStyle/>
          <a:p>
            <a:pPr>
              <a:spcBef>
                <a:spcPct val="50000"/>
              </a:spcBef>
            </a:pPr>
            <a:r>
              <a:rPr lang="fr-FR" altLang="fr-FR" sz="2400" dirty="0"/>
              <a:t>Par exemple, pour faire intervenir les propriétés de linéarité :</a:t>
            </a:r>
          </a:p>
          <a:p>
            <a:pPr>
              <a:spcBef>
                <a:spcPct val="50000"/>
              </a:spcBef>
              <a:buFontTx/>
              <a:buChar char="-"/>
            </a:pPr>
            <a:r>
              <a:rPr lang="fr-FR" altLang="fr-FR" sz="2400" dirty="0"/>
              <a:t> choisir un coefficient de proportionnalité "complexe"</a:t>
            </a:r>
          </a:p>
          <a:p>
            <a:pPr>
              <a:spcBef>
                <a:spcPct val="50000"/>
              </a:spcBef>
              <a:buFontTx/>
              <a:buChar char="-"/>
            </a:pPr>
            <a:r>
              <a:rPr lang="fr-FR" altLang="fr-FR" sz="2400" dirty="0"/>
              <a:t> choisir des relations "simples" pour les nombres de carreaux</a:t>
            </a:r>
          </a:p>
        </p:txBody>
      </p:sp>
    </p:spTree>
    <p:extLst>
      <p:ext uri="{BB962C8B-B14F-4D97-AF65-F5344CB8AC3E}">
        <p14:creationId xmlns:p14="http://schemas.microsoft.com/office/powerpoint/2010/main" val="1267988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54"/>
                                        </p:tgtEl>
                                        <p:attrNameLst>
                                          <p:attrName>style.visibility</p:attrName>
                                        </p:attrNameLst>
                                      </p:cBhvr>
                                      <p:to>
                                        <p:strVal val="visible"/>
                                      </p:to>
                                    </p:set>
                                    <p:anim calcmode="lin" valueType="num">
                                      <p:cBhvr additive="base">
                                        <p:cTn id="7" dur="500" fill="hold"/>
                                        <p:tgtEl>
                                          <p:spTgt spid="26654"/>
                                        </p:tgtEl>
                                        <p:attrNameLst>
                                          <p:attrName>ppt_x</p:attrName>
                                        </p:attrNameLst>
                                      </p:cBhvr>
                                      <p:tavLst>
                                        <p:tav tm="0">
                                          <p:val>
                                            <p:strVal val="#ppt_x"/>
                                          </p:val>
                                        </p:tav>
                                        <p:tav tm="100000">
                                          <p:val>
                                            <p:strVal val="#ppt_x"/>
                                          </p:val>
                                        </p:tav>
                                      </p:tavLst>
                                    </p:anim>
                                    <p:anim calcmode="lin" valueType="num">
                                      <p:cBhvr additive="base">
                                        <p:cTn id="8" dur="500" fill="hold"/>
                                        <p:tgtEl>
                                          <p:spTgt spid="266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6632"/>
                                        </p:tgtEl>
                                        <p:attrNameLst>
                                          <p:attrName>style.visibility</p:attrName>
                                        </p:attrNameLst>
                                      </p:cBhvr>
                                      <p:to>
                                        <p:strVal val="visible"/>
                                      </p:to>
                                    </p:set>
                                    <p:anim calcmode="lin" valueType="num">
                                      <p:cBhvr additive="base">
                                        <p:cTn id="13" dur="500" fill="hold"/>
                                        <p:tgtEl>
                                          <p:spTgt spid="26632"/>
                                        </p:tgtEl>
                                        <p:attrNameLst>
                                          <p:attrName>ppt_x</p:attrName>
                                        </p:attrNameLst>
                                      </p:cBhvr>
                                      <p:tavLst>
                                        <p:tav tm="0">
                                          <p:val>
                                            <p:strVal val="#ppt_x"/>
                                          </p:val>
                                        </p:tav>
                                        <p:tav tm="100000">
                                          <p:val>
                                            <p:strVal val="#ppt_x"/>
                                          </p:val>
                                        </p:tav>
                                      </p:tavLst>
                                    </p:anim>
                                    <p:anim calcmode="lin" valueType="num">
                                      <p:cBhvr additive="base">
                                        <p:cTn id="14" dur="500" fill="hold"/>
                                        <p:tgtEl>
                                          <p:spTgt spid="266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5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4"/>
          <p:cNvSpPr>
            <a:spLocks noGrp="1"/>
          </p:cNvSpPr>
          <p:nvPr>
            <p:ph type="ftr" sz="quarter" idx="11"/>
          </p:nvPr>
        </p:nvSpPr>
        <p:spPr/>
        <p:txBody>
          <a:bodyPr/>
          <a:lstStyle/>
          <a:p>
            <a:r>
              <a:rPr lang="fr-FR" altLang="fr-FR" smtClean="0"/>
              <a:t>Rallye Mathématique Transalpin - PAF 2017 </a:t>
            </a:r>
            <a:endParaRPr lang="fr-FR" altLang="fr-FR"/>
          </a:p>
        </p:txBody>
      </p:sp>
      <p:sp>
        <p:nvSpPr>
          <p:cNvPr id="11" name="Espace réservé du numéro de diapositive 5"/>
          <p:cNvSpPr>
            <a:spLocks noGrp="1"/>
          </p:cNvSpPr>
          <p:nvPr>
            <p:ph type="sldNum" sz="quarter" idx="12"/>
          </p:nvPr>
        </p:nvSpPr>
        <p:spPr/>
        <p:txBody>
          <a:bodyPr/>
          <a:lstStyle/>
          <a:p>
            <a:fld id="{C21EDFBB-F88E-4A64-8E95-0BC71D9F02E6}" type="slidenum">
              <a:rPr lang="fr-FR" altLang="fr-FR"/>
              <a:pPr/>
              <a:t>45</a:t>
            </a:fld>
            <a:endParaRPr lang="fr-FR" altLang="fr-FR" dirty="0"/>
          </a:p>
        </p:txBody>
      </p:sp>
      <p:sp>
        <p:nvSpPr>
          <p:cNvPr id="29698" name="Rectangle 2"/>
          <p:cNvSpPr>
            <a:spLocks noGrp="1" noChangeArrowheads="1"/>
          </p:cNvSpPr>
          <p:nvPr>
            <p:ph type="title"/>
          </p:nvPr>
        </p:nvSpPr>
        <p:spPr>
          <a:xfrm>
            <a:off x="457200" y="228600"/>
            <a:ext cx="8229600" cy="752475"/>
          </a:xfrm>
        </p:spPr>
        <p:txBody>
          <a:bodyPr/>
          <a:lstStyle/>
          <a:p>
            <a:r>
              <a:rPr lang="fr-FR" altLang="fr-FR" sz="3200" b="1" dirty="0"/>
              <a:t>Analyse du point de vue de la théorie des champs conceptuels</a:t>
            </a:r>
            <a:r>
              <a:rPr lang="fr-FR" altLang="fr-FR" sz="2800" dirty="0"/>
              <a:t> </a:t>
            </a:r>
            <a:r>
              <a:rPr lang="fr-FR" altLang="fr-FR" sz="2000" dirty="0"/>
              <a:t>(G </a:t>
            </a:r>
            <a:r>
              <a:rPr lang="fr-FR" altLang="fr-FR" sz="2000" dirty="0" err="1"/>
              <a:t>Vergnaud</a:t>
            </a:r>
            <a:r>
              <a:rPr lang="fr-FR" altLang="fr-FR" sz="2000" dirty="0"/>
              <a:t>)</a:t>
            </a:r>
          </a:p>
        </p:txBody>
      </p:sp>
      <p:sp>
        <p:nvSpPr>
          <p:cNvPr id="29699" name="Rectangle 3"/>
          <p:cNvSpPr>
            <a:spLocks noGrp="1" noChangeArrowheads="1"/>
          </p:cNvSpPr>
          <p:nvPr>
            <p:ph type="body" idx="1"/>
          </p:nvPr>
        </p:nvSpPr>
        <p:spPr>
          <a:xfrm>
            <a:off x="468313" y="1268413"/>
            <a:ext cx="8229600" cy="1944687"/>
          </a:xfrm>
          <a:solidFill>
            <a:schemeClr val="bg2"/>
          </a:solidFill>
        </p:spPr>
        <p:txBody>
          <a:bodyPr/>
          <a:lstStyle/>
          <a:p>
            <a:pPr>
              <a:lnSpc>
                <a:spcPct val="90000"/>
              </a:lnSpc>
            </a:pPr>
            <a:r>
              <a:rPr lang="fr-FR" altLang="fr-FR" sz="2400" dirty="0"/>
              <a:t>Version initiale de "Décoration" dans la catégorie "recherche d'un des deux termes d'un couple, d'autres couples étant connus"</a:t>
            </a:r>
          </a:p>
          <a:p>
            <a:pPr>
              <a:lnSpc>
                <a:spcPct val="90000"/>
              </a:lnSpc>
              <a:spcBef>
                <a:spcPct val="50000"/>
              </a:spcBef>
            </a:pPr>
            <a:r>
              <a:rPr lang="fr-FR" altLang="fr-FR" sz="2400" dirty="0"/>
              <a:t>Possibilité de l'aménager pour obtenir un problème de la catégorie "Comparaison de rapports"</a:t>
            </a:r>
          </a:p>
        </p:txBody>
      </p:sp>
      <p:sp>
        <p:nvSpPr>
          <p:cNvPr id="29701" name="Rectangle 5"/>
          <p:cNvSpPr>
            <a:spLocks noChangeArrowheads="1"/>
          </p:cNvSpPr>
          <p:nvPr/>
        </p:nvSpPr>
        <p:spPr bwMode="auto">
          <a:xfrm>
            <a:off x="179388" y="3492500"/>
            <a:ext cx="8640762" cy="641350"/>
          </a:xfrm>
          <a:prstGeom prst="rect">
            <a:avLst/>
          </a:prstGeom>
          <a:solidFill>
            <a:srgbClr val="E6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fr-FR" altLang="fr-FR" dirty="0">
                <a:cs typeface="Times New Roman" pitchFamily="18" charset="0"/>
              </a:rPr>
              <a:t>Un peintre a peint ces quatre figures différentes sur un mur, chacune avec une couche de peinture régulière. Voici le nombre de pots utilisés pour chaque figure.</a:t>
            </a:r>
            <a:endParaRPr lang="fr-FR" altLang="fr-FR" dirty="0"/>
          </a:p>
        </p:txBody>
      </p:sp>
      <p:sp>
        <p:nvSpPr>
          <p:cNvPr id="29702" name="Rectangle 6"/>
          <p:cNvSpPr>
            <a:spLocks noChangeArrowheads="1"/>
          </p:cNvSpPr>
          <p:nvPr/>
        </p:nvSpPr>
        <p:spPr bwMode="auto">
          <a:xfrm>
            <a:off x="468313" y="5733048"/>
            <a:ext cx="6316857" cy="338554"/>
          </a:xfrm>
          <a:prstGeom prst="rect">
            <a:avLst/>
          </a:prstGeom>
          <a:solidFill>
            <a:srgbClr val="E6E6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fr-FR" altLang="fr-FR" sz="1600" b="1" dirty="0">
                <a:cs typeface="Times New Roman" pitchFamily="18" charset="0"/>
              </a:rPr>
              <a:t>Pour laquelle de ces figures, la couche de peinture est-elle la plus épaisse ?</a:t>
            </a:r>
            <a:r>
              <a:rPr lang="fr-FR" altLang="fr-FR" sz="1600" dirty="0"/>
              <a:t> </a:t>
            </a:r>
          </a:p>
        </p:txBody>
      </p:sp>
      <p:grpSp>
        <p:nvGrpSpPr>
          <p:cNvPr id="29704" name="Group 8"/>
          <p:cNvGrpSpPr>
            <a:grpSpLocks/>
          </p:cNvGrpSpPr>
          <p:nvPr/>
        </p:nvGrpSpPr>
        <p:grpSpPr bwMode="auto">
          <a:xfrm>
            <a:off x="2268538" y="4149725"/>
            <a:ext cx="4175125" cy="1517650"/>
            <a:chOff x="1429" y="2614"/>
            <a:chExt cx="2630" cy="956"/>
          </a:xfrm>
        </p:grpSpPr>
        <p:pic>
          <p:nvPicPr>
            <p:cNvPr id="29700"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19" y="2614"/>
              <a:ext cx="2450" cy="711"/>
            </a:xfrm>
            <a:prstGeom prst="rect">
              <a:avLst/>
            </a:prstGeom>
            <a:noFill/>
            <a:extLst>
              <a:ext uri="{909E8E84-426E-40DD-AFC4-6F175D3DCCD1}">
                <a14:hiddenFill xmlns:a14="http://schemas.microsoft.com/office/drawing/2010/main">
                  <a:solidFill>
                    <a:srgbClr val="FFFFFF"/>
                  </a:solidFill>
                </a14:hiddenFill>
              </a:ext>
            </a:extLst>
          </p:spPr>
        </p:pic>
        <p:sp>
          <p:nvSpPr>
            <p:cNvPr id="29703" name="Text Box 7"/>
            <p:cNvSpPr txBox="1">
              <a:spLocks noChangeArrowheads="1"/>
            </p:cNvSpPr>
            <p:nvPr/>
          </p:nvSpPr>
          <p:spPr bwMode="auto">
            <a:xfrm>
              <a:off x="1429" y="3339"/>
              <a:ext cx="263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a:t>  </a:t>
              </a:r>
              <a:r>
                <a:rPr lang="fr-FR" altLang="fr-FR" sz="1600"/>
                <a:t>20 pots    17 pots     21 pots         16 pots</a:t>
              </a:r>
            </a:p>
          </p:txBody>
        </p:sp>
      </p:grpSp>
    </p:spTree>
    <p:extLst>
      <p:ext uri="{BB962C8B-B14F-4D97-AF65-F5344CB8AC3E}">
        <p14:creationId xmlns:p14="http://schemas.microsoft.com/office/powerpoint/2010/main" val="95724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bg/>
                                          </p:spTgt>
                                        </p:tgtEl>
                                        <p:attrNameLst>
                                          <p:attrName>style.visibility</p:attrName>
                                        </p:attrNameLst>
                                      </p:cBhvr>
                                      <p:to>
                                        <p:strVal val="visible"/>
                                      </p:to>
                                    </p:set>
                                    <p:anim calcmode="lin" valueType="num">
                                      <p:cBhvr additive="base">
                                        <p:cTn id="7" dur="500" fill="hold"/>
                                        <p:tgtEl>
                                          <p:spTgt spid="2969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0" end="0"/>
                                            </p:txEl>
                                          </p:spTgt>
                                        </p:tgtEl>
                                        <p:attrNameLst>
                                          <p:attrName>style.visibility</p:attrName>
                                        </p:attrNameLst>
                                      </p:cBhvr>
                                      <p:to>
                                        <p:strVal val="visible"/>
                                      </p:to>
                                    </p:set>
                                    <p:anim calcmode="lin" valueType="num">
                                      <p:cBhvr additive="base">
                                        <p:cTn id="13"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1" end="1"/>
                                            </p:txEl>
                                          </p:spTgt>
                                        </p:tgtEl>
                                        <p:attrNameLst>
                                          <p:attrName>style.visibility</p:attrName>
                                        </p:attrNameLst>
                                      </p:cBhvr>
                                      <p:to>
                                        <p:strVal val="visible"/>
                                      </p:to>
                                    </p:set>
                                    <p:anim calcmode="lin" valueType="num">
                                      <p:cBhvr additive="base">
                                        <p:cTn id="19"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70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nimBg="1"/>
      <p:bldP spid="29701" grpId="0" animBg="1"/>
      <p:bldP spid="2970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ltLang="fr-FR" smtClean="0"/>
              <a:t>Rallye Mathématique Transalpin - PAF 2017 </a:t>
            </a:r>
            <a:endParaRPr lang="fr-FR" altLang="fr-FR"/>
          </a:p>
        </p:txBody>
      </p:sp>
      <p:sp>
        <p:nvSpPr>
          <p:cNvPr id="6" name="Espace réservé du numéro de diapositive 5"/>
          <p:cNvSpPr>
            <a:spLocks noGrp="1"/>
          </p:cNvSpPr>
          <p:nvPr>
            <p:ph type="sldNum" sz="quarter" idx="12"/>
          </p:nvPr>
        </p:nvSpPr>
        <p:spPr/>
        <p:txBody>
          <a:bodyPr/>
          <a:lstStyle/>
          <a:p>
            <a:fld id="{DD91FBAF-D1C3-4A97-853C-94BE6C6E3524}" type="slidenum">
              <a:rPr lang="fr-FR" altLang="fr-FR"/>
              <a:pPr/>
              <a:t>46</a:t>
            </a:fld>
            <a:endParaRPr lang="fr-FR" altLang="fr-FR"/>
          </a:p>
        </p:txBody>
      </p:sp>
      <p:sp>
        <p:nvSpPr>
          <p:cNvPr id="30722" name="Rectangle 2"/>
          <p:cNvSpPr>
            <a:spLocks noGrp="1" noChangeArrowheads="1"/>
          </p:cNvSpPr>
          <p:nvPr>
            <p:ph type="title"/>
          </p:nvPr>
        </p:nvSpPr>
        <p:spPr/>
        <p:txBody>
          <a:bodyPr/>
          <a:lstStyle/>
          <a:p>
            <a:r>
              <a:rPr lang="fr-FR" altLang="fr-FR" sz="3200" b="1"/>
              <a:t>Analyse du point de vue </a:t>
            </a:r>
            <a:br>
              <a:rPr lang="fr-FR" altLang="fr-FR" sz="3200" b="1"/>
            </a:br>
            <a:r>
              <a:rPr lang="fr-FR" altLang="fr-FR" sz="3200" b="1"/>
              <a:t>de la théorie des situations </a:t>
            </a:r>
            <a:r>
              <a:rPr lang="fr-FR" altLang="fr-FR" sz="2000"/>
              <a:t>(G Brousseau)</a:t>
            </a:r>
          </a:p>
        </p:txBody>
      </p:sp>
      <p:sp>
        <p:nvSpPr>
          <p:cNvPr id="30723" name="Rectangle 3"/>
          <p:cNvSpPr>
            <a:spLocks noGrp="1" noChangeArrowheads="1"/>
          </p:cNvSpPr>
          <p:nvPr>
            <p:ph type="body" idx="1"/>
          </p:nvPr>
        </p:nvSpPr>
        <p:spPr>
          <a:solidFill>
            <a:schemeClr val="bg2"/>
          </a:solidFill>
        </p:spPr>
        <p:txBody>
          <a:bodyPr>
            <a:normAutofit fontScale="92500" lnSpcReduction="10000"/>
          </a:bodyPr>
          <a:lstStyle/>
          <a:p>
            <a:r>
              <a:rPr lang="fr-FR" altLang="fr-FR" sz="2200" dirty="0"/>
              <a:t>Une </a:t>
            </a:r>
            <a:r>
              <a:rPr lang="fr-FR" altLang="fr-FR" sz="2200" b="1" u="sng" dirty="0"/>
              <a:t>phase d'action</a:t>
            </a:r>
            <a:r>
              <a:rPr lang="fr-FR" altLang="fr-FR" sz="2200" dirty="0"/>
              <a:t> est possible</a:t>
            </a:r>
          </a:p>
          <a:p>
            <a:pPr lvl="1"/>
            <a:r>
              <a:rPr lang="fr-FR" altLang="fr-FR" sz="2200" dirty="0"/>
              <a:t>Avec les élèves responsables du choix des stratégies</a:t>
            </a:r>
          </a:p>
          <a:p>
            <a:pPr lvl="1"/>
            <a:r>
              <a:rPr lang="fr-FR" altLang="fr-FR" sz="2200" dirty="0"/>
              <a:t>Avec le choix entre plusieurs stratégies correctes ou non</a:t>
            </a:r>
          </a:p>
          <a:p>
            <a:pPr lvl="1"/>
            <a:r>
              <a:rPr lang="fr-FR" altLang="fr-FR" sz="2200" dirty="0"/>
              <a:t>Avec la possibilité d'obtenir au moins une stratégie correcte</a:t>
            </a:r>
          </a:p>
          <a:p>
            <a:r>
              <a:rPr lang="fr-FR" altLang="fr-FR" sz="2200" dirty="0"/>
              <a:t>Mais… peu de chance que les élèves soient confrontés à l'obstacle principal : utiliser à tort une relation additive, ce que permettrait le choix  :   6    9    15    21</a:t>
            </a:r>
          </a:p>
          <a:p>
            <a:pPr>
              <a:buFontTx/>
              <a:buNone/>
            </a:pPr>
            <a:r>
              <a:rPr lang="fr-FR" altLang="fr-FR" sz="2200" dirty="0"/>
              <a:t>                                        16   24   ?    56</a:t>
            </a:r>
          </a:p>
          <a:p>
            <a:r>
              <a:rPr lang="fr-FR" altLang="fr-FR" sz="2200" dirty="0"/>
              <a:t>De plus, la situation ne permet pas que l'élève reçoive une information de la situation sur la validité de sa réponse.</a:t>
            </a:r>
            <a:r>
              <a:rPr lang="fr-FR" altLang="fr-FR" sz="2000" dirty="0"/>
              <a:t>    </a:t>
            </a:r>
          </a:p>
        </p:txBody>
      </p:sp>
    </p:spTree>
    <p:extLst>
      <p:ext uri="{BB962C8B-B14F-4D97-AF65-F5344CB8AC3E}">
        <p14:creationId xmlns:p14="http://schemas.microsoft.com/office/powerpoint/2010/main" val="2628761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bg/>
                                          </p:spTgt>
                                        </p:tgtEl>
                                        <p:attrNameLst>
                                          <p:attrName>style.visibility</p:attrName>
                                        </p:attrNameLst>
                                      </p:cBhvr>
                                      <p:to>
                                        <p:strVal val="visible"/>
                                      </p:to>
                                    </p:set>
                                    <p:anim calcmode="lin" valueType="num">
                                      <p:cBhvr additive="base">
                                        <p:cTn id="7" dur="500" fill="hold"/>
                                        <p:tgtEl>
                                          <p:spTgt spid="3072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0" end="0"/>
                                            </p:txEl>
                                          </p:spTgt>
                                        </p:tgtEl>
                                        <p:attrNameLst>
                                          <p:attrName>style.visibility</p:attrName>
                                        </p:attrNameLst>
                                      </p:cBhvr>
                                      <p:to>
                                        <p:strVal val="visible"/>
                                      </p:to>
                                    </p:set>
                                    <p:anim calcmode="lin" valueType="num">
                                      <p:cBhvr additive="base">
                                        <p:cTn id="13"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1" end="1"/>
                                            </p:txEl>
                                          </p:spTgt>
                                        </p:tgtEl>
                                        <p:attrNameLst>
                                          <p:attrName>style.visibility</p:attrName>
                                        </p:attrNameLst>
                                      </p:cBhvr>
                                      <p:to>
                                        <p:strVal val="visible"/>
                                      </p:to>
                                    </p:set>
                                    <p:anim calcmode="lin" valueType="num">
                                      <p:cBhvr additive="base">
                                        <p:cTn id="19"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2" end="2"/>
                                            </p:txEl>
                                          </p:spTgt>
                                        </p:tgtEl>
                                        <p:attrNameLst>
                                          <p:attrName>style.visibility</p:attrName>
                                        </p:attrNameLst>
                                      </p:cBhvr>
                                      <p:to>
                                        <p:strVal val="visible"/>
                                      </p:to>
                                    </p:set>
                                    <p:anim calcmode="lin" valueType="num">
                                      <p:cBhvr additive="base">
                                        <p:cTn id="25"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3">
                                            <p:txEl>
                                              <p:pRg st="3" end="3"/>
                                            </p:txEl>
                                          </p:spTgt>
                                        </p:tgtEl>
                                        <p:attrNameLst>
                                          <p:attrName>style.visibility</p:attrName>
                                        </p:attrNameLst>
                                      </p:cBhvr>
                                      <p:to>
                                        <p:strVal val="visible"/>
                                      </p:to>
                                    </p:set>
                                    <p:anim calcmode="lin" valueType="num">
                                      <p:cBhvr additive="base">
                                        <p:cTn id="31"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23">
                                            <p:txEl>
                                              <p:pRg st="4" end="4"/>
                                            </p:txEl>
                                          </p:spTgt>
                                        </p:tgtEl>
                                        <p:attrNameLst>
                                          <p:attrName>style.visibility</p:attrName>
                                        </p:attrNameLst>
                                      </p:cBhvr>
                                      <p:to>
                                        <p:strVal val="visible"/>
                                      </p:to>
                                    </p:set>
                                    <p:anim calcmode="lin" valueType="num">
                                      <p:cBhvr additive="base">
                                        <p:cTn id="37"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23">
                                            <p:txEl>
                                              <p:pRg st="5" end="5"/>
                                            </p:txEl>
                                          </p:spTgt>
                                        </p:tgtEl>
                                        <p:attrNameLst>
                                          <p:attrName>style.visibility</p:attrName>
                                        </p:attrNameLst>
                                      </p:cBhvr>
                                      <p:to>
                                        <p:strVal val="visible"/>
                                      </p:to>
                                    </p:set>
                                    <p:anim calcmode="lin" valueType="num">
                                      <p:cBhvr additive="base">
                                        <p:cTn id="43"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723">
                                            <p:txEl>
                                              <p:pRg st="6" end="6"/>
                                            </p:txEl>
                                          </p:spTgt>
                                        </p:tgtEl>
                                        <p:attrNameLst>
                                          <p:attrName>style.visibility</p:attrName>
                                        </p:attrNameLst>
                                      </p:cBhvr>
                                      <p:to>
                                        <p:strVal val="visible"/>
                                      </p:to>
                                    </p:set>
                                    <p:anim calcmode="lin" valueType="num">
                                      <p:cBhvr additive="base">
                                        <p:cTn id="49" dur="5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2"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4"/>
          <p:cNvSpPr>
            <a:spLocks noGrp="1"/>
          </p:cNvSpPr>
          <p:nvPr>
            <p:ph type="ftr" sz="quarter" idx="11"/>
          </p:nvPr>
        </p:nvSpPr>
        <p:spPr/>
        <p:txBody>
          <a:bodyPr/>
          <a:lstStyle/>
          <a:p>
            <a:r>
              <a:rPr lang="fr-FR" altLang="fr-FR" smtClean="0"/>
              <a:t>Rallye Mathématique Transalpin - PAF 2017 </a:t>
            </a:r>
            <a:endParaRPr lang="fr-FR" altLang="fr-FR"/>
          </a:p>
        </p:txBody>
      </p:sp>
      <p:sp>
        <p:nvSpPr>
          <p:cNvPr id="5" name="Espace réservé du numéro de diapositive 5"/>
          <p:cNvSpPr>
            <a:spLocks noGrp="1"/>
          </p:cNvSpPr>
          <p:nvPr>
            <p:ph type="sldNum" sz="quarter" idx="12"/>
          </p:nvPr>
        </p:nvSpPr>
        <p:spPr/>
        <p:txBody>
          <a:bodyPr/>
          <a:lstStyle/>
          <a:p>
            <a:fld id="{35F1E164-D344-43B4-8F79-14F076412577}" type="slidenum">
              <a:rPr lang="fr-FR" altLang="fr-FR"/>
              <a:pPr/>
              <a:t>47</a:t>
            </a:fld>
            <a:endParaRPr lang="fr-FR" altLang="fr-FR"/>
          </a:p>
        </p:txBody>
      </p:sp>
      <p:sp>
        <p:nvSpPr>
          <p:cNvPr id="32771" name="Rectangle 3"/>
          <p:cNvSpPr>
            <a:spLocks noGrp="1" noChangeArrowheads="1"/>
          </p:cNvSpPr>
          <p:nvPr>
            <p:ph type="body" idx="1"/>
          </p:nvPr>
        </p:nvSpPr>
        <p:spPr>
          <a:xfrm>
            <a:off x="179388" y="692150"/>
            <a:ext cx="8785225" cy="5113338"/>
          </a:xfrm>
          <a:solidFill>
            <a:schemeClr val="bg2"/>
          </a:solidFill>
        </p:spPr>
        <p:txBody>
          <a:bodyPr/>
          <a:lstStyle/>
          <a:p>
            <a:r>
              <a:rPr lang="fr-FR" altLang="fr-FR" sz="2400" dirty="0"/>
              <a:t>Une </a:t>
            </a:r>
            <a:r>
              <a:rPr lang="fr-FR" altLang="fr-FR" sz="2400" b="1" u="sng" dirty="0"/>
              <a:t>phase de formulation</a:t>
            </a:r>
            <a:r>
              <a:rPr lang="fr-FR" altLang="fr-FR" sz="2400" dirty="0"/>
              <a:t> est envisageable, dans la mesure où :</a:t>
            </a:r>
          </a:p>
          <a:p>
            <a:pPr lvl="1">
              <a:spcBef>
                <a:spcPct val="40000"/>
              </a:spcBef>
            </a:pPr>
            <a:r>
              <a:rPr lang="fr-FR" altLang="fr-FR" sz="2400" dirty="0"/>
              <a:t>Les élèves doivent se mettre d'accord au sein des équipes et donc échanger (si les rapports sociaux fonctionnent correctement), d'où recours au langage verbal pour l'échange d'arguments</a:t>
            </a:r>
          </a:p>
          <a:p>
            <a:pPr lvl="1">
              <a:spcBef>
                <a:spcPct val="40000"/>
              </a:spcBef>
            </a:pPr>
            <a:r>
              <a:rPr lang="fr-FR" altLang="fr-FR" sz="2400" dirty="0"/>
              <a:t>La demande d'explication (description ? justification ?) incite à produire, puis analyser des systèmes </a:t>
            </a:r>
            <a:r>
              <a:rPr lang="fr-FR" altLang="fr-FR" sz="2400" dirty="0" smtClean="0"/>
              <a:t>langagiers</a:t>
            </a:r>
            <a:endParaRPr lang="fr-FR" altLang="fr-FR" sz="2400" dirty="0"/>
          </a:p>
          <a:p>
            <a:r>
              <a:rPr lang="fr-FR" altLang="fr-FR" sz="2400" dirty="0"/>
              <a:t>Cependant, la situation n'incite pas à une évolution des systèmes langagiers utilisés (langage courant) vers des systèmes plus performants</a:t>
            </a:r>
          </a:p>
        </p:txBody>
      </p:sp>
    </p:spTree>
    <p:extLst>
      <p:ext uri="{BB962C8B-B14F-4D97-AF65-F5344CB8AC3E}">
        <p14:creationId xmlns:p14="http://schemas.microsoft.com/office/powerpoint/2010/main" val="641772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bg/>
                                          </p:spTgt>
                                        </p:tgtEl>
                                        <p:attrNameLst>
                                          <p:attrName>style.visibility</p:attrName>
                                        </p:attrNameLst>
                                      </p:cBhvr>
                                      <p:to>
                                        <p:strVal val="visible"/>
                                      </p:to>
                                    </p:set>
                                    <p:anim calcmode="lin" valueType="num">
                                      <p:cBhvr additive="base">
                                        <p:cTn id="7" dur="500" fill="hold"/>
                                        <p:tgtEl>
                                          <p:spTgt spid="3277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0" end="0"/>
                                            </p:txEl>
                                          </p:spTgt>
                                        </p:tgtEl>
                                        <p:attrNameLst>
                                          <p:attrName>style.visibility</p:attrName>
                                        </p:attrNameLst>
                                      </p:cBhvr>
                                      <p:to>
                                        <p:strVal val="visible"/>
                                      </p:to>
                                    </p:set>
                                    <p:anim calcmode="lin" valueType="num">
                                      <p:cBhvr additive="base">
                                        <p:cTn id="13"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1" end="1"/>
                                            </p:txEl>
                                          </p:spTgt>
                                        </p:tgtEl>
                                        <p:attrNameLst>
                                          <p:attrName>style.visibility</p:attrName>
                                        </p:attrNameLst>
                                      </p:cBhvr>
                                      <p:to>
                                        <p:strVal val="visible"/>
                                      </p:to>
                                    </p:set>
                                    <p:anim calcmode="lin" valueType="num">
                                      <p:cBhvr additive="base">
                                        <p:cTn id="19"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2" end="2"/>
                                            </p:txEl>
                                          </p:spTgt>
                                        </p:tgtEl>
                                        <p:attrNameLst>
                                          <p:attrName>style.visibility</p:attrName>
                                        </p:attrNameLst>
                                      </p:cBhvr>
                                      <p:to>
                                        <p:strVal val="visible"/>
                                      </p:to>
                                    </p:set>
                                    <p:anim calcmode="lin" valueType="num">
                                      <p:cBhvr additive="base">
                                        <p:cTn id="25"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771">
                                            <p:txEl>
                                              <p:pRg st="3" end="3"/>
                                            </p:txEl>
                                          </p:spTgt>
                                        </p:tgtEl>
                                        <p:attrNameLst>
                                          <p:attrName>style.visibility</p:attrName>
                                        </p:attrNameLst>
                                      </p:cBhvr>
                                      <p:to>
                                        <p:strVal val="visible"/>
                                      </p:to>
                                    </p:set>
                                    <p:anim calcmode="lin" valueType="num">
                                      <p:cBhvr additive="base">
                                        <p:cTn id="31"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2"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4"/>
          <p:cNvSpPr>
            <a:spLocks noGrp="1"/>
          </p:cNvSpPr>
          <p:nvPr>
            <p:ph type="ftr" sz="quarter" idx="11"/>
          </p:nvPr>
        </p:nvSpPr>
        <p:spPr/>
        <p:txBody>
          <a:bodyPr/>
          <a:lstStyle/>
          <a:p>
            <a:r>
              <a:rPr lang="fr-FR" altLang="fr-FR" smtClean="0"/>
              <a:t>Rallye Mathématique Transalpin - PAF 2017 </a:t>
            </a:r>
            <a:endParaRPr lang="fr-FR" altLang="fr-FR"/>
          </a:p>
        </p:txBody>
      </p:sp>
      <p:sp>
        <p:nvSpPr>
          <p:cNvPr id="5" name="Espace réservé du numéro de diapositive 5"/>
          <p:cNvSpPr>
            <a:spLocks noGrp="1"/>
          </p:cNvSpPr>
          <p:nvPr>
            <p:ph type="sldNum" sz="quarter" idx="12"/>
          </p:nvPr>
        </p:nvSpPr>
        <p:spPr/>
        <p:txBody>
          <a:bodyPr/>
          <a:lstStyle/>
          <a:p>
            <a:fld id="{DCDA8046-61D7-46D9-8DA9-FA22971226A5}" type="slidenum">
              <a:rPr lang="fr-FR" altLang="fr-FR"/>
              <a:pPr/>
              <a:t>48</a:t>
            </a:fld>
            <a:endParaRPr lang="fr-FR" altLang="fr-FR"/>
          </a:p>
        </p:txBody>
      </p:sp>
      <p:sp>
        <p:nvSpPr>
          <p:cNvPr id="33795" name="Rectangle 3"/>
          <p:cNvSpPr>
            <a:spLocks noGrp="1" noChangeArrowheads="1"/>
          </p:cNvSpPr>
          <p:nvPr>
            <p:ph type="body" idx="1"/>
          </p:nvPr>
        </p:nvSpPr>
        <p:spPr>
          <a:xfrm>
            <a:off x="395288" y="765175"/>
            <a:ext cx="8435975" cy="4895850"/>
          </a:xfrm>
          <a:solidFill>
            <a:schemeClr val="bg2"/>
          </a:solidFill>
        </p:spPr>
        <p:txBody>
          <a:bodyPr/>
          <a:lstStyle/>
          <a:p>
            <a:pPr>
              <a:spcBef>
                <a:spcPct val="50000"/>
              </a:spcBef>
            </a:pPr>
            <a:r>
              <a:rPr lang="fr-FR" altLang="fr-FR" sz="2400"/>
              <a:t>Une </a:t>
            </a:r>
            <a:r>
              <a:rPr lang="fr-FR" altLang="fr-FR" sz="2400" b="1" u="sng"/>
              <a:t>phase de validation</a:t>
            </a:r>
            <a:r>
              <a:rPr lang="fr-FR" altLang="fr-FR" sz="2400"/>
              <a:t> (où l'hypothèse de proportionnalité serait discutée) est plus difficile à concevoir, dans la version initiale du problème. En effet :</a:t>
            </a:r>
          </a:p>
          <a:p>
            <a:pPr lvl="1">
              <a:spcBef>
                <a:spcPct val="50000"/>
              </a:spcBef>
            </a:pPr>
            <a:r>
              <a:rPr lang="fr-FR" altLang="fr-FR" sz="2400"/>
              <a:t>Une </a:t>
            </a:r>
            <a:r>
              <a:rPr lang="fr-FR" altLang="fr-FR" sz="2400" b="1"/>
              <a:t>réfutation pragmatique</a:t>
            </a:r>
            <a:r>
              <a:rPr lang="fr-FR" altLang="fr-FR" sz="2400"/>
              <a:t> des réponses erronées, par l’action (par peinture effective ou simulation, par exemple), est difficilement envisageable…</a:t>
            </a:r>
          </a:p>
          <a:p>
            <a:pPr lvl="1">
              <a:spcBef>
                <a:spcPct val="50000"/>
              </a:spcBef>
            </a:pPr>
            <a:r>
              <a:rPr lang="fr-FR" altLang="fr-FR" sz="2400"/>
              <a:t>une </a:t>
            </a:r>
            <a:r>
              <a:rPr lang="fr-FR" altLang="fr-FR" sz="2400" b="1"/>
              <a:t>réfutation intellectuelle</a:t>
            </a:r>
            <a:r>
              <a:rPr lang="fr-FR" altLang="fr-FR" sz="2400"/>
              <a:t>, par échange d’arguments, est envisageable, mais incertaine, en particulier dans la mesure où stratégies multiplicatives et stratégies additives ont peu de chances d’être confrontées, du fait de la non existence de la deuxième.</a:t>
            </a:r>
            <a:endParaRPr lang="fr-FR" altLang="fr-FR" sz="2000"/>
          </a:p>
        </p:txBody>
      </p:sp>
    </p:spTree>
    <p:extLst>
      <p:ext uri="{BB962C8B-B14F-4D97-AF65-F5344CB8AC3E}">
        <p14:creationId xmlns:p14="http://schemas.microsoft.com/office/powerpoint/2010/main" val="3005582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bg/>
                                          </p:spTgt>
                                        </p:tgtEl>
                                        <p:attrNameLst>
                                          <p:attrName>style.visibility</p:attrName>
                                        </p:attrNameLst>
                                      </p:cBhvr>
                                      <p:to>
                                        <p:strVal val="visible"/>
                                      </p:to>
                                    </p:set>
                                    <p:anim calcmode="lin" valueType="num">
                                      <p:cBhvr additive="base">
                                        <p:cTn id="7" dur="500" fill="hold"/>
                                        <p:tgtEl>
                                          <p:spTgt spid="3379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0" end="0"/>
                                            </p:txEl>
                                          </p:spTgt>
                                        </p:tgtEl>
                                        <p:attrNameLst>
                                          <p:attrName>style.visibility</p:attrName>
                                        </p:attrNameLst>
                                      </p:cBhvr>
                                      <p:to>
                                        <p:strVal val="visible"/>
                                      </p:to>
                                    </p:set>
                                    <p:anim calcmode="lin" valueType="num">
                                      <p:cBhvr additive="base">
                                        <p:cTn id="13"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5">
                                            <p:txEl>
                                              <p:pRg st="1" end="1"/>
                                            </p:txEl>
                                          </p:spTgt>
                                        </p:tgtEl>
                                        <p:attrNameLst>
                                          <p:attrName>style.visibility</p:attrName>
                                        </p:attrNameLst>
                                      </p:cBhvr>
                                      <p:to>
                                        <p:strVal val="visible"/>
                                      </p:to>
                                    </p:set>
                                    <p:anim calcmode="lin" valueType="num">
                                      <p:cBhvr additive="base">
                                        <p:cTn id="19"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795">
                                            <p:txEl>
                                              <p:pRg st="2" end="2"/>
                                            </p:txEl>
                                          </p:spTgt>
                                        </p:tgtEl>
                                        <p:attrNameLst>
                                          <p:attrName>style.visibility</p:attrName>
                                        </p:attrNameLst>
                                      </p:cBhvr>
                                      <p:to>
                                        <p:strVal val="visible"/>
                                      </p:to>
                                    </p:set>
                                    <p:anim calcmode="lin" valueType="num">
                                      <p:cBhvr additive="base">
                                        <p:cTn id="25"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2"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4"/>
          <p:cNvSpPr>
            <a:spLocks noGrp="1"/>
          </p:cNvSpPr>
          <p:nvPr>
            <p:ph type="ftr" sz="quarter" idx="11"/>
          </p:nvPr>
        </p:nvSpPr>
        <p:spPr/>
        <p:txBody>
          <a:bodyPr/>
          <a:lstStyle/>
          <a:p>
            <a:r>
              <a:rPr lang="fr-FR" altLang="fr-FR" smtClean="0"/>
              <a:t>Rallye Mathématique Transalpin - PAF 2017 </a:t>
            </a:r>
            <a:endParaRPr lang="fr-FR" altLang="fr-FR"/>
          </a:p>
        </p:txBody>
      </p:sp>
      <p:sp>
        <p:nvSpPr>
          <p:cNvPr id="5" name="Espace réservé du numéro de diapositive 5"/>
          <p:cNvSpPr>
            <a:spLocks noGrp="1"/>
          </p:cNvSpPr>
          <p:nvPr>
            <p:ph type="sldNum" sz="quarter" idx="12"/>
          </p:nvPr>
        </p:nvSpPr>
        <p:spPr/>
        <p:txBody>
          <a:bodyPr/>
          <a:lstStyle/>
          <a:p>
            <a:fld id="{3F47B57C-7959-4D8E-8E91-BA28B907310D}" type="slidenum">
              <a:rPr lang="fr-FR" altLang="fr-FR"/>
              <a:pPr/>
              <a:t>49</a:t>
            </a:fld>
            <a:endParaRPr lang="fr-FR" altLang="fr-FR"/>
          </a:p>
        </p:txBody>
      </p:sp>
      <p:sp>
        <p:nvSpPr>
          <p:cNvPr id="34819" name="Rectangle 3"/>
          <p:cNvSpPr>
            <a:spLocks noGrp="1" noChangeArrowheads="1"/>
          </p:cNvSpPr>
          <p:nvPr>
            <p:ph type="body" idx="1"/>
          </p:nvPr>
        </p:nvSpPr>
        <p:spPr>
          <a:xfrm>
            <a:off x="0" y="260350"/>
            <a:ext cx="9144000" cy="5905500"/>
          </a:xfrm>
          <a:solidFill>
            <a:schemeClr val="bg2"/>
          </a:solidFill>
        </p:spPr>
        <p:txBody>
          <a:bodyPr/>
          <a:lstStyle/>
          <a:p>
            <a:pPr>
              <a:lnSpc>
                <a:spcPct val="90000"/>
              </a:lnSpc>
            </a:pPr>
            <a:r>
              <a:rPr lang="fr-FR" altLang="fr-FR" sz="2400"/>
              <a:t>Quel contenu possible pour une </a:t>
            </a:r>
            <a:r>
              <a:rPr lang="fr-FR" altLang="fr-FR" sz="2400" b="1" u="sng"/>
              <a:t>phase d'institutionnalisation</a:t>
            </a:r>
            <a:r>
              <a:rPr lang="fr-FR" altLang="fr-FR" sz="2400"/>
              <a:t> au cours de laquelle l’enseignant peut repérer et traduire en savoir à retenir relatif à la proportionnalité ce que les élèves ont fait ou dit ? </a:t>
            </a:r>
          </a:p>
          <a:p>
            <a:pPr>
              <a:lnSpc>
                <a:spcPct val="90000"/>
              </a:lnSpc>
              <a:spcBef>
                <a:spcPct val="50000"/>
              </a:spcBef>
            </a:pPr>
            <a:r>
              <a:rPr lang="fr-FR" altLang="fr-FR" sz="2400"/>
              <a:t>Il peut notamment :</a:t>
            </a:r>
          </a:p>
          <a:p>
            <a:pPr lvl="1">
              <a:lnSpc>
                <a:spcPct val="90000"/>
              </a:lnSpc>
              <a:spcBef>
                <a:spcPct val="45000"/>
              </a:spcBef>
            </a:pPr>
            <a:r>
              <a:rPr lang="fr-FR" altLang="fr-FR" sz="2000"/>
              <a:t>souligner que deux grandeurs sont mises en relation ;</a:t>
            </a:r>
          </a:p>
          <a:p>
            <a:pPr lvl="1">
              <a:lnSpc>
                <a:spcPct val="90000"/>
              </a:lnSpc>
              <a:spcBef>
                <a:spcPct val="45000"/>
              </a:spcBef>
            </a:pPr>
            <a:r>
              <a:rPr lang="fr-FR" altLang="fr-FR" sz="2000"/>
              <a:t>identifier et officialiser deux types de stratégies correctes :</a:t>
            </a:r>
          </a:p>
          <a:p>
            <a:pPr lvl="2">
              <a:lnSpc>
                <a:spcPct val="90000"/>
              </a:lnSpc>
              <a:spcBef>
                <a:spcPct val="45000"/>
              </a:spcBef>
            </a:pPr>
            <a:r>
              <a:rPr lang="fr-FR" altLang="fr-FR" sz="2000"/>
              <a:t>le recours au coefficient de proportionnalité (relation multiplicative entre les deux grandeurs) ;</a:t>
            </a:r>
          </a:p>
          <a:p>
            <a:pPr lvl="2">
              <a:lnSpc>
                <a:spcPct val="90000"/>
              </a:lnSpc>
              <a:spcBef>
                <a:spcPct val="45000"/>
              </a:spcBef>
            </a:pPr>
            <a:r>
              <a:rPr lang="fr-FR" altLang="fr-FR" sz="2000"/>
              <a:t>le recours à la propriété des écarts, mais limitée au cas particulier où, pour une des grandeurs, les nombres se suivent de 1 en 1. La question de sa généralisation reste totalement ouverte et… problématique.</a:t>
            </a:r>
          </a:p>
          <a:p>
            <a:pPr>
              <a:lnSpc>
                <a:spcPct val="90000"/>
              </a:lnSpc>
              <a:spcBef>
                <a:spcPct val="50000"/>
              </a:spcBef>
            </a:pPr>
            <a:r>
              <a:rPr lang="fr-FR" altLang="fr-FR" sz="2400"/>
              <a:t>Il peut plus difficilement mette en évidence de nouveaux outils "langagiers" : tableau, schéma fléché…</a:t>
            </a:r>
          </a:p>
        </p:txBody>
      </p:sp>
    </p:spTree>
    <p:extLst>
      <p:ext uri="{BB962C8B-B14F-4D97-AF65-F5344CB8AC3E}">
        <p14:creationId xmlns:p14="http://schemas.microsoft.com/office/powerpoint/2010/main" val="1540587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bg/>
                                          </p:spTgt>
                                        </p:tgtEl>
                                        <p:attrNameLst>
                                          <p:attrName>style.visibility</p:attrName>
                                        </p:attrNameLst>
                                      </p:cBhvr>
                                      <p:to>
                                        <p:strVal val="visible"/>
                                      </p:to>
                                    </p:set>
                                    <p:anim calcmode="lin" valueType="num">
                                      <p:cBhvr additive="base">
                                        <p:cTn id="7" dur="500" fill="hold"/>
                                        <p:tgtEl>
                                          <p:spTgt spid="3481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 calcmode="lin" valueType="num">
                                      <p:cBhvr additive="base">
                                        <p:cTn id="13"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 calcmode="lin" valueType="num">
                                      <p:cBhvr additive="base">
                                        <p:cTn id="19"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819">
                                            <p:txEl>
                                              <p:pRg st="2" end="2"/>
                                            </p:txEl>
                                          </p:spTgt>
                                        </p:tgtEl>
                                        <p:attrNameLst>
                                          <p:attrName>style.visibility</p:attrName>
                                        </p:attrNameLst>
                                      </p:cBhvr>
                                      <p:to>
                                        <p:strVal val="visible"/>
                                      </p:to>
                                    </p:set>
                                    <p:anim calcmode="lin" valueType="num">
                                      <p:cBhvr additive="base">
                                        <p:cTn id="25"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819">
                                            <p:txEl>
                                              <p:pRg st="3" end="3"/>
                                            </p:txEl>
                                          </p:spTgt>
                                        </p:tgtEl>
                                        <p:attrNameLst>
                                          <p:attrName>style.visibility</p:attrName>
                                        </p:attrNameLst>
                                      </p:cBhvr>
                                      <p:to>
                                        <p:strVal val="visible"/>
                                      </p:to>
                                    </p:set>
                                    <p:anim calcmode="lin" valueType="num">
                                      <p:cBhvr additive="base">
                                        <p:cTn id="31"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819">
                                            <p:txEl>
                                              <p:pRg st="4" end="4"/>
                                            </p:txEl>
                                          </p:spTgt>
                                        </p:tgtEl>
                                        <p:attrNameLst>
                                          <p:attrName>style.visibility</p:attrName>
                                        </p:attrNameLst>
                                      </p:cBhvr>
                                      <p:to>
                                        <p:strVal val="visible"/>
                                      </p:to>
                                    </p:set>
                                    <p:anim calcmode="lin" valueType="num">
                                      <p:cBhvr additive="base">
                                        <p:cTn id="37"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4819">
                                            <p:txEl>
                                              <p:pRg st="5" end="5"/>
                                            </p:txEl>
                                          </p:spTgt>
                                        </p:tgtEl>
                                        <p:attrNameLst>
                                          <p:attrName>style.visibility</p:attrName>
                                        </p:attrNameLst>
                                      </p:cBhvr>
                                      <p:to>
                                        <p:strVal val="visible"/>
                                      </p:to>
                                    </p:set>
                                    <p:anim calcmode="lin" valueType="num">
                                      <p:cBhvr additive="base">
                                        <p:cTn id="43" dur="5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48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4819">
                                            <p:txEl>
                                              <p:pRg st="6" end="6"/>
                                            </p:txEl>
                                          </p:spTgt>
                                        </p:tgtEl>
                                        <p:attrNameLst>
                                          <p:attrName>style.visibility</p:attrName>
                                        </p:attrNameLst>
                                      </p:cBhvr>
                                      <p:to>
                                        <p:strVal val="visible"/>
                                      </p:to>
                                    </p:set>
                                    <p:anim calcmode="lin" valueType="num">
                                      <p:cBhvr additive="base">
                                        <p:cTn id="49" dur="5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48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bldLvl="3"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539750" y="260350"/>
            <a:ext cx="8231188" cy="1101725"/>
          </a:xfrm>
          <a:ln/>
        </p:spPr>
        <p:txBody>
          <a:bodyPr lIns="90000" tIns="46800" rIns="90000" bIns="46800" anchor="b">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4100" b="1" dirty="0"/>
              <a:t>Un contrat favorable</a:t>
            </a:r>
            <a:endParaRPr lang="en-GB" sz="4100" b="1" dirty="0"/>
          </a:p>
        </p:txBody>
      </p:sp>
      <p:sp>
        <p:nvSpPr>
          <p:cNvPr id="5122" name="Rectangle 2"/>
          <p:cNvSpPr>
            <a:spLocks noGrp="1" noChangeArrowheads="1"/>
          </p:cNvSpPr>
          <p:nvPr>
            <p:ph idx="1"/>
          </p:nvPr>
        </p:nvSpPr>
        <p:spPr>
          <a:xfrm>
            <a:off x="539750" y="1628774"/>
            <a:ext cx="8280722" cy="4608537"/>
          </a:xfrm>
          <a:ln/>
        </p:spPr>
        <p:txBody>
          <a:bodyPr lIns="90000" tIns="46800" rIns="90000" bIns="46800">
            <a:normAutofit fontScale="85000" lnSpcReduction="10000"/>
          </a:bodyPr>
          <a:lstStyle/>
          <a:p>
            <a:pPr marL="274320" lvl="1" indent="-274320">
              <a:buClr>
                <a:schemeClr val="accent3"/>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3200" b="1" dirty="0" smtClean="0"/>
              <a:t>Avoir </a:t>
            </a:r>
            <a:r>
              <a:rPr lang="fr-FR" sz="3200" b="1" dirty="0"/>
              <a:t>la responsabilité de la résolution</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3200" dirty="0"/>
              <a:t>Trouver une réponse correcte au problème posé par une procédure correcte</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3200" dirty="0"/>
              <a:t>Ou trouver une réponse attendue par l’enseignant par une procédure reconnue par </a:t>
            </a:r>
            <a:r>
              <a:rPr lang="fr-FR" sz="3200" dirty="0" smtClean="0"/>
              <a:t>l’enseignant</a:t>
            </a:r>
          </a:p>
          <a:p>
            <a:pPr marL="393192" lvl="1" inden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3200" dirty="0"/>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3200" b="1" dirty="0"/>
              <a:t>Savoir ce que signifie « chercher  »</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3200" dirty="0"/>
              <a:t>Chercher parmi les solutions </a:t>
            </a:r>
            <a:r>
              <a:rPr lang="fr-FR" sz="3200" i="1" dirty="0"/>
              <a:t>expertes</a:t>
            </a:r>
            <a:r>
              <a:rPr lang="fr-FR" sz="3200" dirty="0"/>
              <a:t> déjà éprouvées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3200" dirty="0"/>
              <a:t>Chercher, bricoler une solution nouvelle, originale, </a:t>
            </a:r>
            <a:r>
              <a:rPr lang="fr-FR" sz="3200" i="1" dirty="0"/>
              <a:t>personnelle</a:t>
            </a:r>
            <a:r>
              <a:rPr lang="fr-FR" sz="3200" dirty="0"/>
              <a:t>, comme le chercheur</a:t>
            </a:r>
          </a:p>
          <a:p>
            <a:pPr marL="393192" lvl="1" inden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3200" dirty="0"/>
          </a:p>
          <a:p>
            <a:pPr marL="393192" lvl="1" inden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3000" b="1" dirty="0"/>
          </a:p>
          <a:p>
            <a:pP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3200" b="1" dirty="0" smtClean="0"/>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2800" dirty="0" smtClean="0"/>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3000" dirty="0" smtClean="0"/>
          </a:p>
          <a:p>
            <a:pP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3200" dirty="0" smtClean="0"/>
          </a:p>
        </p:txBody>
      </p:sp>
      <p:sp>
        <p:nvSpPr>
          <p:cNvPr id="2" name="Espace réservé du pied de page 1"/>
          <p:cNvSpPr>
            <a:spLocks noGrp="1"/>
          </p:cNvSpPr>
          <p:nvPr>
            <p:ph type="ftr" sz="quarter" idx="11"/>
          </p:nvPr>
        </p:nvSpPr>
        <p:spPr>
          <a:xfrm>
            <a:off x="2667000" y="6356350"/>
            <a:ext cx="4497288" cy="365125"/>
          </a:xfrm>
        </p:spPr>
        <p:txBody>
          <a:bodyPr/>
          <a:lstStyle/>
          <a:p>
            <a:pPr algn="ctr"/>
            <a:r>
              <a:rPr lang="fr-FR" smtClean="0"/>
              <a:t>Rallye Mathématique Transalpin - PAF 2017 </a:t>
            </a:r>
            <a:endParaRPr lang="fr-FR" dirty="0"/>
          </a:p>
        </p:txBody>
      </p:sp>
      <p:sp>
        <p:nvSpPr>
          <p:cNvPr id="3" name="Espace réservé du numéro de diapositive 2"/>
          <p:cNvSpPr>
            <a:spLocks noGrp="1"/>
          </p:cNvSpPr>
          <p:nvPr>
            <p:ph type="sldNum" sz="quarter" idx="12"/>
          </p:nvPr>
        </p:nvSpPr>
        <p:spPr/>
        <p:txBody>
          <a:bodyPr/>
          <a:lstStyle/>
          <a:p>
            <a:fld id="{F2C18B85-9361-4713-8DA3-5F301ABAA292}" type="slidenum">
              <a:rPr lang="fr-FR" smtClean="0"/>
              <a:pPr/>
              <a:t>5</a:t>
            </a:fld>
            <a:endParaRPr lang="fr-FR" dirty="0"/>
          </a:p>
        </p:txBody>
      </p:sp>
    </p:spTree>
    <p:extLst>
      <p:ext uri="{BB962C8B-B14F-4D97-AF65-F5344CB8AC3E}">
        <p14:creationId xmlns:p14="http://schemas.microsoft.com/office/powerpoint/2010/main" val="19703263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564904"/>
            <a:ext cx="7851648" cy="1828800"/>
          </a:xfrm>
        </p:spPr>
        <p:txBody>
          <a:bodyPr>
            <a:noAutofit/>
          </a:bodyPr>
          <a:lstStyle/>
          <a:p>
            <a:pPr algn="ctr"/>
            <a:r>
              <a:rPr lang="fr-FR" sz="6600" dirty="0">
                <a:solidFill>
                  <a:srgbClr val="FFC000"/>
                </a:solidFill>
              </a:rPr>
              <a:t>D</a:t>
            </a:r>
            <a:r>
              <a:rPr lang="fr-FR" sz="6600" dirty="0" smtClean="0">
                <a:solidFill>
                  <a:srgbClr val="FFC000"/>
                </a:solidFill>
              </a:rPr>
              <a:t>es stratégies de résolution</a:t>
            </a:r>
            <a:endParaRPr lang="fr-FR" sz="6600" dirty="0">
              <a:solidFill>
                <a:srgbClr val="FFC000"/>
              </a:solidFill>
            </a:endParaRPr>
          </a:p>
        </p:txBody>
      </p:sp>
      <p:sp>
        <p:nvSpPr>
          <p:cNvPr id="4" name="Espace réservé du pied de page 3"/>
          <p:cNvSpPr>
            <a:spLocks noGrp="1"/>
          </p:cNvSpPr>
          <p:nvPr>
            <p:ph type="ftr" sz="quarter" idx="11"/>
          </p:nvPr>
        </p:nvSpPr>
        <p:spPr>
          <a:xfrm>
            <a:off x="2667000" y="6356350"/>
            <a:ext cx="4209256" cy="365125"/>
          </a:xfrm>
        </p:spPr>
        <p:txBody>
          <a:bodyPr/>
          <a:lstStyle/>
          <a:p>
            <a:pPr algn="ctr"/>
            <a:r>
              <a:rPr lang="fr-FR" smtClean="0"/>
              <a:t>Rallye Mathématique Transalpin - PAF 2017 </a:t>
            </a:r>
            <a:endParaRPr lang="fr-FR" dirty="0"/>
          </a:p>
        </p:txBody>
      </p:sp>
      <p:sp>
        <p:nvSpPr>
          <p:cNvPr id="3" name="Espace réservé du numéro de diapositive 2"/>
          <p:cNvSpPr>
            <a:spLocks noGrp="1"/>
          </p:cNvSpPr>
          <p:nvPr>
            <p:ph type="sldNum" sz="quarter" idx="12"/>
          </p:nvPr>
        </p:nvSpPr>
        <p:spPr/>
        <p:txBody>
          <a:bodyPr/>
          <a:lstStyle/>
          <a:p>
            <a:fld id="{5B6455BC-18CA-4C2D-A182-B248FCD7F76C}" type="slidenum">
              <a:rPr lang="fr-FR" smtClean="0"/>
              <a:pPr/>
              <a:t>6</a:t>
            </a:fld>
            <a:endParaRPr lang="fr-FR" dirty="0"/>
          </a:p>
        </p:txBody>
      </p:sp>
    </p:spTree>
    <p:extLst>
      <p:ext uri="{BB962C8B-B14F-4D97-AF65-F5344CB8AC3E}">
        <p14:creationId xmlns:p14="http://schemas.microsoft.com/office/powerpoint/2010/main" val="2003646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852704"/>
          </a:xfrm>
        </p:spPr>
        <p:txBody>
          <a:bodyPr>
            <a:normAutofit/>
          </a:bodyPr>
          <a:lstStyle/>
          <a:p>
            <a:pPr algn="ctr"/>
            <a:r>
              <a:rPr lang="fr-FR" sz="4000" b="1" dirty="0" smtClean="0"/>
              <a:t>Stratégie de résolution</a:t>
            </a:r>
            <a:endParaRPr lang="fr-FR" sz="4000" b="1" dirty="0"/>
          </a:p>
        </p:txBody>
      </p:sp>
      <p:sp>
        <p:nvSpPr>
          <p:cNvPr id="3" name="Espace réservé du contenu 2"/>
          <p:cNvSpPr>
            <a:spLocks noGrp="1"/>
          </p:cNvSpPr>
          <p:nvPr>
            <p:ph idx="1"/>
          </p:nvPr>
        </p:nvSpPr>
        <p:spPr/>
        <p:txBody>
          <a:bodyPr>
            <a:normAutofit fontScale="62500" lnSpcReduction="20000"/>
          </a:bodyPr>
          <a:lstStyle/>
          <a:p>
            <a:r>
              <a:rPr lang="fr-FR" sz="3600" dirty="0" smtClean="0"/>
              <a:t>«</a:t>
            </a:r>
            <a:r>
              <a:rPr lang="fr-FR" sz="3800" dirty="0" smtClean="0"/>
              <a:t> Une </a:t>
            </a:r>
            <a:r>
              <a:rPr lang="fr-FR" sz="3800" dirty="0"/>
              <a:t>stratégie se définit comme étant l’action de planifier et de coordonner un ensemble d’opérations en vue d’atteindre un </a:t>
            </a:r>
            <a:r>
              <a:rPr lang="fr-FR" sz="3800" dirty="0" smtClean="0"/>
              <a:t>but ».</a:t>
            </a:r>
          </a:p>
          <a:p>
            <a:pPr marL="0" indent="0">
              <a:buNone/>
            </a:pPr>
            <a:endParaRPr lang="fr-FR" sz="3800" dirty="0" smtClean="0"/>
          </a:p>
          <a:p>
            <a:r>
              <a:rPr lang="fr-FR" sz="3800" dirty="0" smtClean="0"/>
              <a:t>L’élève ne pense pas en terme de stratégie. </a:t>
            </a:r>
          </a:p>
          <a:p>
            <a:pPr marL="0" indent="0">
              <a:spcBef>
                <a:spcPts val="0"/>
              </a:spcBef>
              <a:buNone/>
              <a:tabLst>
                <a:tab pos="263525" algn="l"/>
              </a:tabLst>
            </a:pPr>
            <a:r>
              <a:rPr lang="fr-FR" sz="3800" dirty="0"/>
              <a:t> </a:t>
            </a:r>
            <a:r>
              <a:rPr lang="fr-FR" sz="3800" dirty="0" smtClean="0"/>
              <a:t>  C’est l’enseignant qui jette un </a:t>
            </a:r>
            <a:r>
              <a:rPr lang="fr-FR" sz="3800" dirty="0"/>
              <a:t>regard distancié </a:t>
            </a:r>
            <a:r>
              <a:rPr lang="fr-FR" sz="3800" dirty="0" smtClean="0"/>
              <a:t>sur </a:t>
            </a:r>
            <a:r>
              <a:rPr lang="fr-FR" sz="3800" dirty="0"/>
              <a:t>ce </a:t>
            </a:r>
            <a:r>
              <a:rPr lang="fr-FR" sz="3800" dirty="0" smtClean="0"/>
              <a:t>qu’a fait l’élève.</a:t>
            </a:r>
            <a:endParaRPr lang="fr-FR" sz="3800" dirty="0"/>
          </a:p>
          <a:p>
            <a:pPr marL="0" indent="0">
              <a:buNone/>
            </a:pPr>
            <a:endParaRPr lang="fr-FR" sz="2500" dirty="0" smtClean="0"/>
          </a:p>
          <a:p>
            <a:pPr marL="0" indent="0" algn="r">
              <a:buNone/>
            </a:pPr>
            <a:r>
              <a:rPr lang="fr-FR" sz="2300" i="1" dirty="0" smtClean="0"/>
              <a:t>Lise </a:t>
            </a:r>
            <a:r>
              <a:rPr lang="fr-FR" sz="2300" i="1" dirty="0"/>
              <a:t>Poirier Proulx (1999) La résolution de problèmes en enseignement, </a:t>
            </a:r>
            <a:endParaRPr lang="fr-FR" sz="2300" i="1" dirty="0" smtClean="0"/>
          </a:p>
          <a:p>
            <a:pPr marL="0" indent="0" algn="r">
              <a:buNone/>
            </a:pPr>
            <a:r>
              <a:rPr lang="fr-FR" sz="2300" i="1" dirty="0" smtClean="0"/>
              <a:t>De </a:t>
            </a:r>
            <a:r>
              <a:rPr lang="fr-FR" sz="2300" i="1" dirty="0"/>
              <a:t>Boeck </a:t>
            </a:r>
            <a:r>
              <a:rPr lang="fr-FR" sz="2300" i="1" dirty="0" smtClean="0"/>
              <a:t>université</a:t>
            </a:r>
            <a:endParaRPr lang="fr-FR" sz="2300" dirty="0"/>
          </a:p>
        </p:txBody>
      </p:sp>
      <p:sp>
        <p:nvSpPr>
          <p:cNvPr id="4" name="Espace réservé du pied de page 3"/>
          <p:cNvSpPr>
            <a:spLocks noGrp="1"/>
          </p:cNvSpPr>
          <p:nvPr>
            <p:ph type="ftr" sz="quarter" idx="11"/>
          </p:nvPr>
        </p:nvSpPr>
        <p:spPr>
          <a:xfrm>
            <a:off x="2667000" y="6356350"/>
            <a:ext cx="4281264" cy="365125"/>
          </a:xfrm>
        </p:spPr>
        <p:txBody>
          <a:bodyPr/>
          <a:lstStyle/>
          <a:p>
            <a:r>
              <a:rPr lang="fr-FR" smtClean="0"/>
              <a:t>Rallye Mathématique Transalpin - PAF 2017 </a:t>
            </a:r>
            <a:endParaRPr lang="fr-FR" dirty="0"/>
          </a:p>
        </p:txBody>
      </p:sp>
      <p:sp>
        <p:nvSpPr>
          <p:cNvPr id="5" name="Espace réservé du numéro de diapositive 4"/>
          <p:cNvSpPr>
            <a:spLocks noGrp="1"/>
          </p:cNvSpPr>
          <p:nvPr>
            <p:ph type="sldNum" sz="quarter" idx="12"/>
          </p:nvPr>
        </p:nvSpPr>
        <p:spPr/>
        <p:txBody>
          <a:bodyPr/>
          <a:lstStyle/>
          <a:p>
            <a:fld id="{F2C18B85-9361-4713-8DA3-5F301ABAA292}" type="slidenum">
              <a:rPr lang="fr-FR" smtClean="0"/>
              <a:pPr/>
              <a:t>7</a:t>
            </a:fld>
            <a:endParaRPr lang="fr-FR" dirty="0"/>
          </a:p>
        </p:txBody>
      </p:sp>
    </p:spTree>
    <p:extLst>
      <p:ext uri="{BB962C8B-B14F-4D97-AF65-F5344CB8AC3E}">
        <p14:creationId xmlns:p14="http://schemas.microsoft.com/office/powerpoint/2010/main" val="159696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6"/>
          <p:cNvSpPr>
            <a:spLocks noGrp="1"/>
          </p:cNvSpPr>
          <p:nvPr>
            <p:ph type="title"/>
          </p:nvPr>
        </p:nvSpPr>
        <p:spPr>
          <a:xfrm>
            <a:off x="249238" y="2193925"/>
            <a:ext cx="8302625" cy="1362075"/>
          </a:xfrm>
        </p:spPr>
        <p:txBody>
          <a:bodyPr/>
          <a:lstStyle/>
          <a:p>
            <a:pPr algn="ctr"/>
            <a:r>
              <a:rPr lang="fr-FR" altLang="fr-FR" sz="4400" dirty="0" smtClean="0">
                <a:ea typeface="MS PGothic" pitchFamily="34" charset="-128"/>
              </a:rPr>
              <a:t>Quelles stratégies?</a:t>
            </a:r>
          </a:p>
        </p:txBody>
      </p:sp>
      <p:sp>
        <p:nvSpPr>
          <p:cNvPr id="37891" name="Espace réservé du texte 17"/>
          <p:cNvSpPr>
            <a:spLocks noGrp="1"/>
          </p:cNvSpPr>
          <p:nvPr>
            <p:ph type="body" idx="1"/>
          </p:nvPr>
        </p:nvSpPr>
        <p:spPr>
          <a:xfrm>
            <a:off x="5076056" y="3861048"/>
            <a:ext cx="2963863" cy="987425"/>
          </a:xfrm>
        </p:spPr>
        <p:txBody>
          <a:bodyPr/>
          <a:lstStyle/>
          <a:p>
            <a:pPr algn="r" eaLnBrk="1" hangingPunct="1">
              <a:spcBef>
                <a:spcPct val="0"/>
              </a:spcBef>
            </a:pPr>
            <a:r>
              <a:rPr lang="fr-FR" altLang="fr-FR" sz="2400" dirty="0" smtClean="0">
                <a:ea typeface="MS PGothic" pitchFamily="34" charset="-128"/>
              </a:rPr>
              <a:t>Essai d’inventaire…</a:t>
            </a:r>
          </a:p>
        </p:txBody>
      </p:sp>
      <p:sp>
        <p:nvSpPr>
          <p:cNvPr id="37892" name="Espace réservé du pied de page 3"/>
          <p:cNvSpPr>
            <a:spLocks noGrp="1"/>
          </p:cNvSpPr>
          <p:nvPr>
            <p:ph type="ftr" sz="quarter" idx="11"/>
          </p:nvPr>
        </p:nvSpPr>
        <p:spPr bwMode="auto">
          <a:xfrm>
            <a:off x="2667000" y="6356350"/>
            <a:ext cx="428126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oudy Old Style" pitchFamily="18" charset="0"/>
                <a:ea typeface="MS PGothic" pitchFamily="34" charset="-128"/>
              </a:defRPr>
            </a:lvl1pPr>
            <a:lvl2pPr marL="742950" indent="-285750" eaLnBrk="0" hangingPunct="0">
              <a:defRPr>
                <a:solidFill>
                  <a:schemeClr val="tx1"/>
                </a:solidFill>
                <a:latin typeface="Goudy Old Style" pitchFamily="18" charset="0"/>
                <a:ea typeface="MS PGothic" pitchFamily="34" charset="-128"/>
              </a:defRPr>
            </a:lvl2pPr>
            <a:lvl3pPr marL="1143000" indent="-228600" eaLnBrk="0" hangingPunct="0">
              <a:defRPr>
                <a:solidFill>
                  <a:schemeClr val="tx1"/>
                </a:solidFill>
                <a:latin typeface="Goudy Old Style" pitchFamily="18" charset="0"/>
                <a:ea typeface="MS PGothic" pitchFamily="34" charset="-128"/>
              </a:defRPr>
            </a:lvl3pPr>
            <a:lvl4pPr marL="1600200" indent="-228600" eaLnBrk="0" hangingPunct="0">
              <a:defRPr>
                <a:solidFill>
                  <a:schemeClr val="tx1"/>
                </a:solidFill>
                <a:latin typeface="Goudy Old Style" pitchFamily="18" charset="0"/>
                <a:ea typeface="MS PGothic" pitchFamily="34" charset="-128"/>
              </a:defRPr>
            </a:lvl4pPr>
            <a:lvl5pPr marL="2057400" indent="-228600" eaLnBrk="0" hangingPunct="0">
              <a:defRPr>
                <a:solidFill>
                  <a:schemeClr val="tx1"/>
                </a:solidFill>
                <a:latin typeface="Goudy Old Style"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Goudy Old Style"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Goudy Old Style"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Goudy Old Style"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Goudy Old Style" pitchFamily="18" charset="0"/>
                <a:ea typeface="MS PGothic" pitchFamily="34" charset="-128"/>
              </a:defRPr>
            </a:lvl9pPr>
          </a:lstStyle>
          <a:p>
            <a:pPr algn="ctr" eaLnBrk="1" hangingPunct="1"/>
            <a:r>
              <a:rPr lang="fr-FR" altLang="fr-FR" smtClean="0">
                <a:latin typeface="Times New Roman" panose="02020603050405020304" pitchFamily="18" charset="0"/>
                <a:cs typeface="Times New Roman" panose="02020603050405020304" pitchFamily="18" charset="0"/>
              </a:rPr>
              <a:t>Rallye Mathématique Transalpin - PAF 2017 </a:t>
            </a:r>
            <a:endParaRPr lang="en-US" altLang="fr-FR" dirty="0">
              <a:latin typeface="Times New Roman" panose="02020603050405020304" pitchFamily="18" charset="0"/>
              <a:cs typeface="Times New Roman" panose="02020603050405020304" pitchFamily="18" charset="0"/>
            </a:endParaRPr>
          </a:p>
        </p:txBody>
      </p:sp>
      <p:sp>
        <p:nvSpPr>
          <p:cNvPr id="2" name="Espace réservé du numéro de diapositive 1"/>
          <p:cNvSpPr>
            <a:spLocks noGrp="1"/>
          </p:cNvSpPr>
          <p:nvPr>
            <p:ph type="sldNum" sz="quarter" idx="12"/>
          </p:nvPr>
        </p:nvSpPr>
        <p:spPr/>
        <p:txBody>
          <a:bodyPr/>
          <a:lstStyle/>
          <a:p>
            <a:fld id="{2C42711B-AB4D-4291-B6B9-B6BEAC8FA02F}" type="slidenum">
              <a:rPr lang="fr-FR" smtClean="0"/>
              <a:pPr/>
              <a:t>8</a:t>
            </a:fld>
            <a:endParaRPr lang="fr-FR" dirty="0"/>
          </a:p>
        </p:txBody>
      </p:sp>
    </p:spTree>
    <p:extLst>
      <p:ext uri="{BB962C8B-B14F-4D97-AF65-F5344CB8AC3E}">
        <p14:creationId xmlns:p14="http://schemas.microsoft.com/office/powerpoint/2010/main" val="594988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36712"/>
            <a:ext cx="8363272" cy="792088"/>
          </a:xfrm>
        </p:spPr>
        <p:txBody>
          <a:bodyPr>
            <a:normAutofit fontScale="90000"/>
          </a:bodyPr>
          <a:lstStyle/>
          <a:p>
            <a:r>
              <a:rPr lang="fr-FR" altLang="fr-FR" sz="4000" b="1" dirty="0" smtClean="0"/>
              <a:t>Exemple </a:t>
            </a:r>
            <a:r>
              <a:rPr lang="fr-FR" altLang="fr-FR" sz="4000" b="1" dirty="0"/>
              <a:t>de chaînage avant…</a:t>
            </a:r>
            <a:br>
              <a:rPr lang="fr-FR" altLang="fr-FR" sz="4000" b="1" dirty="0"/>
            </a:br>
            <a:r>
              <a:rPr lang="fr-FR" altLang="fr-FR" sz="2400" b="1" dirty="0"/>
              <a:t>(stratégie descendante)</a:t>
            </a:r>
            <a:endParaRPr lang="fr-FR" sz="2400" dirty="0"/>
          </a:p>
        </p:txBody>
      </p:sp>
      <p:sp>
        <p:nvSpPr>
          <p:cNvPr id="4" name="Espace réservé du pied de page 3"/>
          <p:cNvSpPr>
            <a:spLocks noGrp="1"/>
          </p:cNvSpPr>
          <p:nvPr>
            <p:ph type="ftr" sz="quarter" idx="11"/>
          </p:nvPr>
        </p:nvSpPr>
        <p:spPr>
          <a:xfrm>
            <a:off x="2667000" y="6356350"/>
            <a:ext cx="4425280" cy="365125"/>
          </a:xfrm>
        </p:spPr>
        <p:txBody>
          <a:bodyPr/>
          <a:lstStyle/>
          <a:p>
            <a:r>
              <a:rPr lang="fr-FR" smtClean="0"/>
              <a:t>Rallye Mathématique Transalpin - PAF 2017 </a:t>
            </a:r>
            <a:endParaRPr lang="fr-FR" dirty="0"/>
          </a:p>
        </p:txBody>
      </p:sp>
      <p:sp>
        <p:nvSpPr>
          <p:cNvPr id="5" name="Espace réservé du numéro de diapositive 4"/>
          <p:cNvSpPr>
            <a:spLocks noGrp="1"/>
          </p:cNvSpPr>
          <p:nvPr>
            <p:ph type="sldNum" sz="quarter" idx="12"/>
          </p:nvPr>
        </p:nvSpPr>
        <p:spPr/>
        <p:txBody>
          <a:bodyPr/>
          <a:lstStyle/>
          <a:p>
            <a:fld id="{F2C18B85-9361-4713-8DA3-5F301ABAA292}" type="slidenum">
              <a:rPr lang="fr-FR" smtClean="0"/>
              <a:pPr/>
              <a:t>9</a:t>
            </a:fld>
            <a:endParaRPr lang="fr-FR" dirty="0"/>
          </a:p>
        </p:txBody>
      </p:sp>
      <p:pic>
        <p:nvPicPr>
          <p:cNvPr id="8" name="Espace réservé du contenu 7"/>
          <p:cNvPicPr>
            <a:picLocks noGrp="1" noChangeAspect="1"/>
          </p:cNvPicPr>
          <p:nvPr>
            <p:ph idx="1"/>
          </p:nvPr>
        </p:nvPicPr>
        <p:blipFill>
          <a:blip r:embed="rId3"/>
          <a:stretch>
            <a:fillRect/>
          </a:stretch>
        </p:blipFill>
        <p:spPr>
          <a:xfrm>
            <a:off x="1816957" y="1748631"/>
            <a:ext cx="4972050" cy="1343025"/>
          </a:xfrm>
          <a:prstGeom prst="rect">
            <a:avLst/>
          </a:prstGeom>
        </p:spPr>
      </p:pic>
      <p:sp>
        <p:nvSpPr>
          <p:cNvPr id="9" name="ZoneTexte 8"/>
          <p:cNvSpPr txBox="1"/>
          <p:nvPr/>
        </p:nvSpPr>
        <p:spPr>
          <a:xfrm>
            <a:off x="1170432" y="3438144"/>
            <a:ext cx="6254496" cy="369332"/>
          </a:xfrm>
          <a:prstGeom prst="rect">
            <a:avLst/>
          </a:prstGeom>
          <a:noFill/>
        </p:spPr>
        <p:txBody>
          <a:bodyPr wrap="square" rtlCol="0">
            <a:spAutoFit/>
          </a:bodyPr>
          <a:lstStyle/>
          <a:p>
            <a:r>
              <a:rPr lang="fr-FR" dirty="0" smtClean="0"/>
              <a:t>85 m en 5 s  donc 170 m en 10 s  donc  680 m  en 40 s</a:t>
            </a:r>
            <a:endParaRPr lang="fr-FR" dirty="0"/>
          </a:p>
        </p:txBody>
      </p:sp>
      <p:sp>
        <p:nvSpPr>
          <p:cNvPr id="10" name="ZoneTexte 9"/>
          <p:cNvSpPr txBox="1"/>
          <p:nvPr/>
        </p:nvSpPr>
        <p:spPr>
          <a:xfrm>
            <a:off x="1019792" y="4001294"/>
            <a:ext cx="7243124" cy="369332"/>
          </a:xfrm>
          <a:prstGeom prst="rect">
            <a:avLst/>
          </a:prstGeom>
          <a:noFill/>
        </p:spPr>
        <p:txBody>
          <a:bodyPr wrap="square" rtlCol="0">
            <a:spAutoFit/>
          </a:bodyPr>
          <a:lstStyle/>
          <a:p>
            <a:r>
              <a:rPr lang="fr-FR" dirty="0" smtClean="0"/>
              <a:t>104 m en 8 s ; donc 208 m en 16 s ; donc  416 m en 32 s donc  520 en 40 s </a:t>
            </a:r>
            <a:endParaRPr lang="fr-FR" dirty="0"/>
          </a:p>
        </p:txBody>
      </p:sp>
      <p:sp>
        <p:nvSpPr>
          <p:cNvPr id="11" name="ZoneTexte 10"/>
          <p:cNvSpPr txBox="1"/>
          <p:nvPr/>
        </p:nvSpPr>
        <p:spPr>
          <a:xfrm>
            <a:off x="1019792" y="4615672"/>
            <a:ext cx="7243124" cy="369332"/>
          </a:xfrm>
          <a:prstGeom prst="rect">
            <a:avLst/>
          </a:prstGeom>
          <a:noFill/>
        </p:spPr>
        <p:txBody>
          <a:bodyPr wrap="square" rtlCol="0">
            <a:spAutoFit/>
          </a:bodyPr>
          <a:lstStyle/>
          <a:p>
            <a:r>
              <a:rPr lang="fr-FR" dirty="0" smtClean="0"/>
              <a:t>En 40 s l’écart s’est réduit  de 680 m -  520 m =  160 m …..</a:t>
            </a:r>
            <a:endParaRPr lang="fr-FR" dirty="0"/>
          </a:p>
        </p:txBody>
      </p:sp>
    </p:spTree>
    <p:extLst>
      <p:ext uri="{BB962C8B-B14F-4D97-AF65-F5344CB8AC3E}">
        <p14:creationId xmlns:p14="http://schemas.microsoft.com/office/powerpoint/2010/main" val="25147999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_rels/theme2.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Encrier">
  <a:themeElements>
    <a:clrScheme name="Encrier">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Encrier">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Encrier">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rection Ion">
  <a:themeElements>
    <a:clrScheme name="Direction 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Direction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rection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Encrier.thmx</Template>
  <TotalTime>8909</TotalTime>
  <Words>3405</Words>
  <Application>Microsoft Office PowerPoint</Application>
  <PresentationFormat>Affichage à l'écran (4:3)</PresentationFormat>
  <Paragraphs>439</Paragraphs>
  <Slides>49</Slides>
  <Notes>35</Notes>
  <HiddenSlides>9</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49</vt:i4>
      </vt:variant>
    </vt:vector>
  </HeadingPairs>
  <TitlesOfParts>
    <vt:vector size="61" baseType="lpstr">
      <vt:lpstr>MS PGothic</vt:lpstr>
      <vt:lpstr>Arial</vt:lpstr>
      <vt:lpstr>Calibri</vt:lpstr>
      <vt:lpstr>Century Gothic</vt:lpstr>
      <vt:lpstr>Goudy Old Style</vt:lpstr>
      <vt:lpstr>Impact</vt:lpstr>
      <vt:lpstr>Rockwell</vt:lpstr>
      <vt:lpstr>Times New Roman</vt:lpstr>
      <vt:lpstr>Wingdings 2</vt:lpstr>
      <vt:lpstr>Wingdings 3</vt:lpstr>
      <vt:lpstr>Encrier</vt:lpstr>
      <vt:lpstr>Direction Ion</vt:lpstr>
      <vt:lpstr>Présentation PowerPoint</vt:lpstr>
      <vt:lpstr>Programmation</vt:lpstr>
      <vt:lpstr>Présentation PowerPoint</vt:lpstr>
      <vt:lpstr>Programme 2016 cycle 3</vt:lpstr>
      <vt:lpstr>Un contrat favorable</vt:lpstr>
      <vt:lpstr>Des stratégies de résolution</vt:lpstr>
      <vt:lpstr>Stratégie de résolution</vt:lpstr>
      <vt:lpstr>Quelles stratégies?</vt:lpstr>
      <vt:lpstr>Exemple de chaînage avant… (stratégie descendante)</vt:lpstr>
      <vt:lpstr>Exemple de chaînage arrière… (stratégie remontante)</vt:lpstr>
      <vt:lpstr>Exemple de stratégie par essais peu organisés…</vt:lpstr>
      <vt:lpstr>Exemple de stratégie par essais… orientés par un ordre de grandeur</vt:lpstr>
      <vt:lpstr>Exemple de stratégie par « fausse position »</vt:lpstr>
      <vt:lpstr>Exemple de stratégie par inventaire exhaustif</vt:lpstr>
      <vt:lpstr>Exemple de stratégie par changement de cadre</vt:lpstr>
      <vt:lpstr>Exemple de conjecture…</vt:lpstr>
      <vt:lpstr>Exemple de généralisation…</vt:lpstr>
      <vt:lpstr>Présentation PowerPoint</vt:lpstr>
      <vt:lpstr>Présentation PowerPoint</vt:lpstr>
      <vt:lpstr>D’autres stratégies  d’après Halpern</vt:lpstr>
      <vt:lpstr>Souvent, plusieurs stratégies sont mobilisées…</vt:lpstr>
      <vt:lpstr>Stratégie/ procédure</vt:lpstr>
      <vt:lpstr>Stratégie/ procédure</vt:lpstr>
      <vt:lpstr>Stratégie/ procédure</vt:lpstr>
      <vt:lpstr>L’enseignement des stratégies</vt:lpstr>
      <vt:lpstr>Présentation PowerPoint</vt:lpstr>
      <vt:lpstr>La terrasse de Joseph</vt:lpstr>
      <vt:lpstr>La terrasse de Joseph</vt:lpstr>
      <vt:lpstr>Productions d’élèves</vt:lpstr>
      <vt:lpstr>Productions d’élèves</vt:lpstr>
      <vt:lpstr>Productions d’élèves</vt:lpstr>
      <vt:lpstr>Productions d’élèves</vt:lpstr>
      <vt:lpstr>Dans le document ressource «  types de tâche » cycle 4</vt:lpstr>
      <vt:lpstr>Présentation PowerPoint</vt:lpstr>
      <vt:lpstr>Bilan après un problème de recherche</vt:lpstr>
      <vt:lpstr>Présentation PowerPoint</vt:lpstr>
      <vt:lpstr>4 novembre 2014</vt:lpstr>
      <vt:lpstr>Présentation PowerPoint</vt:lpstr>
      <vt:lpstr>Problèmes du RMT et apprentissages notionnels</vt:lpstr>
      <vt:lpstr>Problèmes du RMT et apprentissages notionnels</vt:lpstr>
      <vt:lpstr>Une réflexion sur les conditions d'utilisation de certains de nos problèmes</vt:lpstr>
      <vt:lpstr>Le problème "Décoration"</vt:lpstr>
      <vt:lpstr>Analyse du point de vue de la proportionnalité</vt:lpstr>
      <vt:lpstr>Pour travailler d'autres aspects… nécessité de modifier certaines variables</vt:lpstr>
      <vt:lpstr>Analyse du point de vue de la théorie des champs conceptuels (G Vergnaud)</vt:lpstr>
      <vt:lpstr>Analyse du point de vue  de la théorie des situations (G Brousseau)</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L’élève face au problème.</dc:title>
  <dc:creator>Roland Charnay</dc:creator>
  <cp:lastModifiedBy>bernard anselmo</cp:lastModifiedBy>
  <cp:revision>146</cp:revision>
  <cp:lastPrinted>2014-01-25T16:37:05Z</cp:lastPrinted>
  <dcterms:created xsi:type="dcterms:W3CDTF">2012-08-12T07:43:38Z</dcterms:created>
  <dcterms:modified xsi:type="dcterms:W3CDTF">2017-04-05T20:43:46Z</dcterms:modified>
</cp:coreProperties>
</file>