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4" r:id="rId9"/>
    <p:sldId id="266" r:id="rId10"/>
    <p:sldId id="271" r:id="rId11"/>
    <p:sldId id="265" r:id="rId12"/>
    <p:sldId id="268" r:id="rId13"/>
    <p:sldId id="267" r:id="rId14"/>
    <p:sldId id="282" r:id="rId15"/>
    <p:sldId id="275" r:id="rId16"/>
    <p:sldId id="284" r:id="rId17"/>
    <p:sldId id="285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72"/>
      </p:cViewPr>
      <p:guideLst>
        <p:guide orient="horz" pos="1911"/>
        <p:guide pos="45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3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30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90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76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80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27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8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3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40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5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26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D49D-1554-4C96-BD80-07741551488B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771B-AD26-4603-8827-3D1832A8B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26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Atelier sur la mesure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Rencontre IREM 21 Juin 2019</a:t>
            </a:r>
          </a:p>
        </p:txBody>
      </p:sp>
    </p:spTree>
    <p:extLst>
      <p:ext uri="{BB962C8B-B14F-4D97-AF65-F5344CB8AC3E}">
        <p14:creationId xmlns:p14="http://schemas.microsoft.com/office/powerpoint/2010/main" val="12213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61" y="1152187"/>
            <a:ext cx="6684953" cy="508343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2EF7F2E-A1A2-47FF-93AF-E0F4A6F0E0C5}"/>
              </a:ext>
            </a:extLst>
          </p:cNvPr>
          <p:cNvSpPr/>
          <p:nvPr/>
        </p:nvSpPr>
        <p:spPr>
          <a:xfrm>
            <a:off x="110934" y="24319"/>
            <a:ext cx="9410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u="sng" dirty="0">
                <a:latin typeface="+mj-lt"/>
              </a:rPr>
              <a:t>Un exemple de biais : erreur de parallaxe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6228784" y="3974471"/>
            <a:ext cx="2607398" cy="8962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8899557" y="3651305"/>
            <a:ext cx="194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Miroir</a:t>
            </a:r>
          </a:p>
        </p:txBody>
      </p:sp>
    </p:spTree>
    <p:extLst>
      <p:ext uri="{BB962C8B-B14F-4D97-AF65-F5344CB8AC3E}">
        <p14:creationId xmlns:p14="http://schemas.microsoft.com/office/powerpoint/2010/main" val="6609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4"/>
          <p:cNvSpPr>
            <a:spLocks/>
          </p:cNvSpPr>
          <p:nvPr/>
        </p:nvSpPr>
        <p:spPr bwMode="auto">
          <a:xfrm>
            <a:off x="2969676" y="4571017"/>
            <a:ext cx="2012833" cy="1438134"/>
          </a:xfrm>
          <a:custGeom>
            <a:avLst/>
            <a:gdLst>
              <a:gd name="T0" fmla="*/ 50 w 3318"/>
              <a:gd name="T1" fmla="*/ 2586 h 2586"/>
              <a:gd name="T2" fmla="*/ 116 w 3318"/>
              <a:gd name="T3" fmla="*/ 2586 h 2586"/>
              <a:gd name="T4" fmla="*/ 182 w 3318"/>
              <a:gd name="T5" fmla="*/ 2586 h 2586"/>
              <a:gd name="T6" fmla="*/ 249 w 3318"/>
              <a:gd name="T7" fmla="*/ 2586 h 2586"/>
              <a:gd name="T8" fmla="*/ 317 w 3318"/>
              <a:gd name="T9" fmla="*/ 2586 h 2586"/>
              <a:gd name="T10" fmla="*/ 383 w 3318"/>
              <a:gd name="T11" fmla="*/ 2586 h 2586"/>
              <a:gd name="T12" fmla="*/ 449 w 3318"/>
              <a:gd name="T13" fmla="*/ 2586 h 2586"/>
              <a:gd name="T14" fmla="*/ 517 w 3318"/>
              <a:gd name="T15" fmla="*/ 2586 h 2586"/>
              <a:gd name="T16" fmla="*/ 583 w 3318"/>
              <a:gd name="T17" fmla="*/ 2586 h 2586"/>
              <a:gd name="T18" fmla="*/ 649 w 3318"/>
              <a:gd name="T19" fmla="*/ 2586 h 2586"/>
              <a:gd name="T20" fmla="*/ 715 w 3318"/>
              <a:gd name="T21" fmla="*/ 2586 h 2586"/>
              <a:gd name="T22" fmla="*/ 783 w 3318"/>
              <a:gd name="T23" fmla="*/ 2584 h 2586"/>
              <a:gd name="T24" fmla="*/ 850 w 3318"/>
              <a:gd name="T25" fmla="*/ 2584 h 2586"/>
              <a:gd name="T26" fmla="*/ 916 w 3318"/>
              <a:gd name="T27" fmla="*/ 2581 h 2586"/>
              <a:gd name="T28" fmla="*/ 984 w 3318"/>
              <a:gd name="T29" fmla="*/ 2574 h 2586"/>
              <a:gd name="T30" fmla="*/ 1050 w 3318"/>
              <a:gd name="T31" fmla="*/ 2551 h 2586"/>
              <a:gd name="T32" fmla="*/ 1116 w 3318"/>
              <a:gd name="T33" fmla="*/ 2501 h 2586"/>
              <a:gd name="T34" fmla="*/ 1182 w 3318"/>
              <a:gd name="T35" fmla="*/ 2396 h 2586"/>
              <a:gd name="T36" fmla="*/ 1250 w 3318"/>
              <a:gd name="T37" fmla="*/ 2206 h 2586"/>
              <a:gd name="T38" fmla="*/ 1316 w 3318"/>
              <a:gd name="T39" fmla="*/ 1905 h 2586"/>
              <a:gd name="T40" fmla="*/ 1382 w 3318"/>
              <a:gd name="T41" fmla="*/ 1485 h 2586"/>
              <a:gd name="T42" fmla="*/ 1450 w 3318"/>
              <a:gd name="T43" fmla="*/ 986 h 2586"/>
              <a:gd name="T44" fmla="*/ 1517 w 3318"/>
              <a:gd name="T45" fmla="*/ 496 h 2586"/>
              <a:gd name="T46" fmla="*/ 1583 w 3318"/>
              <a:gd name="T47" fmla="*/ 134 h 2586"/>
              <a:gd name="T48" fmla="*/ 1651 w 3318"/>
              <a:gd name="T49" fmla="*/ 0 h 2586"/>
              <a:gd name="T50" fmla="*/ 1717 w 3318"/>
              <a:gd name="T51" fmla="*/ 134 h 2586"/>
              <a:gd name="T52" fmla="*/ 1783 w 3318"/>
              <a:gd name="T53" fmla="*/ 496 h 2586"/>
              <a:gd name="T54" fmla="*/ 1849 w 3318"/>
              <a:gd name="T55" fmla="*/ 986 h 2586"/>
              <a:gd name="T56" fmla="*/ 1917 w 3318"/>
              <a:gd name="T57" fmla="*/ 1485 h 2586"/>
              <a:gd name="T58" fmla="*/ 1983 w 3318"/>
              <a:gd name="T59" fmla="*/ 1905 h 2586"/>
              <a:gd name="T60" fmla="*/ 2050 w 3318"/>
              <a:gd name="T61" fmla="*/ 2206 h 2586"/>
              <a:gd name="T62" fmla="*/ 2117 w 3318"/>
              <a:gd name="T63" fmla="*/ 2396 h 2586"/>
              <a:gd name="T64" fmla="*/ 2184 w 3318"/>
              <a:gd name="T65" fmla="*/ 2501 h 2586"/>
              <a:gd name="T66" fmla="*/ 2250 w 3318"/>
              <a:gd name="T67" fmla="*/ 2551 h 2586"/>
              <a:gd name="T68" fmla="*/ 2316 w 3318"/>
              <a:gd name="T69" fmla="*/ 2574 h 2586"/>
              <a:gd name="T70" fmla="*/ 2384 w 3318"/>
              <a:gd name="T71" fmla="*/ 2581 h 2586"/>
              <a:gd name="T72" fmla="*/ 2450 w 3318"/>
              <a:gd name="T73" fmla="*/ 2584 h 2586"/>
              <a:gd name="T74" fmla="*/ 2516 w 3318"/>
              <a:gd name="T75" fmla="*/ 2584 h 2586"/>
              <a:gd name="T76" fmla="*/ 2584 w 3318"/>
              <a:gd name="T77" fmla="*/ 2586 h 2586"/>
              <a:gd name="T78" fmla="*/ 2650 w 3318"/>
              <a:gd name="T79" fmla="*/ 2586 h 2586"/>
              <a:gd name="T80" fmla="*/ 2717 w 3318"/>
              <a:gd name="T81" fmla="*/ 2586 h 2586"/>
              <a:gd name="T82" fmla="*/ 2783 w 3318"/>
              <a:gd name="T83" fmla="*/ 2586 h 2586"/>
              <a:gd name="T84" fmla="*/ 2851 w 3318"/>
              <a:gd name="T85" fmla="*/ 2586 h 2586"/>
              <a:gd name="T86" fmla="*/ 2917 w 3318"/>
              <a:gd name="T87" fmla="*/ 2586 h 2586"/>
              <a:gd name="T88" fmla="*/ 2983 w 3318"/>
              <a:gd name="T89" fmla="*/ 2586 h 2586"/>
              <a:gd name="T90" fmla="*/ 3051 w 3318"/>
              <a:gd name="T91" fmla="*/ 2586 h 2586"/>
              <a:gd name="T92" fmla="*/ 3117 w 3318"/>
              <a:gd name="T93" fmla="*/ 2586 h 2586"/>
              <a:gd name="T94" fmla="*/ 3183 w 3318"/>
              <a:gd name="T95" fmla="*/ 2586 h 2586"/>
              <a:gd name="T96" fmla="*/ 3250 w 3318"/>
              <a:gd name="T97" fmla="*/ 2586 h 2586"/>
              <a:gd name="T98" fmla="*/ 3318 w 3318"/>
              <a:gd name="T99" fmla="*/ 258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18" h="2586">
                <a:moveTo>
                  <a:pt x="0" y="2586"/>
                </a:moveTo>
                <a:lnTo>
                  <a:pt x="15" y="2586"/>
                </a:lnTo>
                <a:lnTo>
                  <a:pt x="33" y="2586"/>
                </a:lnTo>
                <a:lnTo>
                  <a:pt x="50" y="2586"/>
                </a:lnTo>
                <a:lnTo>
                  <a:pt x="66" y="2586"/>
                </a:lnTo>
                <a:lnTo>
                  <a:pt x="83" y="2586"/>
                </a:lnTo>
                <a:lnTo>
                  <a:pt x="99" y="2586"/>
                </a:lnTo>
                <a:lnTo>
                  <a:pt x="116" y="2586"/>
                </a:lnTo>
                <a:lnTo>
                  <a:pt x="132" y="2586"/>
                </a:lnTo>
                <a:lnTo>
                  <a:pt x="149" y="2586"/>
                </a:lnTo>
                <a:lnTo>
                  <a:pt x="167" y="2586"/>
                </a:lnTo>
                <a:lnTo>
                  <a:pt x="182" y="2586"/>
                </a:lnTo>
                <a:lnTo>
                  <a:pt x="200" y="2586"/>
                </a:lnTo>
                <a:lnTo>
                  <a:pt x="216" y="2586"/>
                </a:lnTo>
                <a:lnTo>
                  <a:pt x="233" y="2586"/>
                </a:lnTo>
                <a:lnTo>
                  <a:pt x="249" y="2586"/>
                </a:lnTo>
                <a:lnTo>
                  <a:pt x="266" y="2586"/>
                </a:lnTo>
                <a:lnTo>
                  <a:pt x="283" y="2586"/>
                </a:lnTo>
                <a:lnTo>
                  <a:pt x="299" y="2586"/>
                </a:lnTo>
                <a:lnTo>
                  <a:pt x="317" y="2586"/>
                </a:lnTo>
                <a:lnTo>
                  <a:pt x="332" y="2586"/>
                </a:lnTo>
                <a:lnTo>
                  <a:pt x="350" y="2586"/>
                </a:lnTo>
                <a:lnTo>
                  <a:pt x="365" y="2586"/>
                </a:lnTo>
                <a:lnTo>
                  <a:pt x="383" y="2586"/>
                </a:lnTo>
                <a:lnTo>
                  <a:pt x="400" y="2586"/>
                </a:lnTo>
                <a:lnTo>
                  <a:pt x="416" y="2586"/>
                </a:lnTo>
                <a:lnTo>
                  <a:pt x="433" y="2586"/>
                </a:lnTo>
                <a:lnTo>
                  <a:pt x="449" y="2586"/>
                </a:lnTo>
                <a:lnTo>
                  <a:pt x="466" y="2586"/>
                </a:lnTo>
                <a:lnTo>
                  <a:pt x="482" y="2586"/>
                </a:lnTo>
                <a:lnTo>
                  <a:pt x="499" y="2586"/>
                </a:lnTo>
                <a:lnTo>
                  <a:pt x="517" y="2586"/>
                </a:lnTo>
                <a:lnTo>
                  <a:pt x="533" y="2586"/>
                </a:lnTo>
                <a:lnTo>
                  <a:pt x="550" y="2586"/>
                </a:lnTo>
                <a:lnTo>
                  <a:pt x="566" y="2586"/>
                </a:lnTo>
                <a:lnTo>
                  <a:pt x="583" y="2586"/>
                </a:lnTo>
                <a:lnTo>
                  <a:pt x="599" y="2586"/>
                </a:lnTo>
                <a:lnTo>
                  <a:pt x="616" y="2586"/>
                </a:lnTo>
                <a:lnTo>
                  <a:pt x="634" y="2586"/>
                </a:lnTo>
                <a:lnTo>
                  <a:pt x="649" y="2586"/>
                </a:lnTo>
                <a:lnTo>
                  <a:pt x="667" y="2586"/>
                </a:lnTo>
                <a:lnTo>
                  <a:pt x="682" y="2586"/>
                </a:lnTo>
                <a:lnTo>
                  <a:pt x="700" y="2586"/>
                </a:lnTo>
                <a:lnTo>
                  <a:pt x="715" y="2586"/>
                </a:lnTo>
                <a:lnTo>
                  <a:pt x="733" y="2586"/>
                </a:lnTo>
                <a:lnTo>
                  <a:pt x="750" y="2586"/>
                </a:lnTo>
                <a:lnTo>
                  <a:pt x="766" y="2586"/>
                </a:lnTo>
                <a:lnTo>
                  <a:pt x="783" y="2584"/>
                </a:lnTo>
                <a:lnTo>
                  <a:pt x="799" y="2584"/>
                </a:lnTo>
                <a:lnTo>
                  <a:pt x="816" y="2584"/>
                </a:lnTo>
                <a:lnTo>
                  <a:pt x="832" y="2584"/>
                </a:lnTo>
                <a:lnTo>
                  <a:pt x="850" y="2584"/>
                </a:lnTo>
                <a:lnTo>
                  <a:pt x="867" y="2584"/>
                </a:lnTo>
                <a:lnTo>
                  <a:pt x="883" y="2582"/>
                </a:lnTo>
                <a:lnTo>
                  <a:pt x="900" y="2582"/>
                </a:lnTo>
                <a:lnTo>
                  <a:pt x="916" y="2581"/>
                </a:lnTo>
                <a:lnTo>
                  <a:pt x="933" y="2581"/>
                </a:lnTo>
                <a:lnTo>
                  <a:pt x="949" y="2579"/>
                </a:lnTo>
                <a:lnTo>
                  <a:pt x="966" y="2575"/>
                </a:lnTo>
                <a:lnTo>
                  <a:pt x="984" y="2574"/>
                </a:lnTo>
                <a:lnTo>
                  <a:pt x="999" y="2568"/>
                </a:lnTo>
                <a:lnTo>
                  <a:pt x="1017" y="2565"/>
                </a:lnTo>
                <a:lnTo>
                  <a:pt x="1032" y="2558"/>
                </a:lnTo>
                <a:lnTo>
                  <a:pt x="1050" y="2551"/>
                </a:lnTo>
                <a:lnTo>
                  <a:pt x="1065" y="2542"/>
                </a:lnTo>
                <a:lnTo>
                  <a:pt x="1083" y="2530"/>
                </a:lnTo>
                <a:lnTo>
                  <a:pt x="1100" y="2516"/>
                </a:lnTo>
                <a:lnTo>
                  <a:pt x="1116" y="2501"/>
                </a:lnTo>
                <a:lnTo>
                  <a:pt x="1133" y="2480"/>
                </a:lnTo>
                <a:lnTo>
                  <a:pt x="1149" y="2457"/>
                </a:lnTo>
                <a:lnTo>
                  <a:pt x="1167" y="2429"/>
                </a:lnTo>
                <a:lnTo>
                  <a:pt x="1182" y="2396"/>
                </a:lnTo>
                <a:lnTo>
                  <a:pt x="1200" y="2358"/>
                </a:lnTo>
                <a:lnTo>
                  <a:pt x="1217" y="2314"/>
                </a:lnTo>
                <a:lnTo>
                  <a:pt x="1233" y="2264"/>
                </a:lnTo>
                <a:lnTo>
                  <a:pt x="1250" y="2206"/>
                </a:lnTo>
                <a:lnTo>
                  <a:pt x="1266" y="2142"/>
                </a:lnTo>
                <a:lnTo>
                  <a:pt x="1283" y="2070"/>
                </a:lnTo>
                <a:lnTo>
                  <a:pt x="1299" y="1992"/>
                </a:lnTo>
                <a:lnTo>
                  <a:pt x="1316" y="1905"/>
                </a:lnTo>
                <a:lnTo>
                  <a:pt x="1334" y="1809"/>
                </a:lnTo>
                <a:lnTo>
                  <a:pt x="1349" y="1708"/>
                </a:lnTo>
                <a:lnTo>
                  <a:pt x="1367" y="1600"/>
                </a:lnTo>
                <a:lnTo>
                  <a:pt x="1382" y="1485"/>
                </a:lnTo>
                <a:lnTo>
                  <a:pt x="1400" y="1364"/>
                </a:lnTo>
                <a:lnTo>
                  <a:pt x="1416" y="1241"/>
                </a:lnTo>
                <a:lnTo>
                  <a:pt x="1433" y="1113"/>
                </a:lnTo>
                <a:lnTo>
                  <a:pt x="1450" y="986"/>
                </a:lnTo>
                <a:lnTo>
                  <a:pt x="1466" y="859"/>
                </a:lnTo>
                <a:lnTo>
                  <a:pt x="1484" y="733"/>
                </a:lnTo>
                <a:lnTo>
                  <a:pt x="1499" y="611"/>
                </a:lnTo>
                <a:lnTo>
                  <a:pt x="1517" y="496"/>
                </a:lnTo>
                <a:lnTo>
                  <a:pt x="1532" y="390"/>
                </a:lnTo>
                <a:lnTo>
                  <a:pt x="1550" y="293"/>
                </a:lnTo>
                <a:lnTo>
                  <a:pt x="1567" y="207"/>
                </a:lnTo>
                <a:lnTo>
                  <a:pt x="1583" y="134"/>
                </a:lnTo>
                <a:lnTo>
                  <a:pt x="1600" y="77"/>
                </a:lnTo>
                <a:lnTo>
                  <a:pt x="1616" y="35"/>
                </a:lnTo>
                <a:lnTo>
                  <a:pt x="1633" y="9"/>
                </a:lnTo>
                <a:lnTo>
                  <a:pt x="1651" y="0"/>
                </a:lnTo>
                <a:lnTo>
                  <a:pt x="1666" y="9"/>
                </a:lnTo>
                <a:lnTo>
                  <a:pt x="1684" y="35"/>
                </a:lnTo>
                <a:lnTo>
                  <a:pt x="1699" y="77"/>
                </a:lnTo>
                <a:lnTo>
                  <a:pt x="1717" y="134"/>
                </a:lnTo>
                <a:lnTo>
                  <a:pt x="1733" y="207"/>
                </a:lnTo>
                <a:lnTo>
                  <a:pt x="1750" y="293"/>
                </a:lnTo>
                <a:lnTo>
                  <a:pt x="1767" y="390"/>
                </a:lnTo>
                <a:lnTo>
                  <a:pt x="1783" y="496"/>
                </a:lnTo>
                <a:lnTo>
                  <a:pt x="1800" y="611"/>
                </a:lnTo>
                <a:lnTo>
                  <a:pt x="1816" y="733"/>
                </a:lnTo>
                <a:lnTo>
                  <a:pt x="1834" y="859"/>
                </a:lnTo>
                <a:lnTo>
                  <a:pt x="1849" y="986"/>
                </a:lnTo>
                <a:lnTo>
                  <a:pt x="1867" y="1113"/>
                </a:lnTo>
                <a:lnTo>
                  <a:pt x="1884" y="1241"/>
                </a:lnTo>
                <a:lnTo>
                  <a:pt x="1900" y="1364"/>
                </a:lnTo>
                <a:lnTo>
                  <a:pt x="1917" y="1485"/>
                </a:lnTo>
                <a:lnTo>
                  <a:pt x="1933" y="1600"/>
                </a:lnTo>
                <a:lnTo>
                  <a:pt x="1950" y="1708"/>
                </a:lnTo>
                <a:lnTo>
                  <a:pt x="1966" y="1809"/>
                </a:lnTo>
                <a:lnTo>
                  <a:pt x="1983" y="1905"/>
                </a:lnTo>
                <a:lnTo>
                  <a:pt x="2001" y="1992"/>
                </a:lnTo>
                <a:lnTo>
                  <a:pt x="2016" y="2070"/>
                </a:lnTo>
                <a:lnTo>
                  <a:pt x="2034" y="2142"/>
                </a:lnTo>
                <a:lnTo>
                  <a:pt x="2050" y="2206"/>
                </a:lnTo>
                <a:lnTo>
                  <a:pt x="2067" y="2264"/>
                </a:lnTo>
                <a:lnTo>
                  <a:pt x="2083" y="2314"/>
                </a:lnTo>
                <a:lnTo>
                  <a:pt x="2100" y="2358"/>
                </a:lnTo>
                <a:lnTo>
                  <a:pt x="2117" y="2396"/>
                </a:lnTo>
                <a:lnTo>
                  <a:pt x="2133" y="2429"/>
                </a:lnTo>
                <a:lnTo>
                  <a:pt x="2151" y="2457"/>
                </a:lnTo>
                <a:lnTo>
                  <a:pt x="2166" y="2480"/>
                </a:lnTo>
                <a:lnTo>
                  <a:pt x="2184" y="2501"/>
                </a:lnTo>
                <a:lnTo>
                  <a:pt x="2199" y="2516"/>
                </a:lnTo>
                <a:lnTo>
                  <a:pt x="2217" y="2530"/>
                </a:lnTo>
                <a:lnTo>
                  <a:pt x="2234" y="2542"/>
                </a:lnTo>
                <a:lnTo>
                  <a:pt x="2250" y="2551"/>
                </a:lnTo>
                <a:lnTo>
                  <a:pt x="2267" y="2558"/>
                </a:lnTo>
                <a:lnTo>
                  <a:pt x="2283" y="2565"/>
                </a:lnTo>
                <a:lnTo>
                  <a:pt x="2300" y="2568"/>
                </a:lnTo>
                <a:lnTo>
                  <a:pt x="2316" y="2574"/>
                </a:lnTo>
                <a:lnTo>
                  <a:pt x="2333" y="2575"/>
                </a:lnTo>
                <a:lnTo>
                  <a:pt x="2351" y="2579"/>
                </a:lnTo>
                <a:lnTo>
                  <a:pt x="2367" y="2581"/>
                </a:lnTo>
                <a:lnTo>
                  <a:pt x="2384" y="2581"/>
                </a:lnTo>
                <a:lnTo>
                  <a:pt x="2400" y="2582"/>
                </a:lnTo>
                <a:lnTo>
                  <a:pt x="2417" y="2582"/>
                </a:lnTo>
                <a:lnTo>
                  <a:pt x="2433" y="2584"/>
                </a:lnTo>
                <a:lnTo>
                  <a:pt x="2450" y="2584"/>
                </a:lnTo>
                <a:lnTo>
                  <a:pt x="2468" y="2584"/>
                </a:lnTo>
                <a:lnTo>
                  <a:pt x="2483" y="2584"/>
                </a:lnTo>
                <a:lnTo>
                  <a:pt x="2501" y="2584"/>
                </a:lnTo>
                <a:lnTo>
                  <a:pt x="2516" y="2584"/>
                </a:lnTo>
                <a:lnTo>
                  <a:pt x="2534" y="2586"/>
                </a:lnTo>
                <a:lnTo>
                  <a:pt x="2549" y="2586"/>
                </a:lnTo>
                <a:lnTo>
                  <a:pt x="2567" y="2586"/>
                </a:lnTo>
                <a:lnTo>
                  <a:pt x="2584" y="2586"/>
                </a:lnTo>
                <a:lnTo>
                  <a:pt x="2600" y="2586"/>
                </a:lnTo>
                <a:lnTo>
                  <a:pt x="2617" y="2586"/>
                </a:lnTo>
                <a:lnTo>
                  <a:pt x="2633" y="2586"/>
                </a:lnTo>
                <a:lnTo>
                  <a:pt x="2650" y="2586"/>
                </a:lnTo>
                <a:lnTo>
                  <a:pt x="2666" y="2586"/>
                </a:lnTo>
                <a:lnTo>
                  <a:pt x="2684" y="2586"/>
                </a:lnTo>
                <a:lnTo>
                  <a:pt x="2701" y="2586"/>
                </a:lnTo>
                <a:lnTo>
                  <a:pt x="2717" y="2586"/>
                </a:lnTo>
                <a:lnTo>
                  <a:pt x="2734" y="2586"/>
                </a:lnTo>
                <a:lnTo>
                  <a:pt x="2750" y="2586"/>
                </a:lnTo>
                <a:lnTo>
                  <a:pt x="2767" y="2586"/>
                </a:lnTo>
                <a:lnTo>
                  <a:pt x="2783" y="2586"/>
                </a:lnTo>
                <a:lnTo>
                  <a:pt x="2800" y="2586"/>
                </a:lnTo>
                <a:lnTo>
                  <a:pt x="2818" y="2586"/>
                </a:lnTo>
                <a:lnTo>
                  <a:pt x="2833" y="2586"/>
                </a:lnTo>
                <a:lnTo>
                  <a:pt x="2851" y="2586"/>
                </a:lnTo>
                <a:lnTo>
                  <a:pt x="2866" y="2586"/>
                </a:lnTo>
                <a:lnTo>
                  <a:pt x="2884" y="2586"/>
                </a:lnTo>
                <a:lnTo>
                  <a:pt x="2900" y="2586"/>
                </a:lnTo>
                <a:lnTo>
                  <a:pt x="2917" y="2586"/>
                </a:lnTo>
                <a:lnTo>
                  <a:pt x="2934" y="2586"/>
                </a:lnTo>
                <a:lnTo>
                  <a:pt x="2950" y="2586"/>
                </a:lnTo>
                <a:lnTo>
                  <a:pt x="2967" y="2586"/>
                </a:lnTo>
                <a:lnTo>
                  <a:pt x="2983" y="2586"/>
                </a:lnTo>
                <a:lnTo>
                  <a:pt x="3001" y="2586"/>
                </a:lnTo>
                <a:lnTo>
                  <a:pt x="3016" y="2586"/>
                </a:lnTo>
                <a:lnTo>
                  <a:pt x="3034" y="2586"/>
                </a:lnTo>
                <a:lnTo>
                  <a:pt x="3051" y="2586"/>
                </a:lnTo>
                <a:lnTo>
                  <a:pt x="3067" y="2586"/>
                </a:lnTo>
                <a:lnTo>
                  <a:pt x="3084" y="2586"/>
                </a:lnTo>
                <a:lnTo>
                  <a:pt x="3100" y="2586"/>
                </a:lnTo>
                <a:lnTo>
                  <a:pt x="3117" y="2586"/>
                </a:lnTo>
                <a:lnTo>
                  <a:pt x="3133" y="2586"/>
                </a:lnTo>
                <a:lnTo>
                  <a:pt x="3150" y="2586"/>
                </a:lnTo>
                <a:lnTo>
                  <a:pt x="3168" y="2586"/>
                </a:lnTo>
                <a:lnTo>
                  <a:pt x="3183" y="2586"/>
                </a:lnTo>
                <a:lnTo>
                  <a:pt x="3201" y="2586"/>
                </a:lnTo>
                <a:lnTo>
                  <a:pt x="3217" y="2586"/>
                </a:lnTo>
                <a:lnTo>
                  <a:pt x="3234" y="2586"/>
                </a:lnTo>
                <a:lnTo>
                  <a:pt x="3250" y="2586"/>
                </a:lnTo>
                <a:lnTo>
                  <a:pt x="3267" y="2586"/>
                </a:lnTo>
                <a:lnTo>
                  <a:pt x="3284" y="2586"/>
                </a:lnTo>
                <a:lnTo>
                  <a:pt x="3300" y="2586"/>
                </a:lnTo>
                <a:lnTo>
                  <a:pt x="3318" y="2586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C98425-00EF-44EB-922F-6C8C9530E010}"/>
              </a:ext>
            </a:extLst>
          </p:cNvPr>
          <p:cNvSpPr/>
          <p:nvPr/>
        </p:nvSpPr>
        <p:spPr>
          <a:xfrm>
            <a:off x="110934" y="24319"/>
            <a:ext cx="9456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u="sng" dirty="0">
                <a:latin typeface="+mj-lt"/>
              </a:rPr>
              <a:t>Un autre exemple de biais : la graduation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="" xmlns:a16="http://schemas.microsoft.com/office/drawing/2014/main" id="{8A267450-6FF2-4AE7-BABF-34D129425371}"/>
              </a:ext>
            </a:extLst>
          </p:cNvPr>
          <p:cNvGrpSpPr/>
          <p:nvPr/>
        </p:nvGrpSpPr>
        <p:grpSpPr>
          <a:xfrm>
            <a:off x="110934" y="1106796"/>
            <a:ext cx="7594350" cy="2757797"/>
            <a:chOff x="1982713" y="1855963"/>
            <a:chExt cx="7594350" cy="2757797"/>
          </a:xfrm>
        </p:grpSpPr>
        <p:cxnSp>
          <p:nvCxnSpPr>
            <p:cNvPr id="6" name="Connecteur droit 5">
              <a:extLst>
                <a:ext uri="{FF2B5EF4-FFF2-40B4-BE49-F238E27FC236}">
                  <a16:creationId xmlns="" xmlns:a16="http://schemas.microsoft.com/office/drawing/2014/main" id="{9508DE60-B63A-4B1D-BF9E-50F700743E06}"/>
                </a:ext>
              </a:extLst>
            </p:cNvPr>
            <p:cNvCxnSpPr>
              <a:cxnSpLocks/>
            </p:cNvCxnSpPr>
            <p:nvPr/>
          </p:nvCxnSpPr>
          <p:spPr>
            <a:xfrm>
              <a:off x="2055134" y="3123446"/>
              <a:ext cx="7405735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>
              <a:extLst>
                <a:ext uri="{FF2B5EF4-FFF2-40B4-BE49-F238E27FC236}">
                  <a16:creationId xmlns="" xmlns:a16="http://schemas.microsoft.com/office/drawing/2014/main" id="{B21E685C-C7D3-4801-A31D-E86AA452309C}"/>
                </a:ext>
              </a:extLst>
            </p:cNvPr>
            <p:cNvGrpSpPr/>
            <p:nvPr/>
          </p:nvGrpSpPr>
          <p:grpSpPr>
            <a:xfrm>
              <a:off x="2408222" y="1855963"/>
              <a:ext cx="6725216" cy="1267485"/>
              <a:chOff x="2408222" y="1892175"/>
              <a:chExt cx="6725216" cy="1267485"/>
            </a:xfrm>
          </p:grpSpPr>
          <p:cxnSp>
            <p:nvCxnSpPr>
              <p:cNvPr id="8" name="Connecteur droit 7">
                <a:extLst>
                  <a:ext uri="{FF2B5EF4-FFF2-40B4-BE49-F238E27FC236}">
                    <a16:creationId xmlns="" xmlns:a16="http://schemas.microsoft.com/office/drawing/2014/main" id="{007067E0-A64F-4296-9FA8-364FAAD46E57}"/>
                  </a:ext>
                </a:extLst>
              </p:cNvPr>
              <p:cNvCxnSpPr/>
              <p:nvPr/>
            </p:nvCxnSpPr>
            <p:spPr>
              <a:xfrm flipV="1">
                <a:off x="2408222" y="1892175"/>
                <a:ext cx="0" cy="126748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="" xmlns:a16="http://schemas.microsoft.com/office/drawing/2014/main" id="{8C2BD477-5C8B-4F43-95FF-B9E743267CB5}"/>
                  </a:ext>
                </a:extLst>
              </p:cNvPr>
              <p:cNvCxnSpPr/>
              <p:nvPr/>
            </p:nvCxnSpPr>
            <p:spPr>
              <a:xfrm flipV="1">
                <a:off x="9133438" y="1892175"/>
                <a:ext cx="0" cy="126748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="" xmlns:a16="http://schemas.microsoft.com/office/drawing/2014/main" id="{90FB5084-DFD0-460E-85CB-CC4E66BC8187}"/>
                  </a:ext>
                </a:extLst>
              </p:cNvPr>
              <p:cNvCxnSpPr/>
              <p:nvPr/>
            </p:nvCxnSpPr>
            <p:spPr>
              <a:xfrm flipV="1">
                <a:off x="5770832" y="2154725"/>
                <a:ext cx="0" cy="100493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="" xmlns:a16="http://schemas.microsoft.com/office/drawing/2014/main" id="{59106F26-ACC6-47D6-A607-56184A368C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0744" y="2625505"/>
                <a:ext cx="0" cy="53415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="" xmlns:a16="http://schemas.microsoft.com/office/drawing/2014/main" id="{B440D9A3-84B2-4CD5-A6D9-9C72B20E7E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3266" y="2625505"/>
                <a:ext cx="0" cy="53415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="" xmlns:a16="http://schemas.microsoft.com/office/drawing/2014/main" id="{F040E192-1C14-4168-8577-AFF77EBF03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25788" y="2625505"/>
                <a:ext cx="0" cy="53415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="" xmlns:a16="http://schemas.microsoft.com/office/drawing/2014/main" id="{5DA7E305-D7D4-4526-BEC5-7900ED2ECC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8310" y="2625505"/>
                <a:ext cx="0" cy="53415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="" xmlns:a16="http://schemas.microsoft.com/office/drawing/2014/main" id="{E3A97891-119E-4351-9F10-EF0D514909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43354" y="2625505"/>
                <a:ext cx="0" cy="53415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="" xmlns:a16="http://schemas.microsoft.com/office/drawing/2014/main" id="{3929D672-4988-40A3-BB41-EF6E5D2507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5876" y="2625505"/>
                <a:ext cx="0" cy="53415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="" xmlns:a16="http://schemas.microsoft.com/office/drawing/2014/main" id="{0D7732F7-6A26-4E09-B942-EBC757250B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8398" y="2625505"/>
                <a:ext cx="0" cy="53415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="" xmlns:a16="http://schemas.microsoft.com/office/drawing/2014/main" id="{9FD4AE38-E4B9-43E1-94E4-7287A62FDA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60920" y="2625505"/>
                <a:ext cx="0" cy="534155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ZoneTexte 49">
              <a:extLst>
                <a:ext uri="{FF2B5EF4-FFF2-40B4-BE49-F238E27FC236}">
                  <a16:creationId xmlns="" xmlns:a16="http://schemas.microsoft.com/office/drawing/2014/main" id="{D15269D6-80B4-4582-9C31-838014B995A9}"/>
                </a:ext>
              </a:extLst>
            </p:cNvPr>
            <p:cNvSpPr txBox="1"/>
            <p:nvPr/>
          </p:nvSpPr>
          <p:spPr>
            <a:xfrm>
              <a:off x="1982713" y="3167210"/>
              <a:ext cx="86007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800" dirty="0"/>
                <a:t>7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="" xmlns:a16="http://schemas.microsoft.com/office/drawing/2014/main" id="{231972F3-6F3F-4264-A0FE-951829B07A35}"/>
                </a:ext>
              </a:extLst>
            </p:cNvPr>
            <p:cNvSpPr txBox="1"/>
            <p:nvPr/>
          </p:nvSpPr>
          <p:spPr>
            <a:xfrm>
              <a:off x="8716984" y="3121945"/>
              <a:ext cx="86007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800" dirty="0"/>
                <a:t>8</a:t>
              </a:r>
            </a:p>
          </p:txBody>
        </p:sp>
      </p:grpSp>
      <p:sp>
        <p:nvSpPr>
          <p:cNvPr id="54" name="Ellipse 53">
            <a:extLst>
              <a:ext uri="{FF2B5EF4-FFF2-40B4-BE49-F238E27FC236}">
                <a16:creationId xmlns="" xmlns:a16="http://schemas.microsoft.com/office/drawing/2014/main" id="{17BA1A11-01FB-43BF-9DD8-04E4469722F0}"/>
              </a:ext>
            </a:extLst>
          </p:cNvPr>
          <p:cNvSpPr/>
          <p:nvPr/>
        </p:nvSpPr>
        <p:spPr>
          <a:xfrm>
            <a:off x="1650023" y="1566250"/>
            <a:ext cx="1140738" cy="114073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420685" y="1733307"/>
            <a:ext cx="7530549" cy="6242792"/>
            <a:chOff x="1222218" y="1452650"/>
            <a:chExt cx="7530549" cy="6242792"/>
          </a:xfrm>
        </p:grpSpPr>
        <p:sp>
          <p:nvSpPr>
            <p:cNvPr id="55" name="Ellipse 54">
              <a:extLst>
                <a:ext uri="{FF2B5EF4-FFF2-40B4-BE49-F238E27FC236}">
                  <a16:creationId xmlns="" xmlns:a16="http://schemas.microsoft.com/office/drawing/2014/main" id="{59EB2F50-76F1-4CA9-9117-F80BDA4D9D3F}"/>
                </a:ext>
              </a:extLst>
            </p:cNvPr>
            <p:cNvSpPr/>
            <p:nvPr/>
          </p:nvSpPr>
          <p:spPr>
            <a:xfrm>
              <a:off x="1620572" y="2842787"/>
              <a:ext cx="4852655" cy="48526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Connecteur droit 56">
              <a:extLst>
                <a:ext uri="{FF2B5EF4-FFF2-40B4-BE49-F238E27FC236}">
                  <a16:creationId xmlns="" xmlns:a16="http://schemas.microsoft.com/office/drawing/2014/main" id="{384D13FE-D6D2-419F-840B-A6965F560030}"/>
                </a:ext>
              </a:extLst>
            </p:cNvPr>
            <p:cNvCxnSpPr/>
            <p:nvPr/>
          </p:nvCxnSpPr>
          <p:spPr>
            <a:xfrm>
              <a:off x="1222218" y="5785164"/>
              <a:ext cx="7530549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="" xmlns:a16="http://schemas.microsoft.com/office/drawing/2014/main" id="{1A23A3AB-8160-462A-94A3-03F461E8A6F1}"/>
                </a:ext>
              </a:extLst>
            </p:cNvPr>
            <p:cNvCxnSpPr/>
            <p:nvPr/>
          </p:nvCxnSpPr>
          <p:spPr>
            <a:xfrm flipV="1">
              <a:off x="2136618" y="4562947"/>
              <a:ext cx="0" cy="1240324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="" xmlns:a16="http://schemas.microsoft.com/office/drawing/2014/main" id="{C3B0C64A-4218-45C9-A103-43DFC8806466}"/>
                </a:ext>
              </a:extLst>
            </p:cNvPr>
            <p:cNvCxnSpPr/>
            <p:nvPr/>
          </p:nvCxnSpPr>
          <p:spPr>
            <a:xfrm flipV="1">
              <a:off x="6055260" y="4534278"/>
              <a:ext cx="0" cy="1240324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="" xmlns:a16="http://schemas.microsoft.com/office/drawing/2014/main" id="{4CE475C1-413D-44D1-A85A-9D702EDF357A}"/>
                </a:ext>
              </a:extLst>
            </p:cNvPr>
            <p:cNvCxnSpPr/>
            <p:nvPr/>
          </p:nvCxnSpPr>
          <p:spPr>
            <a:xfrm flipH="1">
              <a:off x="1695385" y="1640610"/>
              <a:ext cx="756171" cy="3041151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="" xmlns:a16="http://schemas.microsoft.com/office/drawing/2014/main" id="{D19ECD0D-3078-41EE-8DC0-F101A53D4550}"/>
                </a:ext>
              </a:extLst>
            </p:cNvPr>
            <p:cNvCxnSpPr>
              <a:cxnSpLocks/>
              <a:stCxn id="54" idx="7"/>
              <a:endCxn id="55" idx="7"/>
            </p:cNvCxnSpPr>
            <p:nvPr/>
          </p:nvCxnSpPr>
          <p:spPr>
            <a:xfrm>
              <a:off x="3425237" y="1452650"/>
              <a:ext cx="2337335" cy="210079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ZoneTexte 65">
            <a:extLst>
              <a:ext uri="{FF2B5EF4-FFF2-40B4-BE49-F238E27FC236}">
                <a16:creationId xmlns="" xmlns:a16="http://schemas.microsoft.com/office/drawing/2014/main" id="{D58DB6EB-430C-4CFF-AE5B-89E730126B66}"/>
              </a:ext>
            </a:extLst>
          </p:cNvPr>
          <p:cNvSpPr txBox="1"/>
          <p:nvPr/>
        </p:nvSpPr>
        <p:spPr>
          <a:xfrm>
            <a:off x="8304490" y="4322537"/>
            <a:ext cx="402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Erreur non statistique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959276" y="4523048"/>
            <a:ext cx="1294451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944976" y="4043949"/>
            <a:ext cx="131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Biais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10314690" y="4948265"/>
            <a:ext cx="843" cy="63498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8304490" y="5685760"/>
                <a:ext cx="4021242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dirty="0"/>
                  <a:t>Erreur : 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𝑔𝑟𝑎𝑑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490" y="5685760"/>
                <a:ext cx="4021242" cy="830292"/>
              </a:xfrm>
              <a:prstGeom prst="rect">
                <a:avLst/>
              </a:prstGeom>
              <a:blipFill>
                <a:blip r:embed="rId2"/>
                <a:stretch>
                  <a:fillRect b="-80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298449" y="4763853"/>
            <a:ext cx="3909012" cy="124032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4" grpId="0" animBg="1"/>
      <p:bldP spid="66" grpId="0"/>
      <p:bldP spid="17" grpId="0"/>
      <p:bldP spid="21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3E8990-4C68-43EB-AC4A-4B49F2C4D840}"/>
              </a:ext>
            </a:extLst>
          </p:cNvPr>
          <p:cNvSpPr/>
          <p:nvPr/>
        </p:nvSpPr>
        <p:spPr>
          <a:xfrm>
            <a:off x="110934" y="24319"/>
            <a:ext cx="90662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u="sng" dirty="0">
                <a:latin typeface="+mj-lt"/>
              </a:rPr>
              <a:t>Conséquence des erreurs : </a:t>
            </a:r>
          </a:p>
          <a:p>
            <a:r>
              <a:rPr lang="fr-FR" sz="4400" dirty="0">
                <a:latin typeface="+mj-lt"/>
              </a:rPr>
              <a:t>		</a:t>
            </a:r>
            <a:r>
              <a:rPr lang="fr-FR" sz="4400" u="sng" dirty="0">
                <a:latin typeface="+mj-lt"/>
              </a:rPr>
              <a:t>Répétabilité et Reproductibilité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15938" y="2762245"/>
            <a:ext cx="1119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Action de renouveler la mesure dans les mêmes conditions, sur le même objet et avec le même opérateur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15938" y="5140464"/>
            <a:ext cx="1119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Action de renouveler la mesure dans </a:t>
            </a:r>
            <a:r>
              <a:rPr lang="fr-FR" sz="2400" dirty="0" smtClean="0"/>
              <a:t>des conditions différentes (environnements, objets </a:t>
            </a:r>
            <a:r>
              <a:rPr lang="fr-FR" sz="2400" dirty="0"/>
              <a:t>et </a:t>
            </a:r>
            <a:r>
              <a:rPr lang="fr-FR" sz="2400" dirty="0" smtClean="0"/>
              <a:t>opérateurs)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10934" y="2156590"/>
            <a:ext cx="2481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Répétabilité 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934" y="4562936"/>
            <a:ext cx="3058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Reproductibilité :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="" xmlns:a16="http://schemas.microsoft.com/office/drawing/2014/main" id="{B6363A61-2A19-44BC-8806-3D7A00CE8E8C}"/>
              </a:ext>
            </a:extLst>
          </p:cNvPr>
          <p:cNvCxnSpPr>
            <a:cxnSpLocks/>
          </p:cNvCxnSpPr>
          <p:nvPr/>
        </p:nvCxnSpPr>
        <p:spPr>
          <a:xfrm>
            <a:off x="3204927" y="3973533"/>
            <a:ext cx="41645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38A81CF2-4FE6-4204-9DE7-D9FCAC8D165D}"/>
              </a:ext>
            </a:extLst>
          </p:cNvPr>
          <p:cNvSpPr txBox="1"/>
          <p:nvPr/>
        </p:nvSpPr>
        <p:spPr>
          <a:xfrm>
            <a:off x="3612334" y="3711923"/>
            <a:ext cx="458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Erreur </a:t>
            </a:r>
            <a:r>
              <a:rPr lang="fr-FR" sz="2800" dirty="0" smtClean="0"/>
              <a:t>réductible</a:t>
            </a:r>
            <a:endParaRPr lang="fr-FR" sz="2800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8A7D9C9F-E16A-419D-8874-508F36D4B32F}"/>
              </a:ext>
            </a:extLst>
          </p:cNvPr>
          <p:cNvCxnSpPr>
            <a:cxnSpLocks/>
          </p:cNvCxnSpPr>
          <p:nvPr/>
        </p:nvCxnSpPr>
        <p:spPr>
          <a:xfrm>
            <a:off x="3194365" y="6362139"/>
            <a:ext cx="41645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CEED9B0F-C342-44F3-9464-85C9356F83C9}"/>
              </a:ext>
            </a:extLst>
          </p:cNvPr>
          <p:cNvSpPr txBox="1"/>
          <p:nvPr/>
        </p:nvSpPr>
        <p:spPr>
          <a:xfrm>
            <a:off x="3601772" y="6100529"/>
            <a:ext cx="294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/>
              <a:t>Erreur irréductible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5947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AD810514-C158-483B-8D2A-8F678E50570F}"/>
              </a:ext>
            </a:extLst>
          </p:cNvPr>
          <p:cNvCxnSpPr/>
          <p:nvPr/>
        </p:nvCxnSpPr>
        <p:spPr>
          <a:xfrm>
            <a:off x="1425860" y="5103609"/>
            <a:ext cx="81371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CDE8B8-AEC1-47F5-9978-C98015719ACA}"/>
              </a:ext>
            </a:extLst>
          </p:cNvPr>
          <p:cNvSpPr/>
          <p:nvPr/>
        </p:nvSpPr>
        <p:spPr>
          <a:xfrm>
            <a:off x="110934" y="24319"/>
            <a:ext cx="76612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4400" dirty="0">
                <a:latin typeface="+mj-lt"/>
                <a:ea typeface="+mj-ea"/>
                <a:cs typeface="+mj-cs"/>
              </a:rPr>
              <a:t>Comment valider notre mesure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BD552676-88B1-4A5D-B28C-72498A20B87D}"/>
              </a:ext>
            </a:extLst>
          </p:cNvPr>
          <p:cNvSpPr txBox="1"/>
          <p:nvPr/>
        </p:nvSpPr>
        <p:spPr>
          <a:xfrm>
            <a:off x="647272" y="821933"/>
            <a:ext cx="514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ym typeface="Wingdings" panose="05000000000000000000" pitchFamily="2" charset="2"/>
              </a:rPr>
              <a:t> Réalisation d’un étalonnage</a:t>
            </a:r>
            <a:r>
              <a:rPr lang="fr-FR" sz="2800" dirty="0"/>
              <a:t>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D52BE00A-F7AD-4D2D-B00E-3741D6081845}"/>
              </a:ext>
            </a:extLst>
          </p:cNvPr>
          <p:cNvSpPr txBox="1"/>
          <p:nvPr/>
        </p:nvSpPr>
        <p:spPr>
          <a:xfrm>
            <a:off x="647272" y="1444127"/>
            <a:ext cx="992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Validation de la mesure en réalisant la mesure d’une grandeur connue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1BA57E4-0D72-423E-B856-5A10D99917A8}"/>
              </a:ext>
            </a:extLst>
          </p:cNvPr>
          <p:cNvSpPr txBox="1"/>
          <p:nvPr/>
        </p:nvSpPr>
        <p:spPr>
          <a:xfrm>
            <a:off x="5229536" y="6009463"/>
            <a:ext cx="401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Essayons d’estimer Pi !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5CE0321D-6BD9-4BBF-80AF-B9B7CA0D5600}"/>
              </a:ext>
            </a:extLst>
          </p:cNvPr>
          <p:cNvGrpSpPr/>
          <p:nvPr/>
        </p:nvGrpSpPr>
        <p:grpSpPr>
          <a:xfrm>
            <a:off x="1323118" y="2853567"/>
            <a:ext cx="2229492" cy="2277785"/>
            <a:chOff x="965771" y="3256908"/>
            <a:chExt cx="1345914" cy="1375068"/>
          </a:xfrm>
        </p:grpSpPr>
        <p:sp>
          <p:nvSpPr>
            <p:cNvPr id="6" name="Ellipse 5">
              <a:extLst>
                <a:ext uri="{FF2B5EF4-FFF2-40B4-BE49-F238E27FC236}">
                  <a16:creationId xmlns="" xmlns:a16="http://schemas.microsoft.com/office/drawing/2014/main" id="{C4E15A12-7782-494E-8D51-CC5519BB5562}"/>
                </a:ext>
              </a:extLst>
            </p:cNvPr>
            <p:cNvSpPr/>
            <p:nvPr/>
          </p:nvSpPr>
          <p:spPr>
            <a:xfrm>
              <a:off x="965771" y="3256908"/>
              <a:ext cx="1345914" cy="1345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="" xmlns:a16="http://schemas.microsoft.com/office/drawing/2014/main" id="{812C7595-335A-465E-B18A-716B5B0D5541}"/>
                </a:ext>
              </a:extLst>
            </p:cNvPr>
            <p:cNvSpPr/>
            <p:nvPr/>
          </p:nvSpPr>
          <p:spPr>
            <a:xfrm>
              <a:off x="1591696" y="4574376"/>
              <a:ext cx="57600" cy="57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="" xmlns:a16="http://schemas.microsoft.com/office/drawing/2014/main" id="{17FE8794-11C4-46DB-81A6-2166F744B765}"/>
              </a:ext>
            </a:extLst>
          </p:cNvPr>
          <p:cNvSpPr/>
          <p:nvPr/>
        </p:nvSpPr>
        <p:spPr>
          <a:xfrm>
            <a:off x="2358749" y="5034232"/>
            <a:ext cx="95414" cy="954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CC4F2A35-8489-4407-9B0C-1BE127AE4E2A}"/>
              </a:ext>
            </a:extLst>
          </p:cNvPr>
          <p:cNvCxnSpPr>
            <a:stCxn id="6" idx="2"/>
            <a:endCxn id="6" idx="6"/>
          </p:cNvCxnSpPr>
          <p:nvPr/>
        </p:nvCxnSpPr>
        <p:spPr>
          <a:xfrm>
            <a:off x="1323118" y="3968313"/>
            <a:ext cx="2229492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AA5D9907-2B4E-4DBA-B305-DEB5F6E5A99E}"/>
              </a:ext>
            </a:extLst>
          </p:cNvPr>
          <p:cNvSpPr txBox="1"/>
          <p:nvPr/>
        </p:nvSpPr>
        <p:spPr>
          <a:xfrm>
            <a:off x="2178763" y="3220013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latin typeface="Symbol" panose="05050102010706020507" pitchFamily="18" charset="2"/>
              </a:rPr>
              <a:t>f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="" xmlns:a16="http://schemas.microsoft.com/office/drawing/2014/main" id="{E3D90100-D96A-4654-94EC-A5AC75E3362E}"/>
              </a:ext>
            </a:extLst>
          </p:cNvPr>
          <p:cNvCxnSpPr/>
          <p:nvPr/>
        </p:nvCxnSpPr>
        <p:spPr>
          <a:xfrm>
            <a:off x="2407363" y="5267888"/>
            <a:ext cx="673417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E8ECA1AF-813E-4F41-ACAD-0A44008DC664}"/>
              </a:ext>
            </a:extLst>
          </p:cNvPr>
          <p:cNvSpPr txBox="1"/>
          <p:nvPr/>
        </p:nvSpPr>
        <p:spPr>
          <a:xfrm>
            <a:off x="5331538" y="5229788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7860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-0.00139 L 0.54909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4"/>
          <p:cNvSpPr>
            <a:spLocks/>
          </p:cNvSpPr>
          <p:nvPr/>
        </p:nvSpPr>
        <p:spPr bwMode="auto">
          <a:xfrm rot="5400000">
            <a:off x="56435" y="2458870"/>
            <a:ext cx="2284308" cy="579494"/>
          </a:xfrm>
          <a:custGeom>
            <a:avLst/>
            <a:gdLst>
              <a:gd name="T0" fmla="*/ 50 w 3318"/>
              <a:gd name="T1" fmla="*/ 2586 h 2586"/>
              <a:gd name="T2" fmla="*/ 116 w 3318"/>
              <a:gd name="T3" fmla="*/ 2586 h 2586"/>
              <a:gd name="T4" fmla="*/ 182 w 3318"/>
              <a:gd name="T5" fmla="*/ 2586 h 2586"/>
              <a:gd name="T6" fmla="*/ 249 w 3318"/>
              <a:gd name="T7" fmla="*/ 2586 h 2586"/>
              <a:gd name="T8" fmla="*/ 317 w 3318"/>
              <a:gd name="T9" fmla="*/ 2586 h 2586"/>
              <a:gd name="T10" fmla="*/ 383 w 3318"/>
              <a:gd name="T11" fmla="*/ 2586 h 2586"/>
              <a:gd name="T12" fmla="*/ 449 w 3318"/>
              <a:gd name="T13" fmla="*/ 2586 h 2586"/>
              <a:gd name="T14" fmla="*/ 517 w 3318"/>
              <a:gd name="T15" fmla="*/ 2586 h 2586"/>
              <a:gd name="T16" fmla="*/ 583 w 3318"/>
              <a:gd name="T17" fmla="*/ 2586 h 2586"/>
              <a:gd name="T18" fmla="*/ 649 w 3318"/>
              <a:gd name="T19" fmla="*/ 2586 h 2586"/>
              <a:gd name="T20" fmla="*/ 715 w 3318"/>
              <a:gd name="T21" fmla="*/ 2586 h 2586"/>
              <a:gd name="T22" fmla="*/ 783 w 3318"/>
              <a:gd name="T23" fmla="*/ 2584 h 2586"/>
              <a:gd name="T24" fmla="*/ 850 w 3318"/>
              <a:gd name="T25" fmla="*/ 2584 h 2586"/>
              <a:gd name="T26" fmla="*/ 916 w 3318"/>
              <a:gd name="T27" fmla="*/ 2581 h 2586"/>
              <a:gd name="T28" fmla="*/ 984 w 3318"/>
              <a:gd name="T29" fmla="*/ 2574 h 2586"/>
              <a:gd name="T30" fmla="*/ 1050 w 3318"/>
              <a:gd name="T31" fmla="*/ 2551 h 2586"/>
              <a:gd name="T32" fmla="*/ 1116 w 3318"/>
              <a:gd name="T33" fmla="*/ 2501 h 2586"/>
              <a:gd name="T34" fmla="*/ 1182 w 3318"/>
              <a:gd name="T35" fmla="*/ 2396 h 2586"/>
              <a:gd name="T36" fmla="*/ 1250 w 3318"/>
              <a:gd name="T37" fmla="*/ 2206 h 2586"/>
              <a:gd name="T38" fmla="*/ 1316 w 3318"/>
              <a:gd name="T39" fmla="*/ 1905 h 2586"/>
              <a:gd name="T40" fmla="*/ 1382 w 3318"/>
              <a:gd name="T41" fmla="*/ 1485 h 2586"/>
              <a:gd name="T42" fmla="*/ 1450 w 3318"/>
              <a:gd name="T43" fmla="*/ 986 h 2586"/>
              <a:gd name="T44" fmla="*/ 1517 w 3318"/>
              <a:gd name="T45" fmla="*/ 496 h 2586"/>
              <a:gd name="T46" fmla="*/ 1583 w 3318"/>
              <a:gd name="T47" fmla="*/ 134 h 2586"/>
              <a:gd name="T48" fmla="*/ 1651 w 3318"/>
              <a:gd name="T49" fmla="*/ 0 h 2586"/>
              <a:gd name="T50" fmla="*/ 1717 w 3318"/>
              <a:gd name="T51" fmla="*/ 134 h 2586"/>
              <a:gd name="T52" fmla="*/ 1783 w 3318"/>
              <a:gd name="T53" fmla="*/ 496 h 2586"/>
              <a:gd name="T54" fmla="*/ 1849 w 3318"/>
              <a:gd name="T55" fmla="*/ 986 h 2586"/>
              <a:gd name="T56" fmla="*/ 1917 w 3318"/>
              <a:gd name="T57" fmla="*/ 1485 h 2586"/>
              <a:gd name="T58" fmla="*/ 1983 w 3318"/>
              <a:gd name="T59" fmla="*/ 1905 h 2586"/>
              <a:gd name="T60" fmla="*/ 2050 w 3318"/>
              <a:gd name="T61" fmla="*/ 2206 h 2586"/>
              <a:gd name="T62" fmla="*/ 2117 w 3318"/>
              <a:gd name="T63" fmla="*/ 2396 h 2586"/>
              <a:gd name="T64" fmla="*/ 2184 w 3318"/>
              <a:gd name="T65" fmla="*/ 2501 h 2586"/>
              <a:gd name="T66" fmla="*/ 2250 w 3318"/>
              <a:gd name="T67" fmla="*/ 2551 h 2586"/>
              <a:gd name="T68" fmla="*/ 2316 w 3318"/>
              <a:gd name="T69" fmla="*/ 2574 h 2586"/>
              <a:gd name="T70" fmla="*/ 2384 w 3318"/>
              <a:gd name="T71" fmla="*/ 2581 h 2586"/>
              <a:gd name="T72" fmla="*/ 2450 w 3318"/>
              <a:gd name="T73" fmla="*/ 2584 h 2586"/>
              <a:gd name="T74" fmla="*/ 2516 w 3318"/>
              <a:gd name="T75" fmla="*/ 2584 h 2586"/>
              <a:gd name="T76" fmla="*/ 2584 w 3318"/>
              <a:gd name="T77" fmla="*/ 2586 h 2586"/>
              <a:gd name="T78" fmla="*/ 2650 w 3318"/>
              <a:gd name="T79" fmla="*/ 2586 h 2586"/>
              <a:gd name="T80" fmla="*/ 2717 w 3318"/>
              <a:gd name="T81" fmla="*/ 2586 h 2586"/>
              <a:gd name="T82" fmla="*/ 2783 w 3318"/>
              <a:gd name="T83" fmla="*/ 2586 h 2586"/>
              <a:gd name="T84" fmla="*/ 2851 w 3318"/>
              <a:gd name="T85" fmla="*/ 2586 h 2586"/>
              <a:gd name="T86" fmla="*/ 2917 w 3318"/>
              <a:gd name="T87" fmla="*/ 2586 h 2586"/>
              <a:gd name="T88" fmla="*/ 2983 w 3318"/>
              <a:gd name="T89" fmla="*/ 2586 h 2586"/>
              <a:gd name="T90" fmla="*/ 3051 w 3318"/>
              <a:gd name="T91" fmla="*/ 2586 h 2586"/>
              <a:gd name="T92" fmla="*/ 3117 w 3318"/>
              <a:gd name="T93" fmla="*/ 2586 h 2586"/>
              <a:gd name="T94" fmla="*/ 3183 w 3318"/>
              <a:gd name="T95" fmla="*/ 2586 h 2586"/>
              <a:gd name="T96" fmla="*/ 3250 w 3318"/>
              <a:gd name="T97" fmla="*/ 2586 h 2586"/>
              <a:gd name="T98" fmla="*/ 3318 w 3318"/>
              <a:gd name="T99" fmla="*/ 258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18" h="2586">
                <a:moveTo>
                  <a:pt x="0" y="2586"/>
                </a:moveTo>
                <a:lnTo>
                  <a:pt x="15" y="2586"/>
                </a:lnTo>
                <a:lnTo>
                  <a:pt x="33" y="2586"/>
                </a:lnTo>
                <a:lnTo>
                  <a:pt x="50" y="2586"/>
                </a:lnTo>
                <a:lnTo>
                  <a:pt x="66" y="2586"/>
                </a:lnTo>
                <a:lnTo>
                  <a:pt x="83" y="2586"/>
                </a:lnTo>
                <a:lnTo>
                  <a:pt x="99" y="2586"/>
                </a:lnTo>
                <a:lnTo>
                  <a:pt x="116" y="2586"/>
                </a:lnTo>
                <a:lnTo>
                  <a:pt x="132" y="2586"/>
                </a:lnTo>
                <a:lnTo>
                  <a:pt x="149" y="2586"/>
                </a:lnTo>
                <a:lnTo>
                  <a:pt x="167" y="2586"/>
                </a:lnTo>
                <a:lnTo>
                  <a:pt x="182" y="2586"/>
                </a:lnTo>
                <a:lnTo>
                  <a:pt x="200" y="2586"/>
                </a:lnTo>
                <a:lnTo>
                  <a:pt x="216" y="2586"/>
                </a:lnTo>
                <a:lnTo>
                  <a:pt x="233" y="2586"/>
                </a:lnTo>
                <a:lnTo>
                  <a:pt x="249" y="2586"/>
                </a:lnTo>
                <a:lnTo>
                  <a:pt x="266" y="2586"/>
                </a:lnTo>
                <a:lnTo>
                  <a:pt x="283" y="2586"/>
                </a:lnTo>
                <a:lnTo>
                  <a:pt x="299" y="2586"/>
                </a:lnTo>
                <a:lnTo>
                  <a:pt x="317" y="2586"/>
                </a:lnTo>
                <a:lnTo>
                  <a:pt x="332" y="2586"/>
                </a:lnTo>
                <a:lnTo>
                  <a:pt x="350" y="2586"/>
                </a:lnTo>
                <a:lnTo>
                  <a:pt x="365" y="2586"/>
                </a:lnTo>
                <a:lnTo>
                  <a:pt x="383" y="2586"/>
                </a:lnTo>
                <a:lnTo>
                  <a:pt x="400" y="2586"/>
                </a:lnTo>
                <a:lnTo>
                  <a:pt x="416" y="2586"/>
                </a:lnTo>
                <a:lnTo>
                  <a:pt x="433" y="2586"/>
                </a:lnTo>
                <a:lnTo>
                  <a:pt x="449" y="2586"/>
                </a:lnTo>
                <a:lnTo>
                  <a:pt x="466" y="2586"/>
                </a:lnTo>
                <a:lnTo>
                  <a:pt x="482" y="2586"/>
                </a:lnTo>
                <a:lnTo>
                  <a:pt x="499" y="2586"/>
                </a:lnTo>
                <a:lnTo>
                  <a:pt x="517" y="2586"/>
                </a:lnTo>
                <a:lnTo>
                  <a:pt x="533" y="2586"/>
                </a:lnTo>
                <a:lnTo>
                  <a:pt x="550" y="2586"/>
                </a:lnTo>
                <a:lnTo>
                  <a:pt x="566" y="2586"/>
                </a:lnTo>
                <a:lnTo>
                  <a:pt x="583" y="2586"/>
                </a:lnTo>
                <a:lnTo>
                  <a:pt x="599" y="2586"/>
                </a:lnTo>
                <a:lnTo>
                  <a:pt x="616" y="2586"/>
                </a:lnTo>
                <a:lnTo>
                  <a:pt x="634" y="2586"/>
                </a:lnTo>
                <a:lnTo>
                  <a:pt x="649" y="2586"/>
                </a:lnTo>
                <a:lnTo>
                  <a:pt x="667" y="2586"/>
                </a:lnTo>
                <a:lnTo>
                  <a:pt x="682" y="2586"/>
                </a:lnTo>
                <a:lnTo>
                  <a:pt x="700" y="2586"/>
                </a:lnTo>
                <a:lnTo>
                  <a:pt x="715" y="2586"/>
                </a:lnTo>
                <a:lnTo>
                  <a:pt x="733" y="2586"/>
                </a:lnTo>
                <a:lnTo>
                  <a:pt x="750" y="2586"/>
                </a:lnTo>
                <a:lnTo>
                  <a:pt x="766" y="2586"/>
                </a:lnTo>
                <a:lnTo>
                  <a:pt x="783" y="2584"/>
                </a:lnTo>
                <a:lnTo>
                  <a:pt x="799" y="2584"/>
                </a:lnTo>
                <a:lnTo>
                  <a:pt x="816" y="2584"/>
                </a:lnTo>
                <a:lnTo>
                  <a:pt x="832" y="2584"/>
                </a:lnTo>
                <a:lnTo>
                  <a:pt x="850" y="2584"/>
                </a:lnTo>
                <a:lnTo>
                  <a:pt x="867" y="2584"/>
                </a:lnTo>
                <a:lnTo>
                  <a:pt x="883" y="2582"/>
                </a:lnTo>
                <a:lnTo>
                  <a:pt x="900" y="2582"/>
                </a:lnTo>
                <a:lnTo>
                  <a:pt x="916" y="2581"/>
                </a:lnTo>
                <a:lnTo>
                  <a:pt x="933" y="2581"/>
                </a:lnTo>
                <a:lnTo>
                  <a:pt x="949" y="2579"/>
                </a:lnTo>
                <a:lnTo>
                  <a:pt x="966" y="2575"/>
                </a:lnTo>
                <a:lnTo>
                  <a:pt x="984" y="2574"/>
                </a:lnTo>
                <a:lnTo>
                  <a:pt x="999" y="2568"/>
                </a:lnTo>
                <a:lnTo>
                  <a:pt x="1017" y="2565"/>
                </a:lnTo>
                <a:lnTo>
                  <a:pt x="1032" y="2558"/>
                </a:lnTo>
                <a:lnTo>
                  <a:pt x="1050" y="2551"/>
                </a:lnTo>
                <a:lnTo>
                  <a:pt x="1065" y="2542"/>
                </a:lnTo>
                <a:lnTo>
                  <a:pt x="1083" y="2530"/>
                </a:lnTo>
                <a:lnTo>
                  <a:pt x="1100" y="2516"/>
                </a:lnTo>
                <a:lnTo>
                  <a:pt x="1116" y="2501"/>
                </a:lnTo>
                <a:lnTo>
                  <a:pt x="1133" y="2480"/>
                </a:lnTo>
                <a:lnTo>
                  <a:pt x="1149" y="2457"/>
                </a:lnTo>
                <a:lnTo>
                  <a:pt x="1167" y="2429"/>
                </a:lnTo>
                <a:lnTo>
                  <a:pt x="1182" y="2396"/>
                </a:lnTo>
                <a:lnTo>
                  <a:pt x="1200" y="2358"/>
                </a:lnTo>
                <a:lnTo>
                  <a:pt x="1217" y="2314"/>
                </a:lnTo>
                <a:lnTo>
                  <a:pt x="1233" y="2264"/>
                </a:lnTo>
                <a:lnTo>
                  <a:pt x="1250" y="2206"/>
                </a:lnTo>
                <a:lnTo>
                  <a:pt x="1266" y="2142"/>
                </a:lnTo>
                <a:lnTo>
                  <a:pt x="1283" y="2070"/>
                </a:lnTo>
                <a:lnTo>
                  <a:pt x="1299" y="1992"/>
                </a:lnTo>
                <a:lnTo>
                  <a:pt x="1316" y="1905"/>
                </a:lnTo>
                <a:lnTo>
                  <a:pt x="1334" y="1809"/>
                </a:lnTo>
                <a:lnTo>
                  <a:pt x="1349" y="1708"/>
                </a:lnTo>
                <a:lnTo>
                  <a:pt x="1367" y="1600"/>
                </a:lnTo>
                <a:lnTo>
                  <a:pt x="1382" y="1485"/>
                </a:lnTo>
                <a:lnTo>
                  <a:pt x="1400" y="1364"/>
                </a:lnTo>
                <a:lnTo>
                  <a:pt x="1416" y="1241"/>
                </a:lnTo>
                <a:lnTo>
                  <a:pt x="1433" y="1113"/>
                </a:lnTo>
                <a:lnTo>
                  <a:pt x="1450" y="986"/>
                </a:lnTo>
                <a:lnTo>
                  <a:pt x="1466" y="859"/>
                </a:lnTo>
                <a:lnTo>
                  <a:pt x="1484" y="733"/>
                </a:lnTo>
                <a:lnTo>
                  <a:pt x="1499" y="611"/>
                </a:lnTo>
                <a:lnTo>
                  <a:pt x="1517" y="496"/>
                </a:lnTo>
                <a:lnTo>
                  <a:pt x="1532" y="390"/>
                </a:lnTo>
                <a:lnTo>
                  <a:pt x="1550" y="293"/>
                </a:lnTo>
                <a:lnTo>
                  <a:pt x="1567" y="207"/>
                </a:lnTo>
                <a:lnTo>
                  <a:pt x="1583" y="134"/>
                </a:lnTo>
                <a:lnTo>
                  <a:pt x="1600" y="77"/>
                </a:lnTo>
                <a:lnTo>
                  <a:pt x="1616" y="35"/>
                </a:lnTo>
                <a:lnTo>
                  <a:pt x="1633" y="9"/>
                </a:lnTo>
                <a:lnTo>
                  <a:pt x="1651" y="0"/>
                </a:lnTo>
                <a:lnTo>
                  <a:pt x="1666" y="9"/>
                </a:lnTo>
                <a:lnTo>
                  <a:pt x="1684" y="35"/>
                </a:lnTo>
                <a:lnTo>
                  <a:pt x="1699" y="77"/>
                </a:lnTo>
                <a:lnTo>
                  <a:pt x="1717" y="134"/>
                </a:lnTo>
                <a:lnTo>
                  <a:pt x="1733" y="207"/>
                </a:lnTo>
                <a:lnTo>
                  <a:pt x="1750" y="293"/>
                </a:lnTo>
                <a:lnTo>
                  <a:pt x="1767" y="390"/>
                </a:lnTo>
                <a:lnTo>
                  <a:pt x="1783" y="496"/>
                </a:lnTo>
                <a:lnTo>
                  <a:pt x="1800" y="611"/>
                </a:lnTo>
                <a:lnTo>
                  <a:pt x="1816" y="733"/>
                </a:lnTo>
                <a:lnTo>
                  <a:pt x="1834" y="859"/>
                </a:lnTo>
                <a:lnTo>
                  <a:pt x="1849" y="986"/>
                </a:lnTo>
                <a:lnTo>
                  <a:pt x="1867" y="1113"/>
                </a:lnTo>
                <a:lnTo>
                  <a:pt x="1884" y="1241"/>
                </a:lnTo>
                <a:lnTo>
                  <a:pt x="1900" y="1364"/>
                </a:lnTo>
                <a:lnTo>
                  <a:pt x="1917" y="1485"/>
                </a:lnTo>
                <a:lnTo>
                  <a:pt x="1933" y="1600"/>
                </a:lnTo>
                <a:lnTo>
                  <a:pt x="1950" y="1708"/>
                </a:lnTo>
                <a:lnTo>
                  <a:pt x="1966" y="1809"/>
                </a:lnTo>
                <a:lnTo>
                  <a:pt x="1983" y="1905"/>
                </a:lnTo>
                <a:lnTo>
                  <a:pt x="2001" y="1992"/>
                </a:lnTo>
                <a:lnTo>
                  <a:pt x="2016" y="2070"/>
                </a:lnTo>
                <a:lnTo>
                  <a:pt x="2034" y="2142"/>
                </a:lnTo>
                <a:lnTo>
                  <a:pt x="2050" y="2206"/>
                </a:lnTo>
                <a:lnTo>
                  <a:pt x="2067" y="2264"/>
                </a:lnTo>
                <a:lnTo>
                  <a:pt x="2083" y="2314"/>
                </a:lnTo>
                <a:lnTo>
                  <a:pt x="2100" y="2358"/>
                </a:lnTo>
                <a:lnTo>
                  <a:pt x="2117" y="2396"/>
                </a:lnTo>
                <a:lnTo>
                  <a:pt x="2133" y="2429"/>
                </a:lnTo>
                <a:lnTo>
                  <a:pt x="2151" y="2457"/>
                </a:lnTo>
                <a:lnTo>
                  <a:pt x="2166" y="2480"/>
                </a:lnTo>
                <a:lnTo>
                  <a:pt x="2184" y="2501"/>
                </a:lnTo>
                <a:lnTo>
                  <a:pt x="2199" y="2516"/>
                </a:lnTo>
                <a:lnTo>
                  <a:pt x="2217" y="2530"/>
                </a:lnTo>
                <a:lnTo>
                  <a:pt x="2234" y="2542"/>
                </a:lnTo>
                <a:lnTo>
                  <a:pt x="2250" y="2551"/>
                </a:lnTo>
                <a:lnTo>
                  <a:pt x="2267" y="2558"/>
                </a:lnTo>
                <a:lnTo>
                  <a:pt x="2283" y="2565"/>
                </a:lnTo>
                <a:lnTo>
                  <a:pt x="2300" y="2568"/>
                </a:lnTo>
                <a:lnTo>
                  <a:pt x="2316" y="2574"/>
                </a:lnTo>
                <a:lnTo>
                  <a:pt x="2333" y="2575"/>
                </a:lnTo>
                <a:lnTo>
                  <a:pt x="2351" y="2579"/>
                </a:lnTo>
                <a:lnTo>
                  <a:pt x="2367" y="2581"/>
                </a:lnTo>
                <a:lnTo>
                  <a:pt x="2384" y="2581"/>
                </a:lnTo>
                <a:lnTo>
                  <a:pt x="2400" y="2582"/>
                </a:lnTo>
                <a:lnTo>
                  <a:pt x="2417" y="2582"/>
                </a:lnTo>
                <a:lnTo>
                  <a:pt x="2433" y="2584"/>
                </a:lnTo>
                <a:lnTo>
                  <a:pt x="2450" y="2584"/>
                </a:lnTo>
                <a:lnTo>
                  <a:pt x="2468" y="2584"/>
                </a:lnTo>
                <a:lnTo>
                  <a:pt x="2483" y="2584"/>
                </a:lnTo>
                <a:lnTo>
                  <a:pt x="2501" y="2584"/>
                </a:lnTo>
                <a:lnTo>
                  <a:pt x="2516" y="2584"/>
                </a:lnTo>
                <a:lnTo>
                  <a:pt x="2534" y="2586"/>
                </a:lnTo>
                <a:lnTo>
                  <a:pt x="2549" y="2586"/>
                </a:lnTo>
                <a:lnTo>
                  <a:pt x="2567" y="2586"/>
                </a:lnTo>
                <a:lnTo>
                  <a:pt x="2584" y="2586"/>
                </a:lnTo>
                <a:lnTo>
                  <a:pt x="2600" y="2586"/>
                </a:lnTo>
                <a:lnTo>
                  <a:pt x="2617" y="2586"/>
                </a:lnTo>
                <a:lnTo>
                  <a:pt x="2633" y="2586"/>
                </a:lnTo>
                <a:lnTo>
                  <a:pt x="2650" y="2586"/>
                </a:lnTo>
                <a:lnTo>
                  <a:pt x="2666" y="2586"/>
                </a:lnTo>
                <a:lnTo>
                  <a:pt x="2684" y="2586"/>
                </a:lnTo>
                <a:lnTo>
                  <a:pt x="2701" y="2586"/>
                </a:lnTo>
                <a:lnTo>
                  <a:pt x="2717" y="2586"/>
                </a:lnTo>
                <a:lnTo>
                  <a:pt x="2734" y="2586"/>
                </a:lnTo>
                <a:lnTo>
                  <a:pt x="2750" y="2586"/>
                </a:lnTo>
                <a:lnTo>
                  <a:pt x="2767" y="2586"/>
                </a:lnTo>
                <a:lnTo>
                  <a:pt x="2783" y="2586"/>
                </a:lnTo>
                <a:lnTo>
                  <a:pt x="2800" y="2586"/>
                </a:lnTo>
                <a:lnTo>
                  <a:pt x="2818" y="2586"/>
                </a:lnTo>
                <a:lnTo>
                  <a:pt x="2833" y="2586"/>
                </a:lnTo>
                <a:lnTo>
                  <a:pt x="2851" y="2586"/>
                </a:lnTo>
                <a:lnTo>
                  <a:pt x="2866" y="2586"/>
                </a:lnTo>
                <a:lnTo>
                  <a:pt x="2884" y="2586"/>
                </a:lnTo>
                <a:lnTo>
                  <a:pt x="2900" y="2586"/>
                </a:lnTo>
                <a:lnTo>
                  <a:pt x="2917" y="2586"/>
                </a:lnTo>
                <a:lnTo>
                  <a:pt x="2934" y="2586"/>
                </a:lnTo>
                <a:lnTo>
                  <a:pt x="2950" y="2586"/>
                </a:lnTo>
                <a:lnTo>
                  <a:pt x="2967" y="2586"/>
                </a:lnTo>
                <a:lnTo>
                  <a:pt x="2983" y="2586"/>
                </a:lnTo>
                <a:lnTo>
                  <a:pt x="3001" y="2586"/>
                </a:lnTo>
                <a:lnTo>
                  <a:pt x="3016" y="2586"/>
                </a:lnTo>
                <a:lnTo>
                  <a:pt x="3034" y="2586"/>
                </a:lnTo>
                <a:lnTo>
                  <a:pt x="3051" y="2586"/>
                </a:lnTo>
                <a:lnTo>
                  <a:pt x="3067" y="2586"/>
                </a:lnTo>
                <a:lnTo>
                  <a:pt x="3084" y="2586"/>
                </a:lnTo>
                <a:lnTo>
                  <a:pt x="3100" y="2586"/>
                </a:lnTo>
                <a:lnTo>
                  <a:pt x="3117" y="2586"/>
                </a:lnTo>
                <a:lnTo>
                  <a:pt x="3133" y="2586"/>
                </a:lnTo>
                <a:lnTo>
                  <a:pt x="3150" y="2586"/>
                </a:lnTo>
                <a:lnTo>
                  <a:pt x="3168" y="2586"/>
                </a:lnTo>
                <a:lnTo>
                  <a:pt x="3183" y="2586"/>
                </a:lnTo>
                <a:lnTo>
                  <a:pt x="3201" y="2586"/>
                </a:lnTo>
                <a:lnTo>
                  <a:pt x="3217" y="2586"/>
                </a:lnTo>
                <a:lnTo>
                  <a:pt x="3234" y="2586"/>
                </a:lnTo>
                <a:lnTo>
                  <a:pt x="3250" y="2586"/>
                </a:lnTo>
                <a:lnTo>
                  <a:pt x="3267" y="2586"/>
                </a:lnTo>
                <a:lnTo>
                  <a:pt x="3284" y="2586"/>
                </a:lnTo>
                <a:lnTo>
                  <a:pt x="3300" y="2586"/>
                </a:lnTo>
                <a:lnTo>
                  <a:pt x="3318" y="258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904126" y="2750895"/>
            <a:ext cx="26364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4"/>
          <p:cNvSpPr>
            <a:spLocks/>
          </p:cNvSpPr>
          <p:nvPr/>
        </p:nvSpPr>
        <p:spPr bwMode="auto">
          <a:xfrm>
            <a:off x="2396531" y="4436672"/>
            <a:ext cx="2284308" cy="579494"/>
          </a:xfrm>
          <a:custGeom>
            <a:avLst/>
            <a:gdLst>
              <a:gd name="T0" fmla="*/ 50 w 3318"/>
              <a:gd name="T1" fmla="*/ 2586 h 2586"/>
              <a:gd name="T2" fmla="*/ 116 w 3318"/>
              <a:gd name="T3" fmla="*/ 2586 h 2586"/>
              <a:gd name="T4" fmla="*/ 182 w 3318"/>
              <a:gd name="T5" fmla="*/ 2586 h 2586"/>
              <a:gd name="T6" fmla="*/ 249 w 3318"/>
              <a:gd name="T7" fmla="*/ 2586 h 2586"/>
              <a:gd name="T8" fmla="*/ 317 w 3318"/>
              <a:gd name="T9" fmla="*/ 2586 h 2586"/>
              <a:gd name="T10" fmla="*/ 383 w 3318"/>
              <a:gd name="T11" fmla="*/ 2586 h 2586"/>
              <a:gd name="T12" fmla="*/ 449 w 3318"/>
              <a:gd name="T13" fmla="*/ 2586 h 2586"/>
              <a:gd name="T14" fmla="*/ 517 w 3318"/>
              <a:gd name="T15" fmla="*/ 2586 h 2586"/>
              <a:gd name="T16" fmla="*/ 583 w 3318"/>
              <a:gd name="T17" fmla="*/ 2586 h 2586"/>
              <a:gd name="T18" fmla="*/ 649 w 3318"/>
              <a:gd name="T19" fmla="*/ 2586 h 2586"/>
              <a:gd name="T20" fmla="*/ 715 w 3318"/>
              <a:gd name="T21" fmla="*/ 2586 h 2586"/>
              <a:gd name="T22" fmla="*/ 783 w 3318"/>
              <a:gd name="T23" fmla="*/ 2584 h 2586"/>
              <a:gd name="T24" fmla="*/ 850 w 3318"/>
              <a:gd name="T25" fmla="*/ 2584 h 2586"/>
              <a:gd name="T26" fmla="*/ 916 w 3318"/>
              <a:gd name="T27" fmla="*/ 2581 h 2586"/>
              <a:gd name="T28" fmla="*/ 984 w 3318"/>
              <a:gd name="T29" fmla="*/ 2574 h 2586"/>
              <a:gd name="T30" fmla="*/ 1050 w 3318"/>
              <a:gd name="T31" fmla="*/ 2551 h 2586"/>
              <a:gd name="T32" fmla="*/ 1116 w 3318"/>
              <a:gd name="T33" fmla="*/ 2501 h 2586"/>
              <a:gd name="T34" fmla="*/ 1182 w 3318"/>
              <a:gd name="T35" fmla="*/ 2396 h 2586"/>
              <a:gd name="T36" fmla="*/ 1250 w 3318"/>
              <a:gd name="T37" fmla="*/ 2206 h 2586"/>
              <a:gd name="T38" fmla="*/ 1316 w 3318"/>
              <a:gd name="T39" fmla="*/ 1905 h 2586"/>
              <a:gd name="T40" fmla="*/ 1382 w 3318"/>
              <a:gd name="T41" fmla="*/ 1485 h 2586"/>
              <a:gd name="T42" fmla="*/ 1450 w 3318"/>
              <a:gd name="T43" fmla="*/ 986 h 2586"/>
              <a:gd name="T44" fmla="*/ 1517 w 3318"/>
              <a:gd name="T45" fmla="*/ 496 h 2586"/>
              <a:gd name="T46" fmla="*/ 1583 w 3318"/>
              <a:gd name="T47" fmla="*/ 134 h 2586"/>
              <a:gd name="T48" fmla="*/ 1651 w 3318"/>
              <a:gd name="T49" fmla="*/ 0 h 2586"/>
              <a:gd name="T50" fmla="*/ 1717 w 3318"/>
              <a:gd name="T51" fmla="*/ 134 h 2586"/>
              <a:gd name="T52" fmla="*/ 1783 w 3318"/>
              <a:gd name="T53" fmla="*/ 496 h 2586"/>
              <a:gd name="T54" fmla="*/ 1849 w 3318"/>
              <a:gd name="T55" fmla="*/ 986 h 2586"/>
              <a:gd name="T56" fmla="*/ 1917 w 3318"/>
              <a:gd name="T57" fmla="*/ 1485 h 2586"/>
              <a:gd name="T58" fmla="*/ 1983 w 3318"/>
              <a:gd name="T59" fmla="*/ 1905 h 2586"/>
              <a:gd name="T60" fmla="*/ 2050 w 3318"/>
              <a:gd name="T61" fmla="*/ 2206 h 2586"/>
              <a:gd name="T62" fmla="*/ 2117 w 3318"/>
              <a:gd name="T63" fmla="*/ 2396 h 2586"/>
              <a:gd name="T64" fmla="*/ 2184 w 3318"/>
              <a:gd name="T65" fmla="*/ 2501 h 2586"/>
              <a:gd name="T66" fmla="*/ 2250 w 3318"/>
              <a:gd name="T67" fmla="*/ 2551 h 2586"/>
              <a:gd name="T68" fmla="*/ 2316 w 3318"/>
              <a:gd name="T69" fmla="*/ 2574 h 2586"/>
              <a:gd name="T70" fmla="*/ 2384 w 3318"/>
              <a:gd name="T71" fmla="*/ 2581 h 2586"/>
              <a:gd name="T72" fmla="*/ 2450 w 3318"/>
              <a:gd name="T73" fmla="*/ 2584 h 2586"/>
              <a:gd name="T74" fmla="*/ 2516 w 3318"/>
              <a:gd name="T75" fmla="*/ 2584 h 2586"/>
              <a:gd name="T76" fmla="*/ 2584 w 3318"/>
              <a:gd name="T77" fmla="*/ 2586 h 2586"/>
              <a:gd name="T78" fmla="*/ 2650 w 3318"/>
              <a:gd name="T79" fmla="*/ 2586 h 2586"/>
              <a:gd name="T80" fmla="*/ 2717 w 3318"/>
              <a:gd name="T81" fmla="*/ 2586 h 2586"/>
              <a:gd name="T82" fmla="*/ 2783 w 3318"/>
              <a:gd name="T83" fmla="*/ 2586 h 2586"/>
              <a:gd name="T84" fmla="*/ 2851 w 3318"/>
              <a:gd name="T85" fmla="*/ 2586 h 2586"/>
              <a:gd name="T86" fmla="*/ 2917 w 3318"/>
              <a:gd name="T87" fmla="*/ 2586 h 2586"/>
              <a:gd name="T88" fmla="*/ 2983 w 3318"/>
              <a:gd name="T89" fmla="*/ 2586 h 2586"/>
              <a:gd name="T90" fmla="*/ 3051 w 3318"/>
              <a:gd name="T91" fmla="*/ 2586 h 2586"/>
              <a:gd name="T92" fmla="*/ 3117 w 3318"/>
              <a:gd name="T93" fmla="*/ 2586 h 2586"/>
              <a:gd name="T94" fmla="*/ 3183 w 3318"/>
              <a:gd name="T95" fmla="*/ 2586 h 2586"/>
              <a:gd name="T96" fmla="*/ 3250 w 3318"/>
              <a:gd name="T97" fmla="*/ 2586 h 2586"/>
              <a:gd name="T98" fmla="*/ 3318 w 3318"/>
              <a:gd name="T99" fmla="*/ 258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18" h="2586">
                <a:moveTo>
                  <a:pt x="0" y="2586"/>
                </a:moveTo>
                <a:lnTo>
                  <a:pt x="15" y="2586"/>
                </a:lnTo>
                <a:lnTo>
                  <a:pt x="33" y="2586"/>
                </a:lnTo>
                <a:lnTo>
                  <a:pt x="50" y="2586"/>
                </a:lnTo>
                <a:lnTo>
                  <a:pt x="66" y="2586"/>
                </a:lnTo>
                <a:lnTo>
                  <a:pt x="83" y="2586"/>
                </a:lnTo>
                <a:lnTo>
                  <a:pt x="99" y="2586"/>
                </a:lnTo>
                <a:lnTo>
                  <a:pt x="116" y="2586"/>
                </a:lnTo>
                <a:lnTo>
                  <a:pt x="132" y="2586"/>
                </a:lnTo>
                <a:lnTo>
                  <a:pt x="149" y="2586"/>
                </a:lnTo>
                <a:lnTo>
                  <a:pt x="167" y="2586"/>
                </a:lnTo>
                <a:lnTo>
                  <a:pt x="182" y="2586"/>
                </a:lnTo>
                <a:lnTo>
                  <a:pt x="200" y="2586"/>
                </a:lnTo>
                <a:lnTo>
                  <a:pt x="216" y="2586"/>
                </a:lnTo>
                <a:lnTo>
                  <a:pt x="233" y="2586"/>
                </a:lnTo>
                <a:lnTo>
                  <a:pt x="249" y="2586"/>
                </a:lnTo>
                <a:lnTo>
                  <a:pt x="266" y="2586"/>
                </a:lnTo>
                <a:lnTo>
                  <a:pt x="283" y="2586"/>
                </a:lnTo>
                <a:lnTo>
                  <a:pt x="299" y="2586"/>
                </a:lnTo>
                <a:lnTo>
                  <a:pt x="317" y="2586"/>
                </a:lnTo>
                <a:lnTo>
                  <a:pt x="332" y="2586"/>
                </a:lnTo>
                <a:lnTo>
                  <a:pt x="350" y="2586"/>
                </a:lnTo>
                <a:lnTo>
                  <a:pt x="365" y="2586"/>
                </a:lnTo>
                <a:lnTo>
                  <a:pt x="383" y="2586"/>
                </a:lnTo>
                <a:lnTo>
                  <a:pt x="400" y="2586"/>
                </a:lnTo>
                <a:lnTo>
                  <a:pt x="416" y="2586"/>
                </a:lnTo>
                <a:lnTo>
                  <a:pt x="433" y="2586"/>
                </a:lnTo>
                <a:lnTo>
                  <a:pt x="449" y="2586"/>
                </a:lnTo>
                <a:lnTo>
                  <a:pt x="466" y="2586"/>
                </a:lnTo>
                <a:lnTo>
                  <a:pt x="482" y="2586"/>
                </a:lnTo>
                <a:lnTo>
                  <a:pt x="499" y="2586"/>
                </a:lnTo>
                <a:lnTo>
                  <a:pt x="517" y="2586"/>
                </a:lnTo>
                <a:lnTo>
                  <a:pt x="533" y="2586"/>
                </a:lnTo>
                <a:lnTo>
                  <a:pt x="550" y="2586"/>
                </a:lnTo>
                <a:lnTo>
                  <a:pt x="566" y="2586"/>
                </a:lnTo>
                <a:lnTo>
                  <a:pt x="583" y="2586"/>
                </a:lnTo>
                <a:lnTo>
                  <a:pt x="599" y="2586"/>
                </a:lnTo>
                <a:lnTo>
                  <a:pt x="616" y="2586"/>
                </a:lnTo>
                <a:lnTo>
                  <a:pt x="634" y="2586"/>
                </a:lnTo>
                <a:lnTo>
                  <a:pt x="649" y="2586"/>
                </a:lnTo>
                <a:lnTo>
                  <a:pt x="667" y="2586"/>
                </a:lnTo>
                <a:lnTo>
                  <a:pt x="682" y="2586"/>
                </a:lnTo>
                <a:lnTo>
                  <a:pt x="700" y="2586"/>
                </a:lnTo>
                <a:lnTo>
                  <a:pt x="715" y="2586"/>
                </a:lnTo>
                <a:lnTo>
                  <a:pt x="733" y="2586"/>
                </a:lnTo>
                <a:lnTo>
                  <a:pt x="750" y="2586"/>
                </a:lnTo>
                <a:lnTo>
                  <a:pt x="766" y="2586"/>
                </a:lnTo>
                <a:lnTo>
                  <a:pt x="783" y="2584"/>
                </a:lnTo>
                <a:lnTo>
                  <a:pt x="799" y="2584"/>
                </a:lnTo>
                <a:lnTo>
                  <a:pt x="816" y="2584"/>
                </a:lnTo>
                <a:lnTo>
                  <a:pt x="832" y="2584"/>
                </a:lnTo>
                <a:lnTo>
                  <a:pt x="850" y="2584"/>
                </a:lnTo>
                <a:lnTo>
                  <a:pt x="867" y="2584"/>
                </a:lnTo>
                <a:lnTo>
                  <a:pt x="883" y="2582"/>
                </a:lnTo>
                <a:lnTo>
                  <a:pt x="900" y="2582"/>
                </a:lnTo>
                <a:lnTo>
                  <a:pt x="916" y="2581"/>
                </a:lnTo>
                <a:lnTo>
                  <a:pt x="933" y="2581"/>
                </a:lnTo>
                <a:lnTo>
                  <a:pt x="949" y="2579"/>
                </a:lnTo>
                <a:lnTo>
                  <a:pt x="966" y="2575"/>
                </a:lnTo>
                <a:lnTo>
                  <a:pt x="984" y="2574"/>
                </a:lnTo>
                <a:lnTo>
                  <a:pt x="999" y="2568"/>
                </a:lnTo>
                <a:lnTo>
                  <a:pt x="1017" y="2565"/>
                </a:lnTo>
                <a:lnTo>
                  <a:pt x="1032" y="2558"/>
                </a:lnTo>
                <a:lnTo>
                  <a:pt x="1050" y="2551"/>
                </a:lnTo>
                <a:lnTo>
                  <a:pt x="1065" y="2542"/>
                </a:lnTo>
                <a:lnTo>
                  <a:pt x="1083" y="2530"/>
                </a:lnTo>
                <a:lnTo>
                  <a:pt x="1100" y="2516"/>
                </a:lnTo>
                <a:lnTo>
                  <a:pt x="1116" y="2501"/>
                </a:lnTo>
                <a:lnTo>
                  <a:pt x="1133" y="2480"/>
                </a:lnTo>
                <a:lnTo>
                  <a:pt x="1149" y="2457"/>
                </a:lnTo>
                <a:lnTo>
                  <a:pt x="1167" y="2429"/>
                </a:lnTo>
                <a:lnTo>
                  <a:pt x="1182" y="2396"/>
                </a:lnTo>
                <a:lnTo>
                  <a:pt x="1200" y="2358"/>
                </a:lnTo>
                <a:lnTo>
                  <a:pt x="1217" y="2314"/>
                </a:lnTo>
                <a:lnTo>
                  <a:pt x="1233" y="2264"/>
                </a:lnTo>
                <a:lnTo>
                  <a:pt x="1250" y="2206"/>
                </a:lnTo>
                <a:lnTo>
                  <a:pt x="1266" y="2142"/>
                </a:lnTo>
                <a:lnTo>
                  <a:pt x="1283" y="2070"/>
                </a:lnTo>
                <a:lnTo>
                  <a:pt x="1299" y="1992"/>
                </a:lnTo>
                <a:lnTo>
                  <a:pt x="1316" y="1905"/>
                </a:lnTo>
                <a:lnTo>
                  <a:pt x="1334" y="1809"/>
                </a:lnTo>
                <a:lnTo>
                  <a:pt x="1349" y="1708"/>
                </a:lnTo>
                <a:lnTo>
                  <a:pt x="1367" y="1600"/>
                </a:lnTo>
                <a:lnTo>
                  <a:pt x="1382" y="1485"/>
                </a:lnTo>
                <a:lnTo>
                  <a:pt x="1400" y="1364"/>
                </a:lnTo>
                <a:lnTo>
                  <a:pt x="1416" y="1241"/>
                </a:lnTo>
                <a:lnTo>
                  <a:pt x="1433" y="1113"/>
                </a:lnTo>
                <a:lnTo>
                  <a:pt x="1450" y="986"/>
                </a:lnTo>
                <a:lnTo>
                  <a:pt x="1466" y="859"/>
                </a:lnTo>
                <a:lnTo>
                  <a:pt x="1484" y="733"/>
                </a:lnTo>
                <a:lnTo>
                  <a:pt x="1499" y="611"/>
                </a:lnTo>
                <a:lnTo>
                  <a:pt x="1517" y="496"/>
                </a:lnTo>
                <a:lnTo>
                  <a:pt x="1532" y="390"/>
                </a:lnTo>
                <a:lnTo>
                  <a:pt x="1550" y="293"/>
                </a:lnTo>
                <a:lnTo>
                  <a:pt x="1567" y="207"/>
                </a:lnTo>
                <a:lnTo>
                  <a:pt x="1583" y="134"/>
                </a:lnTo>
                <a:lnTo>
                  <a:pt x="1600" y="77"/>
                </a:lnTo>
                <a:lnTo>
                  <a:pt x="1616" y="35"/>
                </a:lnTo>
                <a:lnTo>
                  <a:pt x="1633" y="9"/>
                </a:lnTo>
                <a:lnTo>
                  <a:pt x="1651" y="0"/>
                </a:lnTo>
                <a:lnTo>
                  <a:pt x="1666" y="9"/>
                </a:lnTo>
                <a:lnTo>
                  <a:pt x="1684" y="35"/>
                </a:lnTo>
                <a:lnTo>
                  <a:pt x="1699" y="77"/>
                </a:lnTo>
                <a:lnTo>
                  <a:pt x="1717" y="134"/>
                </a:lnTo>
                <a:lnTo>
                  <a:pt x="1733" y="207"/>
                </a:lnTo>
                <a:lnTo>
                  <a:pt x="1750" y="293"/>
                </a:lnTo>
                <a:lnTo>
                  <a:pt x="1767" y="390"/>
                </a:lnTo>
                <a:lnTo>
                  <a:pt x="1783" y="496"/>
                </a:lnTo>
                <a:lnTo>
                  <a:pt x="1800" y="611"/>
                </a:lnTo>
                <a:lnTo>
                  <a:pt x="1816" y="733"/>
                </a:lnTo>
                <a:lnTo>
                  <a:pt x="1834" y="859"/>
                </a:lnTo>
                <a:lnTo>
                  <a:pt x="1849" y="986"/>
                </a:lnTo>
                <a:lnTo>
                  <a:pt x="1867" y="1113"/>
                </a:lnTo>
                <a:lnTo>
                  <a:pt x="1884" y="1241"/>
                </a:lnTo>
                <a:lnTo>
                  <a:pt x="1900" y="1364"/>
                </a:lnTo>
                <a:lnTo>
                  <a:pt x="1917" y="1485"/>
                </a:lnTo>
                <a:lnTo>
                  <a:pt x="1933" y="1600"/>
                </a:lnTo>
                <a:lnTo>
                  <a:pt x="1950" y="1708"/>
                </a:lnTo>
                <a:lnTo>
                  <a:pt x="1966" y="1809"/>
                </a:lnTo>
                <a:lnTo>
                  <a:pt x="1983" y="1905"/>
                </a:lnTo>
                <a:lnTo>
                  <a:pt x="2001" y="1992"/>
                </a:lnTo>
                <a:lnTo>
                  <a:pt x="2016" y="2070"/>
                </a:lnTo>
                <a:lnTo>
                  <a:pt x="2034" y="2142"/>
                </a:lnTo>
                <a:lnTo>
                  <a:pt x="2050" y="2206"/>
                </a:lnTo>
                <a:lnTo>
                  <a:pt x="2067" y="2264"/>
                </a:lnTo>
                <a:lnTo>
                  <a:pt x="2083" y="2314"/>
                </a:lnTo>
                <a:lnTo>
                  <a:pt x="2100" y="2358"/>
                </a:lnTo>
                <a:lnTo>
                  <a:pt x="2117" y="2396"/>
                </a:lnTo>
                <a:lnTo>
                  <a:pt x="2133" y="2429"/>
                </a:lnTo>
                <a:lnTo>
                  <a:pt x="2151" y="2457"/>
                </a:lnTo>
                <a:lnTo>
                  <a:pt x="2166" y="2480"/>
                </a:lnTo>
                <a:lnTo>
                  <a:pt x="2184" y="2501"/>
                </a:lnTo>
                <a:lnTo>
                  <a:pt x="2199" y="2516"/>
                </a:lnTo>
                <a:lnTo>
                  <a:pt x="2217" y="2530"/>
                </a:lnTo>
                <a:lnTo>
                  <a:pt x="2234" y="2542"/>
                </a:lnTo>
                <a:lnTo>
                  <a:pt x="2250" y="2551"/>
                </a:lnTo>
                <a:lnTo>
                  <a:pt x="2267" y="2558"/>
                </a:lnTo>
                <a:lnTo>
                  <a:pt x="2283" y="2565"/>
                </a:lnTo>
                <a:lnTo>
                  <a:pt x="2300" y="2568"/>
                </a:lnTo>
                <a:lnTo>
                  <a:pt x="2316" y="2574"/>
                </a:lnTo>
                <a:lnTo>
                  <a:pt x="2333" y="2575"/>
                </a:lnTo>
                <a:lnTo>
                  <a:pt x="2351" y="2579"/>
                </a:lnTo>
                <a:lnTo>
                  <a:pt x="2367" y="2581"/>
                </a:lnTo>
                <a:lnTo>
                  <a:pt x="2384" y="2581"/>
                </a:lnTo>
                <a:lnTo>
                  <a:pt x="2400" y="2582"/>
                </a:lnTo>
                <a:lnTo>
                  <a:pt x="2417" y="2582"/>
                </a:lnTo>
                <a:lnTo>
                  <a:pt x="2433" y="2584"/>
                </a:lnTo>
                <a:lnTo>
                  <a:pt x="2450" y="2584"/>
                </a:lnTo>
                <a:lnTo>
                  <a:pt x="2468" y="2584"/>
                </a:lnTo>
                <a:lnTo>
                  <a:pt x="2483" y="2584"/>
                </a:lnTo>
                <a:lnTo>
                  <a:pt x="2501" y="2584"/>
                </a:lnTo>
                <a:lnTo>
                  <a:pt x="2516" y="2584"/>
                </a:lnTo>
                <a:lnTo>
                  <a:pt x="2534" y="2586"/>
                </a:lnTo>
                <a:lnTo>
                  <a:pt x="2549" y="2586"/>
                </a:lnTo>
                <a:lnTo>
                  <a:pt x="2567" y="2586"/>
                </a:lnTo>
                <a:lnTo>
                  <a:pt x="2584" y="2586"/>
                </a:lnTo>
                <a:lnTo>
                  <a:pt x="2600" y="2586"/>
                </a:lnTo>
                <a:lnTo>
                  <a:pt x="2617" y="2586"/>
                </a:lnTo>
                <a:lnTo>
                  <a:pt x="2633" y="2586"/>
                </a:lnTo>
                <a:lnTo>
                  <a:pt x="2650" y="2586"/>
                </a:lnTo>
                <a:lnTo>
                  <a:pt x="2666" y="2586"/>
                </a:lnTo>
                <a:lnTo>
                  <a:pt x="2684" y="2586"/>
                </a:lnTo>
                <a:lnTo>
                  <a:pt x="2701" y="2586"/>
                </a:lnTo>
                <a:lnTo>
                  <a:pt x="2717" y="2586"/>
                </a:lnTo>
                <a:lnTo>
                  <a:pt x="2734" y="2586"/>
                </a:lnTo>
                <a:lnTo>
                  <a:pt x="2750" y="2586"/>
                </a:lnTo>
                <a:lnTo>
                  <a:pt x="2767" y="2586"/>
                </a:lnTo>
                <a:lnTo>
                  <a:pt x="2783" y="2586"/>
                </a:lnTo>
                <a:lnTo>
                  <a:pt x="2800" y="2586"/>
                </a:lnTo>
                <a:lnTo>
                  <a:pt x="2818" y="2586"/>
                </a:lnTo>
                <a:lnTo>
                  <a:pt x="2833" y="2586"/>
                </a:lnTo>
                <a:lnTo>
                  <a:pt x="2851" y="2586"/>
                </a:lnTo>
                <a:lnTo>
                  <a:pt x="2866" y="2586"/>
                </a:lnTo>
                <a:lnTo>
                  <a:pt x="2884" y="2586"/>
                </a:lnTo>
                <a:lnTo>
                  <a:pt x="2900" y="2586"/>
                </a:lnTo>
                <a:lnTo>
                  <a:pt x="2917" y="2586"/>
                </a:lnTo>
                <a:lnTo>
                  <a:pt x="2934" y="2586"/>
                </a:lnTo>
                <a:lnTo>
                  <a:pt x="2950" y="2586"/>
                </a:lnTo>
                <a:lnTo>
                  <a:pt x="2967" y="2586"/>
                </a:lnTo>
                <a:lnTo>
                  <a:pt x="2983" y="2586"/>
                </a:lnTo>
                <a:lnTo>
                  <a:pt x="3001" y="2586"/>
                </a:lnTo>
                <a:lnTo>
                  <a:pt x="3016" y="2586"/>
                </a:lnTo>
                <a:lnTo>
                  <a:pt x="3034" y="2586"/>
                </a:lnTo>
                <a:lnTo>
                  <a:pt x="3051" y="2586"/>
                </a:lnTo>
                <a:lnTo>
                  <a:pt x="3067" y="2586"/>
                </a:lnTo>
                <a:lnTo>
                  <a:pt x="3084" y="2586"/>
                </a:lnTo>
                <a:lnTo>
                  <a:pt x="3100" y="2586"/>
                </a:lnTo>
                <a:lnTo>
                  <a:pt x="3117" y="2586"/>
                </a:lnTo>
                <a:lnTo>
                  <a:pt x="3133" y="2586"/>
                </a:lnTo>
                <a:lnTo>
                  <a:pt x="3150" y="2586"/>
                </a:lnTo>
                <a:lnTo>
                  <a:pt x="3168" y="2586"/>
                </a:lnTo>
                <a:lnTo>
                  <a:pt x="3183" y="2586"/>
                </a:lnTo>
                <a:lnTo>
                  <a:pt x="3201" y="2586"/>
                </a:lnTo>
                <a:lnTo>
                  <a:pt x="3217" y="2586"/>
                </a:lnTo>
                <a:lnTo>
                  <a:pt x="3234" y="2586"/>
                </a:lnTo>
                <a:lnTo>
                  <a:pt x="3250" y="2586"/>
                </a:lnTo>
                <a:lnTo>
                  <a:pt x="3267" y="2586"/>
                </a:lnTo>
                <a:lnTo>
                  <a:pt x="3284" y="2586"/>
                </a:lnTo>
                <a:lnTo>
                  <a:pt x="3300" y="2586"/>
                </a:lnTo>
                <a:lnTo>
                  <a:pt x="3318" y="258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877828" y="2587865"/>
            <a:ext cx="2818055" cy="353131"/>
            <a:chOff x="877828" y="2587865"/>
            <a:chExt cx="2818055" cy="353131"/>
          </a:xfrm>
        </p:grpSpPr>
        <p:cxnSp>
          <p:nvCxnSpPr>
            <p:cNvPr id="24" name="Connecteur droit 23"/>
            <p:cNvCxnSpPr/>
            <p:nvPr/>
          </p:nvCxnSpPr>
          <p:spPr>
            <a:xfrm rot="16200000" flipV="1">
              <a:off x="2092503" y="1726321"/>
              <a:ext cx="0" cy="24293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930425" y="2587865"/>
              <a:ext cx="2765458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EF7F2E-A1A2-47FF-93AF-E0F4A6F0E0C5}"/>
              </a:ext>
            </a:extLst>
          </p:cNvPr>
          <p:cNvSpPr/>
          <p:nvPr/>
        </p:nvSpPr>
        <p:spPr>
          <a:xfrm>
            <a:off x="110934" y="24319"/>
            <a:ext cx="5595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</a:rPr>
              <a:t>Propagation des erreurs</a:t>
            </a:r>
            <a:endParaRPr lang="fr-FR" sz="4400" dirty="0"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148400" y="1941816"/>
            <a:ext cx="2204490" cy="220449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565187" y="883578"/>
            <a:ext cx="357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Périmètre d’un cercle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9016307" y="2648607"/>
            <a:ext cx="198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 = 2</a:t>
            </a:r>
            <a:r>
              <a:rPr lang="fr-FR" sz="3200" dirty="0" smtClean="0">
                <a:latin typeface="Symbol" panose="05050102010706020507" pitchFamily="18" charset="2"/>
              </a:rPr>
              <a:t>p </a:t>
            </a:r>
            <a:r>
              <a:rPr lang="fr-FR" sz="3200" dirty="0" smtClean="0"/>
              <a:t>R</a:t>
            </a:r>
            <a:endParaRPr lang="fr-FR" sz="3200" dirty="0"/>
          </a:p>
        </p:txBody>
      </p:sp>
      <p:cxnSp>
        <p:nvCxnSpPr>
          <p:cNvPr id="17" name="Connecteur droit 16"/>
          <p:cNvCxnSpPr>
            <a:endCxn id="13" idx="7"/>
          </p:cNvCxnSpPr>
          <p:nvPr/>
        </p:nvCxnSpPr>
        <p:spPr>
          <a:xfrm flipV="1">
            <a:off x="7248525" y="2264656"/>
            <a:ext cx="781525" cy="7690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248525" y="2295478"/>
            <a:ext cx="67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R</a:t>
            </a:r>
            <a:endParaRPr lang="fr-FR" sz="3200" dirty="0"/>
          </a:p>
        </p:txBody>
      </p:sp>
      <p:grpSp>
        <p:nvGrpSpPr>
          <p:cNvPr id="38" name="Groupe 37"/>
          <p:cNvGrpSpPr/>
          <p:nvPr/>
        </p:nvGrpSpPr>
        <p:grpSpPr>
          <a:xfrm>
            <a:off x="3328827" y="2587865"/>
            <a:ext cx="389158" cy="2429350"/>
            <a:chOff x="3328827" y="2587865"/>
            <a:chExt cx="389158" cy="2429350"/>
          </a:xfrm>
        </p:grpSpPr>
        <p:cxnSp>
          <p:nvCxnSpPr>
            <p:cNvPr id="22" name="Connecteur droit 21"/>
            <p:cNvCxnSpPr/>
            <p:nvPr/>
          </p:nvCxnSpPr>
          <p:spPr>
            <a:xfrm flipV="1">
              <a:off x="3717985" y="2587865"/>
              <a:ext cx="0" cy="24293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3328827" y="2940995"/>
              <a:ext cx="0" cy="207622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27"/>
          <p:cNvCxnSpPr/>
          <p:nvPr/>
        </p:nvCxnSpPr>
        <p:spPr>
          <a:xfrm flipV="1">
            <a:off x="3540557" y="2749120"/>
            <a:ext cx="0" cy="22688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/>
          <p:cNvGrpSpPr/>
          <p:nvPr/>
        </p:nvGrpSpPr>
        <p:grpSpPr>
          <a:xfrm>
            <a:off x="252332" y="936136"/>
            <a:ext cx="5462504" cy="4810702"/>
            <a:chOff x="252332" y="936136"/>
            <a:chExt cx="5462504" cy="4810702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904126" y="1201994"/>
              <a:ext cx="0" cy="38426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904126" y="5017216"/>
              <a:ext cx="44716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5036743" y="5038952"/>
              <a:ext cx="678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/>
                <a:t>R</a:t>
              </a:r>
              <a:endParaRPr lang="fr-FR" sz="40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52332" y="936136"/>
              <a:ext cx="678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/>
                <a:t>P</a:t>
              </a:r>
              <a:endParaRPr lang="fr-FR" sz="4000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 flipV="1">
              <a:off x="904126" y="2037707"/>
              <a:ext cx="3452117" cy="29795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7483517" y="4836156"/>
                <a:ext cx="23164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FR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360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fr-F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517" y="4836156"/>
                <a:ext cx="23164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3717985" y="1298865"/>
            <a:ext cx="206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Pente 2</a:t>
            </a:r>
            <a:r>
              <a:rPr lang="fr-FR" sz="2800" dirty="0" smtClean="0">
                <a:latin typeface="Symbol" panose="05050102010706020507" pitchFamily="18" charset="2"/>
              </a:rPr>
              <a:t>p</a:t>
            </a:r>
            <a:endParaRPr lang="fr-FR" sz="28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72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EF7F2E-A1A2-47FF-93AF-E0F4A6F0E0C5}"/>
              </a:ext>
            </a:extLst>
          </p:cNvPr>
          <p:cNvSpPr/>
          <p:nvPr/>
        </p:nvSpPr>
        <p:spPr>
          <a:xfrm>
            <a:off x="110934" y="24319"/>
            <a:ext cx="5754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u="sng" dirty="0">
                <a:latin typeface="+mj-lt"/>
              </a:rPr>
              <a:t>Continuons nos mesures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95828" y="1113575"/>
            <a:ext cx="864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Mesures </a:t>
            </a:r>
            <a:r>
              <a:rPr lang="fr-FR" sz="3200" dirty="0" smtClean="0"/>
              <a:t>d’aires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2571184" y="2230738"/>
            <a:ext cx="1575303" cy="15753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039071" y="3929204"/>
            <a:ext cx="2138126" cy="101247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724810" y="2634558"/>
            <a:ext cx="2628522" cy="52359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14118" y="4941683"/>
            <a:ext cx="2482159" cy="71881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1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e 55"/>
          <p:cNvGrpSpPr/>
          <p:nvPr/>
        </p:nvGrpSpPr>
        <p:grpSpPr>
          <a:xfrm>
            <a:off x="877149" y="5429308"/>
            <a:ext cx="1402498" cy="227315"/>
            <a:chOff x="877149" y="5429308"/>
            <a:chExt cx="1402498" cy="227315"/>
          </a:xfrm>
        </p:grpSpPr>
        <p:cxnSp>
          <p:nvCxnSpPr>
            <p:cNvPr id="24" name="Connecteur droit 23"/>
            <p:cNvCxnSpPr/>
            <p:nvPr/>
          </p:nvCxnSpPr>
          <p:spPr>
            <a:xfrm flipH="1" flipV="1">
              <a:off x="877149" y="5656623"/>
              <a:ext cx="1037351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26" idx="18"/>
            </p:cNvCxnSpPr>
            <p:nvPr/>
          </p:nvCxnSpPr>
          <p:spPr>
            <a:xfrm flipH="1">
              <a:off x="877149" y="5429308"/>
              <a:ext cx="1402498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>
            <a:off x="3931732" y="2764310"/>
            <a:ext cx="401083" cy="3187402"/>
            <a:chOff x="3931732" y="2764310"/>
            <a:chExt cx="401083" cy="3187402"/>
          </a:xfrm>
        </p:grpSpPr>
        <p:cxnSp>
          <p:nvCxnSpPr>
            <p:cNvPr id="22" name="Connecteur droit 21"/>
            <p:cNvCxnSpPr>
              <a:endCxn id="26" idx="46"/>
            </p:cNvCxnSpPr>
            <p:nvPr/>
          </p:nvCxnSpPr>
          <p:spPr>
            <a:xfrm flipV="1">
              <a:off x="4320890" y="2764310"/>
              <a:ext cx="11925" cy="318740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3931732" y="3501572"/>
              <a:ext cx="0" cy="245014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908842" y="2745802"/>
            <a:ext cx="3412048" cy="748914"/>
            <a:chOff x="908842" y="2745802"/>
            <a:chExt cx="3412048" cy="748914"/>
          </a:xfrm>
        </p:grpSpPr>
        <p:cxnSp>
          <p:nvCxnSpPr>
            <p:cNvPr id="42" name="Connecteur droit 41"/>
            <p:cNvCxnSpPr/>
            <p:nvPr/>
          </p:nvCxnSpPr>
          <p:spPr>
            <a:xfrm flipH="1">
              <a:off x="908842" y="3494716"/>
              <a:ext cx="3008844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 flipV="1">
              <a:off x="908842" y="2745802"/>
              <a:ext cx="3412048" cy="2379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1914500" y="5429308"/>
            <a:ext cx="362279" cy="533273"/>
            <a:chOff x="1914500" y="5429308"/>
            <a:chExt cx="362279" cy="533273"/>
          </a:xfrm>
        </p:grpSpPr>
        <p:cxnSp>
          <p:nvCxnSpPr>
            <p:cNvPr id="44" name="Connecteur droit 43"/>
            <p:cNvCxnSpPr>
              <a:endCxn id="26" idx="18"/>
            </p:cNvCxnSpPr>
            <p:nvPr/>
          </p:nvCxnSpPr>
          <p:spPr>
            <a:xfrm flipV="1">
              <a:off x="2276779" y="5429308"/>
              <a:ext cx="0" cy="51219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>
              <a:endCxn id="26" idx="13"/>
            </p:cNvCxnSpPr>
            <p:nvPr/>
          </p:nvCxnSpPr>
          <p:spPr>
            <a:xfrm flipH="1" flipV="1">
              <a:off x="1914500" y="5664786"/>
              <a:ext cx="0" cy="29779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34"/>
          <p:cNvSpPr>
            <a:spLocks/>
          </p:cNvSpPr>
          <p:nvPr/>
        </p:nvSpPr>
        <p:spPr bwMode="auto">
          <a:xfrm rot="5400000">
            <a:off x="740689" y="5253400"/>
            <a:ext cx="924683" cy="579494"/>
          </a:xfrm>
          <a:custGeom>
            <a:avLst/>
            <a:gdLst>
              <a:gd name="T0" fmla="*/ 50 w 3318"/>
              <a:gd name="T1" fmla="*/ 2586 h 2586"/>
              <a:gd name="T2" fmla="*/ 116 w 3318"/>
              <a:gd name="T3" fmla="*/ 2586 h 2586"/>
              <a:gd name="T4" fmla="*/ 182 w 3318"/>
              <a:gd name="T5" fmla="*/ 2586 h 2586"/>
              <a:gd name="T6" fmla="*/ 249 w 3318"/>
              <a:gd name="T7" fmla="*/ 2586 h 2586"/>
              <a:gd name="T8" fmla="*/ 317 w 3318"/>
              <a:gd name="T9" fmla="*/ 2586 h 2586"/>
              <a:gd name="T10" fmla="*/ 383 w 3318"/>
              <a:gd name="T11" fmla="*/ 2586 h 2586"/>
              <a:gd name="T12" fmla="*/ 449 w 3318"/>
              <a:gd name="T13" fmla="*/ 2586 h 2586"/>
              <a:gd name="T14" fmla="*/ 517 w 3318"/>
              <a:gd name="T15" fmla="*/ 2586 h 2586"/>
              <a:gd name="T16" fmla="*/ 583 w 3318"/>
              <a:gd name="T17" fmla="*/ 2586 h 2586"/>
              <a:gd name="T18" fmla="*/ 649 w 3318"/>
              <a:gd name="T19" fmla="*/ 2586 h 2586"/>
              <a:gd name="T20" fmla="*/ 715 w 3318"/>
              <a:gd name="T21" fmla="*/ 2586 h 2586"/>
              <a:gd name="T22" fmla="*/ 783 w 3318"/>
              <a:gd name="T23" fmla="*/ 2584 h 2586"/>
              <a:gd name="T24" fmla="*/ 850 w 3318"/>
              <a:gd name="T25" fmla="*/ 2584 h 2586"/>
              <a:gd name="T26" fmla="*/ 916 w 3318"/>
              <a:gd name="T27" fmla="*/ 2581 h 2586"/>
              <a:gd name="T28" fmla="*/ 984 w 3318"/>
              <a:gd name="T29" fmla="*/ 2574 h 2586"/>
              <a:gd name="T30" fmla="*/ 1050 w 3318"/>
              <a:gd name="T31" fmla="*/ 2551 h 2586"/>
              <a:gd name="T32" fmla="*/ 1116 w 3318"/>
              <a:gd name="T33" fmla="*/ 2501 h 2586"/>
              <a:gd name="T34" fmla="*/ 1182 w 3318"/>
              <a:gd name="T35" fmla="*/ 2396 h 2586"/>
              <a:gd name="T36" fmla="*/ 1250 w 3318"/>
              <a:gd name="T37" fmla="*/ 2206 h 2586"/>
              <a:gd name="T38" fmla="*/ 1316 w 3318"/>
              <a:gd name="T39" fmla="*/ 1905 h 2586"/>
              <a:gd name="T40" fmla="*/ 1382 w 3318"/>
              <a:gd name="T41" fmla="*/ 1485 h 2586"/>
              <a:gd name="T42" fmla="*/ 1450 w 3318"/>
              <a:gd name="T43" fmla="*/ 986 h 2586"/>
              <a:gd name="T44" fmla="*/ 1517 w 3318"/>
              <a:gd name="T45" fmla="*/ 496 h 2586"/>
              <a:gd name="T46" fmla="*/ 1583 w 3318"/>
              <a:gd name="T47" fmla="*/ 134 h 2586"/>
              <a:gd name="T48" fmla="*/ 1651 w 3318"/>
              <a:gd name="T49" fmla="*/ 0 h 2586"/>
              <a:gd name="T50" fmla="*/ 1717 w 3318"/>
              <a:gd name="T51" fmla="*/ 134 h 2586"/>
              <a:gd name="T52" fmla="*/ 1783 w 3318"/>
              <a:gd name="T53" fmla="*/ 496 h 2586"/>
              <a:gd name="T54" fmla="*/ 1849 w 3318"/>
              <a:gd name="T55" fmla="*/ 986 h 2586"/>
              <a:gd name="T56" fmla="*/ 1917 w 3318"/>
              <a:gd name="T57" fmla="*/ 1485 h 2586"/>
              <a:gd name="T58" fmla="*/ 1983 w 3318"/>
              <a:gd name="T59" fmla="*/ 1905 h 2586"/>
              <a:gd name="T60" fmla="*/ 2050 w 3318"/>
              <a:gd name="T61" fmla="*/ 2206 h 2586"/>
              <a:gd name="T62" fmla="*/ 2117 w 3318"/>
              <a:gd name="T63" fmla="*/ 2396 h 2586"/>
              <a:gd name="T64" fmla="*/ 2184 w 3318"/>
              <a:gd name="T65" fmla="*/ 2501 h 2586"/>
              <a:gd name="T66" fmla="*/ 2250 w 3318"/>
              <a:gd name="T67" fmla="*/ 2551 h 2586"/>
              <a:gd name="T68" fmla="*/ 2316 w 3318"/>
              <a:gd name="T69" fmla="*/ 2574 h 2586"/>
              <a:gd name="T70" fmla="*/ 2384 w 3318"/>
              <a:gd name="T71" fmla="*/ 2581 h 2586"/>
              <a:gd name="T72" fmla="*/ 2450 w 3318"/>
              <a:gd name="T73" fmla="*/ 2584 h 2586"/>
              <a:gd name="T74" fmla="*/ 2516 w 3318"/>
              <a:gd name="T75" fmla="*/ 2584 h 2586"/>
              <a:gd name="T76" fmla="*/ 2584 w 3318"/>
              <a:gd name="T77" fmla="*/ 2586 h 2586"/>
              <a:gd name="T78" fmla="*/ 2650 w 3318"/>
              <a:gd name="T79" fmla="*/ 2586 h 2586"/>
              <a:gd name="T80" fmla="*/ 2717 w 3318"/>
              <a:gd name="T81" fmla="*/ 2586 h 2586"/>
              <a:gd name="T82" fmla="*/ 2783 w 3318"/>
              <a:gd name="T83" fmla="*/ 2586 h 2586"/>
              <a:gd name="T84" fmla="*/ 2851 w 3318"/>
              <a:gd name="T85" fmla="*/ 2586 h 2586"/>
              <a:gd name="T86" fmla="*/ 2917 w 3318"/>
              <a:gd name="T87" fmla="*/ 2586 h 2586"/>
              <a:gd name="T88" fmla="*/ 2983 w 3318"/>
              <a:gd name="T89" fmla="*/ 2586 h 2586"/>
              <a:gd name="T90" fmla="*/ 3051 w 3318"/>
              <a:gd name="T91" fmla="*/ 2586 h 2586"/>
              <a:gd name="T92" fmla="*/ 3117 w 3318"/>
              <a:gd name="T93" fmla="*/ 2586 h 2586"/>
              <a:gd name="T94" fmla="*/ 3183 w 3318"/>
              <a:gd name="T95" fmla="*/ 2586 h 2586"/>
              <a:gd name="T96" fmla="*/ 3250 w 3318"/>
              <a:gd name="T97" fmla="*/ 2586 h 2586"/>
              <a:gd name="T98" fmla="*/ 3318 w 3318"/>
              <a:gd name="T99" fmla="*/ 258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18" h="2586">
                <a:moveTo>
                  <a:pt x="0" y="2586"/>
                </a:moveTo>
                <a:lnTo>
                  <a:pt x="15" y="2586"/>
                </a:lnTo>
                <a:lnTo>
                  <a:pt x="33" y="2586"/>
                </a:lnTo>
                <a:lnTo>
                  <a:pt x="50" y="2586"/>
                </a:lnTo>
                <a:lnTo>
                  <a:pt x="66" y="2586"/>
                </a:lnTo>
                <a:lnTo>
                  <a:pt x="83" y="2586"/>
                </a:lnTo>
                <a:lnTo>
                  <a:pt x="99" y="2586"/>
                </a:lnTo>
                <a:lnTo>
                  <a:pt x="116" y="2586"/>
                </a:lnTo>
                <a:lnTo>
                  <a:pt x="132" y="2586"/>
                </a:lnTo>
                <a:lnTo>
                  <a:pt x="149" y="2586"/>
                </a:lnTo>
                <a:lnTo>
                  <a:pt x="167" y="2586"/>
                </a:lnTo>
                <a:lnTo>
                  <a:pt x="182" y="2586"/>
                </a:lnTo>
                <a:lnTo>
                  <a:pt x="200" y="2586"/>
                </a:lnTo>
                <a:lnTo>
                  <a:pt x="216" y="2586"/>
                </a:lnTo>
                <a:lnTo>
                  <a:pt x="233" y="2586"/>
                </a:lnTo>
                <a:lnTo>
                  <a:pt x="249" y="2586"/>
                </a:lnTo>
                <a:lnTo>
                  <a:pt x="266" y="2586"/>
                </a:lnTo>
                <a:lnTo>
                  <a:pt x="283" y="2586"/>
                </a:lnTo>
                <a:lnTo>
                  <a:pt x="299" y="2586"/>
                </a:lnTo>
                <a:lnTo>
                  <a:pt x="317" y="2586"/>
                </a:lnTo>
                <a:lnTo>
                  <a:pt x="332" y="2586"/>
                </a:lnTo>
                <a:lnTo>
                  <a:pt x="350" y="2586"/>
                </a:lnTo>
                <a:lnTo>
                  <a:pt x="365" y="2586"/>
                </a:lnTo>
                <a:lnTo>
                  <a:pt x="383" y="2586"/>
                </a:lnTo>
                <a:lnTo>
                  <a:pt x="400" y="2586"/>
                </a:lnTo>
                <a:lnTo>
                  <a:pt x="416" y="2586"/>
                </a:lnTo>
                <a:lnTo>
                  <a:pt x="433" y="2586"/>
                </a:lnTo>
                <a:lnTo>
                  <a:pt x="449" y="2586"/>
                </a:lnTo>
                <a:lnTo>
                  <a:pt x="466" y="2586"/>
                </a:lnTo>
                <a:lnTo>
                  <a:pt x="482" y="2586"/>
                </a:lnTo>
                <a:lnTo>
                  <a:pt x="499" y="2586"/>
                </a:lnTo>
                <a:lnTo>
                  <a:pt x="517" y="2586"/>
                </a:lnTo>
                <a:lnTo>
                  <a:pt x="533" y="2586"/>
                </a:lnTo>
                <a:lnTo>
                  <a:pt x="550" y="2586"/>
                </a:lnTo>
                <a:lnTo>
                  <a:pt x="566" y="2586"/>
                </a:lnTo>
                <a:lnTo>
                  <a:pt x="583" y="2586"/>
                </a:lnTo>
                <a:lnTo>
                  <a:pt x="599" y="2586"/>
                </a:lnTo>
                <a:lnTo>
                  <a:pt x="616" y="2586"/>
                </a:lnTo>
                <a:lnTo>
                  <a:pt x="634" y="2586"/>
                </a:lnTo>
                <a:lnTo>
                  <a:pt x="649" y="2586"/>
                </a:lnTo>
                <a:lnTo>
                  <a:pt x="667" y="2586"/>
                </a:lnTo>
                <a:lnTo>
                  <a:pt x="682" y="2586"/>
                </a:lnTo>
                <a:lnTo>
                  <a:pt x="700" y="2586"/>
                </a:lnTo>
                <a:lnTo>
                  <a:pt x="715" y="2586"/>
                </a:lnTo>
                <a:lnTo>
                  <a:pt x="733" y="2586"/>
                </a:lnTo>
                <a:lnTo>
                  <a:pt x="750" y="2586"/>
                </a:lnTo>
                <a:lnTo>
                  <a:pt x="766" y="2586"/>
                </a:lnTo>
                <a:lnTo>
                  <a:pt x="783" y="2584"/>
                </a:lnTo>
                <a:lnTo>
                  <a:pt x="799" y="2584"/>
                </a:lnTo>
                <a:lnTo>
                  <a:pt x="816" y="2584"/>
                </a:lnTo>
                <a:lnTo>
                  <a:pt x="832" y="2584"/>
                </a:lnTo>
                <a:lnTo>
                  <a:pt x="850" y="2584"/>
                </a:lnTo>
                <a:lnTo>
                  <a:pt x="867" y="2584"/>
                </a:lnTo>
                <a:lnTo>
                  <a:pt x="883" y="2582"/>
                </a:lnTo>
                <a:lnTo>
                  <a:pt x="900" y="2582"/>
                </a:lnTo>
                <a:lnTo>
                  <a:pt x="916" y="2581"/>
                </a:lnTo>
                <a:lnTo>
                  <a:pt x="933" y="2581"/>
                </a:lnTo>
                <a:lnTo>
                  <a:pt x="949" y="2579"/>
                </a:lnTo>
                <a:lnTo>
                  <a:pt x="966" y="2575"/>
                </a:lnTo>
                <a:lnTo>
                  <a:pt x="984" y="2574"/>
                </a:lnTo>
                <a:lnTo>
                  <a:pt x="999" y="2568"/>
                </a:lnTo>
                <a:lnTo>
                  <a:pt x="1017" y="2565"/>
                </a:lnTo>
                <a:lnTo>
                  <a:pt x="1032" y="2558"/>
                </a:lnTo>
                <a:lnTo>
                  <a:pt x="1050" y="2551"/>
                </a:lnTo>
                <a:lnTo>
                  <a:pt x="1065" y="2542"/>
                </a:lnTo>
                <a:lnTo>
                  <a:pt x="1083" y="2530"/>
                </a:lnTo>
                <a:lnTo>
                  <a:pt x="1100" y="2516"/>
                </a:lnTo>
                <a:lnTo>
                  <a:pt x="1116" y="2501"/>
                </a:lnTo>
                <a:lnTo>
                  <a:pt x="1133" y="2480"/>
                </a:lnTo>
                <a:lnTo>
                  <a:pt x="1149" y="2457"/>
                </a:lnTo>
                <a:lnTo>
                  <a:pt x="1167" y="2429"/>
                </a:lnTo>
                <a:lnTo>
                  <a:pt x="1182" y="2396"/>
                </a:lnTo>
                <a:lnTo>
                  <a:pt x="1200" y="2358"/>
                </a:lnTo>
                <a:lnTo>
                  <a:pt x="1217" y="2314"/>
                </a:lnTo>
                <a:lnTo>
                  <a:pt x="1233" y="2264"/>
                </a:lnTo>
                <a:lnTo>
                  <a:pt x="1250" y="2206"/>
                </a:lnTo>
                <a:lnTo>
                  <a:pt x="1266" y="2142"/>
                </a:lnTo>
                <a:lnTo>
                  <a:pt x="1283" y="2070"/>
                </a:lnTo>
                <a:lnTo>
                  <a:pt x="1299" y="1992"/>
                </a:lnTo>
                <a:lnTo>
                  <a:pt x="1316" y="1905"/>
                </a:lnTo>
                <a:lnTo>
                  <a:pt x="1334" y="1809"/>
                </a:lnTo>
                <a:lnTo>
                  <a:pt x="1349" y="1708"/>
                </a:lnTo>
                <a:lnTo>
                  <a:pt x="1367" y="1600"/>
                </a:lnTo>
                <a:lnTo>
                  <a:pt x="1382" y="1485"/>
                </a:lnTo>
                <a:lnTo>
                  <a:pt x="1400" y="1364"/>
                </a:lnTo>
                <a:lnTo>
                  <a:pt x="1416" y="1241"/>
                </a:lnTo>
                <a:lnTo>
                  <a:pt x="1433" y="1113"/>
                </a:lnTo>
                <a:lnTo>
                  <a:pt x="1450" y="986"/>
                </a:lnTo>
                <a:lnTo>
                  <a:pt x="1466" y="859"/>
                </a:lnTo>
                <a:lnTo>
                  <a:pt x="1484" y="733"/>
                </a:lnTo>
                <a:lnTo>
                  <a:pt x="1499" y="611"/>
                </a:lnTo>
                <a:lnTo>
                  <a:pt x="1517" y="496"/>
                </a:lnTo>
                <a:lnTo>
                  <a:pt x="1532" y="390"/>
                </a:lnTo>
                <a:lnTo>
                  <a:pt x="1550" y="293"/>
                </a:lnTo>
                <a:lnTo>
                  <a:pt x="1567" y="207"/>
                </a:lnTo>
                <a:lnTo>
                  <a:pt x="1583" y="134"/>
                </a:lnTo>
                <a:lnTo>
                  <a:pt x="1600" y="77"/>
                </a:lnTo>
                <a:lnTo>
                  <a:pt x="1616" y="35"/>
                </a:lnTo>
                <a:lnTo>
                  <a:pt x="1633" y="9"/>
                </a:lnTo>
                <a:lnTo>
                  <a:pt x="1651" y="0"/>
                </a:lnTo>
                <a:lnTo>
                  <a:pt x="1666" y="9"/>
                </a:lnTo>
                <a:lnTo>
                  <a:pt x="1684" y="35"/>
                </a:lnTo>
                <a:lnTo>
                  <a:pt x="1699" y="77"/>
                </a:lnTo>
                <a:lnTo>
                  <a:pt x="1717" y="134"/>
                </a:lnTo>
                <a:lnTo>
                  <a:pt x="1733" y="207"/>
                </a:lnTo>
                <a:lnTo>
                  <a:pt x="1750" y="293"/>
                </a:lnTo>
                <a:lnTo>
                  <a:pt x="1767" y="390"/>
                </a:lnTo>
                <a:lnTo>
                  <a:pt x="1783" y="496"/>
                </a:lnTo>
                <a:lnTo>
                  <a:pt x="1800" y="611"/>
                </a:lnTo>
                <a:lnTo>
                  <a:pt x="1816" y="733"/>
                </a:lnTo>
                <a:lnTo>
                  <a:pt x="1834" y="859"/>
                </a:lnTo>
                <a:lnTo>
                  <a:pt x="1849" y="986"/>
                </a:lnTo>
                <a:lnTo>
                  <a:pt x="1867" y="1113"/>
                </a:lnTo>
                <a:lnTo>
                  <a:pt x="1884" y="1241"/>
                </a:lnTo>
                <a:lnTo>
                  <a:pt x="1900" y="1364"/>
                </a:lnTo>
                <a:lnTo>
                  <a:pt x="1917" y="1485"/>
                </a:lnTo>
                <a:lnTo>
                  <a:pt x="1933" y="1600"/>
                </a:lnTo>
                <a:lnTo>
                  <a:pt x="1950" y="1708"/>
                </a:lnTo>
                <a:lnTo>
                  <a:pt x="1966" y="1809"/>
                </a:lnTo>
                <a:lnTo>
                  <a:pt x="1983" y="1905"/>
                </a:lnTo>
                <a:lnTo>
                  <a:pt x="2001" y="1992"/>
                </a:lnTo>
                <a:lnTo>
                  <a:pt x="2016" y="2070"/>
                </a:lnTo>
                <a:lnTo>
                  <a:pt x="2034" y="2142"/>
                </a:lnTo>
                <a:lnTo>
                  <a:pt x="2050" y="2206"/>
                </a:lnTo>
                <a:lnTo>
                  <a:pt x="2067" y="2264"/>
                </a:lnTo>
                <a:lnTo>
                  <a:pt x="2083" y="2314"/>
                </a:lnTo>
                <a:lnTo>
                  <a:pt x="2100" y="2358"/>
                </a:lnTo>
                <a:lnTo>
                  <a:pt x="2117" y="2396"/>
                </a:lnTo>
                <a:lnTo>
                  <a:pt x="2133" y="2429"/>
                </a:lnTo>
                <a:lnTo>
                  <a:pt x="2151" y="2457"/>
                </a:lnTo>
                <a:lnTo>
                  <a:pt x="2166" y="2480"/>
                </a:lnTo>
                <a:lnTo>
                  <a:pt x="2184" y="2501"/>
                </a:lnTo>
                <a:lnTo>
                  <a:pt x="2199" y="2516"/>
                </a:lnTo>
                <a:lnTo>
                  <a:pt x="2217" y="2530"/>
                </a:lnTo>
                <a:lnTo>
                  <a:pt x="2234" y="2542"/>
                </a:lnTo>
                <a:lnTo>
                  <a:pt x="2250" y="2551"/>
                </a:lnTo>
                <a:lnTo>
                  <a:pt x="2267" y="2558"/>
                </a:lnTo>
                <a:lnTo>
                  <a:pt x="2283" y="2565"/>
                </a:lnTo>
                <a:lnTo>
                  <a:pt x="2300" y="2568"/>
                </a:lnTo>
                <a:lnTo>
                  <a:pt x="2316" y="2574"/>
                </a:lnTo>
                <a:lnTo>
                  <a:pt x="2333" y="2575"/>
                </a:lnTo>
                <a:lnTo>
                  <a:pt x="2351" y="2579"/>
                </a:lnTo>
                <a:lnTo>
                  <a:pt x="2367" y="2581"/>
                </a:lnTo>
                <a:lnTo>
                  <a:pt x="2384" y="2581"/>
                </a:lnTo>
                <a:lnTo>
                  <a:pt x="2400" y="2582"/>
                </a:lnTo>
                <a:lnTo>
                  <a:pt x="2417" y="2582"/>
                </a:lnTo>
                <a:lnTo>
                  <a:pt x="2433" y="2584"/>
                </a:lnTo>
                <a:lnTo>
                  <a:pt x="2450" y="2584"/>
                </a:lnTo>
                <a:lnTo>
                  <a:pt x="2468" y="2584"/>
                </a:lnTo>
                <a:lnTo>
                  <a:pt x="2483" y="2584"/>
                </a:lnTo>
                <a:lnTo>
                  <a:pt x="2501" y="2584"/>
                </a:lnTo>
                <a:lnTo>
                  <a:pt x="2516" y="2584"/>
                </a:lnTo>
                <a:lnTo>
                  <a:pt x="2534" y="2586"/>
                </a:lnTo>
                <a:lnTo>
                  <a:pt x="2549" y="2586"/>
                </a:lnTo>
                <a:lnTo>
                  <a:pt x="2567" y="2586"/>
                </a:lnTo>
                <a:lnTo>
                  <a:pt x="2584" y="2586"/>
                </a:lnTo>
                <a:lnTo>
                  <a:pt x="2600" y="2586"/>
                </a:lnTo>
                <a:lnTo>
                  <a:pt x="2617" y="2586"/>
                </a:lnTo>
                <a:lnTo>
                  <a:pt x="2633" y="2586"/>
                </a:lnTo>
                <a:lnTo>
                  <a:pt x="2650" y="2586"/>
                </a:lnTo>
                <a:lnTo>
                  <a:pt x="2666" y="2586"/>
                </a:lnTo>
                <a:lnTo>
                  <a:pt x="2684" y="2586"/>
                </a:lnTo>
                <a:lnTo>
                  <a:pt x="2701" y="2586"/>
                </a:lnTo>
                <a:lnTo>
                  <a:pt x="2717" y="2586"/>
                </a:lnTo>
                <a:lnTo>
                  <a:pt x="2734" y="2586"/>
                </a:lnTo>
                <a:lnTo>
                  <a:pt x="2750" y="2586"/>
                </a:lnTo>
                <a:lnTo>
                  <a:pt x="2767" y="2586"/>
                </a:lnTo>
                <a:lnTo>
                  <a:pt x="2783" y="2586"/>
                </a:lnTo>
                <a:lnTo>
                  <a:pt x="2800" y="2586"/>
                </a:lnTo>
                <a:lnTo>
                  <a:pt x="2818" y="2586"/>
                </a:lnTo>
                <a:lnTo>
                  <a:pt x="2833" y="2586"/>
                </a:lnTo>
                <a:lnTo>
                  <a:pt x="2851" y="2586"/>
                </a:lnTo>
                <a:lnTo>
                  <a:pt x="2866" y="2586"/>
                </a:lnTo>
                <a:lnTo>
                  <a:pt x="2884" y="2586"/>
                </a:lnTo>
                <a:lnTo>
                  <a:pt x="2900" y="2586"/>
                </a:lnTo>
                <a:lnTo>
                  <a:pt x="2917" y="2586"/>
                </a:lnTo>
                <a:lnTo>
                  <a:pt x="2934" y="2586"/>
                </a:lnTo>
                <a:lnTo>
                  <a:pt x="2950" y="2586"/>
                </a:lnTo>
                <a:lnTo>
                  <a:pt x="2967" y="2586"/>
                </a:lnTo>
                <a:lnTo>
                  <a:pt x="2983" y="2586"/>
                </a:lnTo>
                <a:lnTo>
                  <a:pt x="3001" y="2586"/>
                </a:lnTo>
                <a:lnTo>
                  <a:pt x="3016" y="2586"/>
                </a:lnTo>
                <a:lnTo>
                  <a:pt x="3034" y="2586"/>
                </a:lnTo>
                <a:lnTo>
                  <a:pt x="3051" y="2586"/>
                </a:lnTo>
                <a:lnTo>
                  <a:pt x="3067" y="2586"/>
                </a:lnTo>
                <a:lnTo>
                  <a:pt x="3084" y="2586"/>
                </a:lnTo>
                <a:lnTo>
                  <a:pt x="3100" y="2586"/>
                </a:lnTo>
                <a:lnTo>
                  <a:pt x="3117" y="2586"/>
                </a:lnTo>
                <a:lnTo>
                  <a:pt x="3133" y="2586"/>
                </a:lnTo>
                <a:lnTo>
                  <a:pt x="3150" y="2586"/>
                </a:lnTo>
                <a:lnTo>
                  <a:pt x="3168" y="2586"/>
                </a:lnTo>
                <a:lnTo>
                  <a:pt x="3183" y="2586"/>
                </a:lnTo>
                <a:lnTo>
                  <a:pt x="3201" y="2586"/>
                </a:lnTo>
                <a:lnTo>
                  <a:pt x="3217" y="2586"/>
                </a:lnTo>
                <a:lnTo>
                  <a:pt x="3234" y="2586"/>
                </a:lnTo>
                <a:lnTo>
                  <a:pt x="3250" y="2586"/>
                </a:lnTo>
                <a:lnTo>
                  <a:pt x="3267" y="2586"/>
                </a:lnTo>
                <a:lnTo>
                  <a:pt x="3284" y="2586"/>
                </a:lnTo>
                <a:lnTo>
                  <a:pt x="3300" y="2586"/>
                </a:lnTo>
                <a:lnTo>
                  <a:pt x="3318" y="258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 rot="5400000">
            <a:off x="-435254" y="2840606"/>
            <a:ext cx="3294953" cy="579494"/>
          </a:xfrm>
          <a:custGeom>
            <a:avLst/>
            <a:gdLst>
              <a:gd name="T0" fmla="*/ 50 w 3318"/>
              <a:gd name="T1" fmla="*/ 2586 h 2586"/>
              <a:gd name="T2" fmla="*/ 116 w 3318"/>
              <a:gd name="T3" fmla="*/ 2586 h 2586"/>
              <a:gd name="T4" fmla="*/ 182 w 3318"/>
              <a:gd name="T5" fmla="*/ 2586 h 2586"/>
              <a:gd name="T6" fmla="*/ 249 w 3318"/>
              <a:gd name="T7" fmla="*/ 2586 h 2586"/>
              <a:gd name="T8" fmla="*/ 317 w 3318"/>
              <a:gd name="T9" fmla="*/ 2586 h 2586"/>
              <a:gd name="T10" fmla="*/ 383 w 3318"/>
              <a:gd name="T11" fmla="*/ 2586 h 2586"/>
              <a:gd name="T12" fmla="*/ 449 w 3318"/>
              <a:gd name="T13" fmla="*/ 2586 h 2586"/>
              <a:gd name="T14" fmla="*/ 517 w 3318"/>
              <a:gd name="T15" fmla="*/ 2586 h 2586"/>
              <a:gd name="T16" fmla="*/ 583 w 3318"/>
              <a:gd name="T17" fmla="*/ 2586 h 2586"/>
              <a:gd name="T18" fmla="*/ 649 w 3318"/>
              <a:gd name="T19" fmla="*/ 2586 h 2586"/>
              <a:gd name="T20" fmla="*/ 715 w 3318"/>
              <a:gd name="T21" fmla="*/ 2586 h 2586"/>
              <a:gd name="T22" fmla="*/ 783 w 3318"/>
              <a:gd name="T23" fmla="*/ 2584 h 2586"/>
              <a:gd name="T24" fmla="*/ 850 w 3318"/>
              <a:gd name="T25" fmla="*/ 2584 h 2586"/>
              <a:gd name="T26" fmla="*/ 916 w 3318"/>
              <a:gd name="T27" fmla="*/ 2581 h 2586"/>
              <a:gd name="T28" fmla="*/ 984 w 3318"/>
              <a:gd name="T29" fmla="*/ 2574 h 2586"/>
              <a:gd name="T30" fmla="*/ 1050 w 3318"/>
              <a:gd name="T31" fmla="*/ 2551 h 2586"/>
              <a:gd name="T32" fmla="*/ 1116 w 3318"/>
              <a:gd name="T33" fmla="*/ 2501 h 2586"/>
              <a:gd name="T34" fmla="*/ 1182 w 3318"/>
              <a:gd name="T35" fmla="*/ 2396 h 2586"/>
              <a:gd name="T36" fmla="*/ 1250 w 3318"/>
              <a:gd name="T37" fmla="*/ 2206 h 2586"/>
              <a:gd name="T38" fmla="*/ 1316 w 3318"/>
              <a:gd name="T39" fmla="*/ 1905 h 2586"/>
              <a:gd name="T40" fmla="*/ 1382 w 3318"/>
              <a:gd name="T41" fmla="*/ 1485 h 2586"/>
              <a:gd name="T42" fmla="*/ 1450 w 3318"/>
              <a:gd name="T43" fmla="*/ 986 h 2586"/>
              <a:gd name="T44" fmla="*/ 1517 w 3318"/>
              <a:gd name="T45" fmla="*/ 496 h 2586"/>
              <a:gd name="T46" fmla="*/ 1583 w 3318"/>
              <a:gd name="T47" fmla="*/ 134 h 2586"/>
              <a:gd name="T48" fmla="*/ 1651 w 3318"/>
              <a:gd name="T49" fmla="*/ 0 h 2586"/>
              <a:gd name="T50" fmla="*/ 1717 w 3318"/>
              <a:gd name="T51" fmla="*/ 134 h 2586"/>
              <a:gd name="T52" fmla="*/ 1783 w 3318"/>
              <a:gd name="T53" fmla="*/ 496 h 2586"/>
              <a:gd name="T54" fmla="*/ 1849 w 3318"/>
              <a:gd name="T55" fmla="*/ 986 h 2586"/>
              <a:gd name="T56" fmla="*/ 1917 w 3318"/>
              <a:gd name="T57" fmla="*/ 1485 h 2586"/>
              <a:gd name="T58" fmla="*/ 1983 w 3318"/>
              <a:gd name="T59" fmla="*/ 1905 h 2586"/>
              <a:gd name="T60" fmla="*/ 2050 w 3318"/>
              <a:gd name="T61" fmla="*/ 2206 h 2586"/>
              <a:gd name="T62" fmla="*/ 2117 w 3318"/>
              <a:gd name="T63" fmla="*/ 2396 h 2586"/>
              <a:gd name="T64" fmla="*/ 2184 w 3318"/>
              <a:gd name="T65" fmla="*/ 2501 h 2586"/>
              <a:gd name="T66" fmla="*/ 2250 w 3318"/>
              <a:gd name="T67" fmla="*/ 2551 h 2586"/>
              <a:gd name="T68" fmla="*/ 2316 w 3318"/>
              <a:gd name="T69" fmla="*/ 2574 h 2586"/>
              <a:gd name="T70" fmla="*/ 2384 w 3318"/>
              <a:gd name="T71" fmla="*/ 2581 h 2586"/>
              <a:gd name="T72" fmla="*/ 2450 w 3318"/>
              <a:gd name="T73" fmla="*/ 2584 h 2586"/>
              <a:gd name="T74" fmla="*/ 2516 w 3318"/>
              <a:gd name="T75" fmla="*/ 2584 h 2586"/>
              <a:gd name="T76" fmla="*/ 2584 w 3318"/>
              <a:gd name="T77" fmla="*/ 2586 h 2586"/>
              <a:gd name="T78" fmla="*/ 2650 w 3318"/>
              <a:gd name="T79" fmla="*/ 2586 h 2586"/>
              <a:gd name="T80" fmla="*/ 2717 w 3318"/>
              <a:gd name="T81" fmla="*/ 2586 h 2586"/>
              <a:gd name="T82" fmla="*/ 2783 w 3318"/>
              <a:gd name="T83" fmla="*/ 2586 h 2586"/>
              <a:gd name="T84" fmla="*/ 2851 w 3318"/>
              <a:gd name="T85" fmla="*/ 2586 h 2586"/>
              <a:gd name="T86" fmla="*/ 2917 w 3318"/>
              <a:gd name="T87" fmla="*/ 2586 h 2586"/>
              <a:gd name="T88" fmla="*/ 2983 w 3318"/>
              <a:gd name="T89" fmla="*/ 2586 h 2586"/>
              <a:gd name="T90" fmla="*/ 3051 w 3318"/>
              <a:gd name="T91" fmla="*/ 2586 h 2586"/>
              <a:gd name="T92" fmla="*/ 3117 w 3318"/>
              <a:gd name="T93" fmla="*/ 2586 h 2586"/>
              <a:gd name="T94" fmla="*/ 3183 w 3318"/>
              <a:gd name="T95" fmla="*/ 2586 h 2586"/>
              <a:gd name="T96" fmla="*/ 3250 w 3318"/>
              <a:gd name="T97" fmla="*/ 2586 h 2586"/>
              <a:gd name="T98" fmla="*/ 3318 w 3318"/>
              <a:gd name="T99" fmla="*/ 258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18" h="2586">
                <a:moveTo>
                  <a:pt x="0" y="2586"/>
                </a:moveTo>
                <a:lnTo>
                  <a:pt x="15" y="2586"/>
                </a:lnTo>
                <a:lnTo>
                  <a:pt x="33" y="2586"/>
                </a:lnTo>
                <a:lnTo>
                  <a:pt x="50" y="2586"/>
                </a:lnTo>
                <a:lnTo>
                  <a:pt x="66" y="2586"/>
                </a:lnTo>
                <a:lnTo>
                  <a:pt x="83" y="2586"/>
                </a:lnTo>
                <a:lnTo>
                  <a:pt x="99" y="2586"/>
                </a:lnTo>
                <a:lnTo>
                  <a:pt x="116" y="2586"/>
                </a:lnTo>
                <a:lnTo>
                  <a:pt x="132" y="2586"/>
                </a:lnTo>
                <a:lnTo>
                  <a:pt x="149" y="2586"/>
                </a:lnTo>
                <a:lnTo>
                  <a:pt x="167" y="2586"/>
                </a:lnTo>
                <a:lnTo>
                  <a:pt x="182" y="2586"/>
                </a:lnTo>
                <a:lnTo>
                  <a:pt x="200" y="2586"/>
                </a:lnTo>
                <a:lnTo>
                  <a:pt x="216" y="2586"/>
                </a:lnTo>
                <a:lnTo>
                  <a:pt x="233" y="2586"/>
                </a:lnTo>
                <a:lnTo>
                  <a:pt x="249" y="2586"/>
                </a:lnTo>
                <a:lnTo>
                  <a:pt x="266" y="2586"/>
                </a:lnTo>
                <a:lnTo>
                  <a:pt x="283" y="2586"/>
                </a:lnTo>
                <a:lnTo>
                  <a:pt x="299" y="2586"/>
                </a:lnTo>
                <a:lnTo>
                  <a:pt x="317" y="2586"/>
                </a:lnTo>
                <a:lnTo>
                  <a:pt x="332" y="2586"/>
                </a:lnTo>
                <a:lnTo>
                  <a:pt x="350" y="2586"/>
                </a:lnTo>
                <a:lnTo>
                  <a:pt x="365" y="2586"/>
                </a:lnTo>
                <a:lnTo>
                  <a:pt x="383" y="2586"/>
                </a:lnTo>
                <a:lnTo>
                  <a:pt x="400" y="2586"/>
                </a:lnTo>
                <a:lnTo>
                  <a:pt x="416" y="2586"/>
                </a:lnTo>
                <a:lnTo>
                  <a:pt x="433" y="2586"/>
                </a:lnTo>
                <a:lnTo>
                  <a:pt x="449" y="2586"/>
                </a:lnTo>
                <a:lnTo>
                  <a:pt x="466" y="2586"/>
                </a:lnTo>
                <a:lnTo>
                  <a:pt x="482" y="2586"/>
                </a:lnTo>
                <a:lnTo>
                  <a:pt x="499" y="2586"/>
                </a:lnTo>
                <a:lnTo>
                  <a:pt x="517" y="2586"/>
                </a:lnTo>
                <a:lnTo>
                  <a:pt x="533" y="2586"/>
                </a:lnTo>
                <a:lnTo>
                  <a:pt x="550" y="2586"/>
                </a:lnTo>
                <a:lnTo>
                  <a:pt x="566" y="2586"/>
                </a:lnTo>
                <a:lnTo>
                  <a:pt x="583" y="2586"/>
                </a:lnTo>
                <a:lnTo>
                  <a:pt x="599" y="2586"/>
                </a:lnTo>
                <a:lnTo>
                  <a:pt x="616" y="2586"/>
                </a:lnTo>
                <a:lnTo>
                  <a:pt x="634" y="2586"/>
                </a:lnTo>
                <a:lnTo>
                  <a:pt x="649" y="2586"/>
                </a:lnTo>
                <a:lnTo>
                  <a:pt x="667" y="2586"/>
                </a:lnTo>
                <a:lnTo>
                  <a:pt x="682" y="2586"/>
                </a:lnTo>
                <a:lnTo>
                  <a:pt x="700" y="2586"/>
                </a:lnTo>
                <a:lnTo>
                  <a:pt x="715" y="2586"/>
                </a:lnTo>
                <a:lnTo>
                  <a:pt x="733" y="2586"/>
                </a:lnTo>
                <a:lnTo>
                  <a:pt x="750" y="2586"/>
                </a:lnTo>
                <a:lnTo>
                  <a:pt x="766" y="2586"/>
                </a:lnTo>
                <a:lnTo>
                  <a:pt x="783" y="2584"/>
                </a:lnTo>
                <a:lnTo>
                  <a:pt x="799" y="2584"/>
                </a:lnTo>
                <a:lnTo>
                  <a:pt x="816" y="2584"/>
                </a:lnTo>
                <a:lnTo>
                  <a:pt x="832" y="2584"/>
                </a:lnTo>
                <a:lnTo>
                  <a:pt x="850" y="2584"/>
                </a:lnTo>
                <a:lnTo>
                  <a:pt x="867" y="2584"/>
                </a:lnTo>
                <a:lnTo>
                  <a:pt x="883" y="2582"/>
                </a:lnTo>
                <a:lnTo>
                  <a:pt x="900" y="2582"/>
                </a:lnTo>
                <a:lnTo>
                  <a:pt x="916" y="2581"/>
                </a:lnTo>
                <a:lnTo>
                  <a:pt x="933" y="2581"/>
                </a:lnTo>
                <a:lnTo>
                  <a:pt x="949" y="2579"/>
                </a:lnTo>
                <a:lnTo>
                  <a:pt x="966" y="2575"/>
                </a:lnTo>
                <a:lnTo>
                  <a:pt x="984" y="2574"/>
                </a:lnTo>
                <a:lnTo>
                  <a:pt x="999" y="2568"/>
                </a:lnTo>
                <a:lnTo>
                  <a:pt x="1017" y="2565"/>
                </a:lnTo>
                <a:lnTo>
                  <a:pt x="1032" y="2558"/>
                </a:lnTo>
                <a:lnTo>
                  <a:pt x="1050" y="2551"/>
                </a:lnTo>
                <a:lnTo>
                  <a:pt x="1065" y="2542"/>
                </a:lnTo>
                <a:lnTo>
                  <a:pt x="1083" y="2530"/>
                </a:lnTo>
                <a:lnTo>
                  <a:pt x="1100" y="2516"/>
                </a:lnTo>
                <a:lnTo>
                  <a:pt x="1116" y="2501"/>
                </a:lnTo>
                <a:lnTo>
                  <a:pt x="1133" y="2480"/>
                </a:lnTo>
                <a:lnTo>
                  <a:pt x="1149" y="2457"/>
                </a:lnTo>
                <a:lnTo>
                  <a:pt x="1167" y="2429"/>
                </a:lnTo>
                <a:lnTo>
                  <a:pt x="1182" y="2396"/>
                </a:lnTo>
                <a:lnTo>
                  <a:pt x="1200" y="2358"/>
                </a:lnTo>
                <a:lnTo>
                  <a:pt x="1217" y="2314"/>
                </a:lnTo>
                <a:lnTo>
                  <a:pt x="1233" y="2264"/>
                </a:lnTo>
                <a:lnTo>
                  <a:pt x="1250" y="2206"/>
                </a:lnTo>
                <a:lnTo>
                  <a:pt x="1266" y="2142"/>
                </a:lnTo>
                <a:lnTo>
                  <a:pt x="1283" y="2070"/>
                </a:lnTo>
                <a:lnTo>
                  <a:pt x="1299" y="1992"/>
                </a:lnTo>
                <a:lnTo>
                  <a:pt x="1316" y="1905"/>
                </a:lnTo>
                <a:lnTo>
                  <a:pt x="1334" y="1809"/>
                </a:lnTo>
                <a:lnTo>
                  <a:pt x="1349" y="1708"/>
                </a:lnTo>
                <a:lnTo>
                  <a:pt x="1367" y="1600"/>
                </a:lnTo>
                <a:lnTo>
                  <a:pt x="1382" y="1485"/>
                </a:lnTo>
                <a:lnTo>
                  <a:pt x="1400" y="1364"/>
                </a:lnTo>
                <a:lnTo>
                  <a:pt x="1416" y="1241"/>
                </a:lnTo>
                <a:lnTo>
                  <a:pt x="1433" y="1113"/>
                </a:lnTo>
                <a:lnTo>
                  <a:pt x="1450" y="986"/>
                </a:lnTo>
                <a:lnTo>
                  <a:pt x="1466" y="859"/>
                </a:lnTo>
                <a:lnTo>
                  <a:pt x="1484" y="733"/>
                </a:lnTo>
                <a:lnTo>
                  <a:pt x="1499" y="611"/>
                </a:lnTo>
                <a:lnTo>
                  <a:pt x="1517" y="496"/>
                </a:lnTo>
                <a:lnTo>
                  <a:pt x="1532" y="390"/>
                </a:lnTo>
                <a:lnTo>
                  <a:pt x="1550" y="293"/>
                </a:lnTo>
                <a:lnTo>
                  <a:pt x="1567" y="207"/>
                </a:lnTo>
                <a:lnTo>
                  <a:pt x="1583" y="134"/>
                </a:lnTo>
                <a:lnTo>
                  <a:pt x="1600" y="77"/>
                </a:lnTo>
                <a:lnTo>
                  <a:pt x="1616" y="35"/>
                </a:lnTo>
                <a:lnTo>
                  <a:pt x="1633" y="9"/>
                </a:lnTo>
                <a:lnTo>
                  <a:pt x="1651" y="0"/>
                </a:lnTo>
                <a:lnTo>
                  <a:pt x="1666" y="9"/>
                </a:lnTo>
                <a:lnTo>
                  <a:pt x="1684" y="35"/>
                </a:lnTo>
                <a:lnTo>
                  <a:pt x="1699" y="77"/>
                </a:lnTo>
                <a:lnTo>
                  <a:pt x="1717" y="134"/>
                </a:lnTo>
                <a:lnTo>
                  <a:pt x="1733" y="207"/>
                </a:lnTo>
                <a:lnTo>
                  <a:pt x="1750" y="293"/>
                </a:lnTo>
                <a:lnTo>
                  <a:pt x="1767" y="390"/>
                </a:lnTo>
                <a:lnTo>
                  <a:pt x="1783" y="496"/>
                </a:lnTo>
                <a:lnTo>
                  <a:pt x="1800" y="611"/>
                </a:lnTo>
                <a:lnTo>
                  <a:pt x="1816" y="733"/>
                </a:lnTo>
                <a:lnTo>
                  <a:pt x="1834" y="859"/>
                </a:lnTo>
                <a:lnTo>
                  <a:pt x="1849" y="986"/>
                </a:lnTo>
                <a:lnTo>
                  <a:pt x="1867" y="1113"/>
                </a:lnTo>
                <a:lnTo>
                  <a:pt x="1884" y="1241"/>
                </a:lnTo>
                <a:lnTo>
                  <a:pt x="1900" y="1364"/>
                </a:lnTo>
                <a:lnTo>
                  <a:pt x="1917" y="1485"/>
                </a:lnTo>
                <a:lnTo>
                  <a:pt x="1933" y="1600"/>
                </a:lnTo>
                <a:lnTo>
                  <a:pt x="1950" y="1708"/>
                </a:lnTo>
                <a:lnTo>
                  <a:pt x="1966" y="1809"/>
                </a:lnTo>
                <a:lnTo>
                  <a:pt x="1983" y="1905"/>
                </a:lnTo>
                <a:lnTo>
                  <a:pt x="2001" y="1992"/>
                </a:lnTo>
                <a:lnTo>
                  <a:pt x="2016" y="2070"/>
                </a:lnTo>
                <a:lnTo>
                  <a:pt x="2034" y="2142"/>
                </a:lnTo>
                <a:lnTo>
                  <a:pt x="2050" y="2206"/>
                </a:lnTo>
                <a:lnTo>
                  <a:pt x="2067" y="2264"/>
                </a:lnTo>
                <a:lnTo>
                  <a:pt x="2083" y="2314"/>
                </a:lnTo>
                <a:lnTo>
                  <a:pt x="2100" y="2358"/>
                </a:lnTo>
                <a:lnTo>
                  <a:pt x="2117" y="2396"/>
                </a:lnTo>
                <a:lnTo>
                  <a:pt x="2133" y="2429"/>
                </a:lnTo>
                <a:lnTo>
                  <a:pt x="2151" y="2457"/>
                </a:lnTo>
                <a:lnTo>
                  <a:pt x="2166" y="2480"/>
                </a:lnTo>
                <a:lnTo>
                  <a:pt x="2184" y="2501"/>
                </a:lnTo>
                <a:lnTo>
                  <a:pt x="2199" y="2516"/>
                </a:lnTo>
                <a:lnTo>
                  <a:pt x="2217" y="2530"/>
                </a:lnTo>
                <a:lnTo>
                  <a:pt x="2234" y="2542"/>
                </a:lnTo>
                <a:lnTo>
                  <a:pt x="2250" y="2551"/>
                </a:lnTo>
                <a:lnTo>
                  <a:pt x="2267" y="2558"/>
                </a:lnTo>
                <a:lnTo>
                  <a:pt x="2283" y="2565"/>
                </a:lnTo>
                <a:lnTo>
                  <a:pt x="2300" y="2568"/>
                </a:lnTo>
                <a:lnTo>
                  <a:pt x="2316" y="2574"/>
                </a:lnTo>
                <a:lnTo>
                  <a:pt x="2333" y="2575"/>
                </a:lnTo>
                <a:lnTo>
                  <a:pt x="2351" y="2579"/>
                </a:lnTo>
                <a:lnTo>
                  <a:pt x="2367" y="2581"/>
                </a:lnTo>
                <a:lnTo>
                  <a:pt x="2384" y="2581"/>
                </a:lnTo>
                <a:lnTo>
                  <a:pt x="2400" y="2582"/>
                </a:lnTo>
                <a:lnTo>
                  <a:pt x="2417" y="2582"/>
                </a:lnTo>
                <a:lnTo>
                  <a:pt x="2433" y="2584"/>
                </a:lnTo>
                <a:lnTo>
                  <a:pt x="2450" y="2584"/>
                </a:lnTo>
                <a:lnTo>
                  <a:pt x="2468" y="2584"/>
                </a:lnTo>
                <a:lnTo>
                  <a:pt x="2483" y="2584"/>
                </a:lnTo>
                <a:lnTo>
                  <a:pt x="2501" y="2584"/>
                </a:lnTo>
                <a:lnTo>
                  <a:pt x="2516" y="2584"/>
                </a:lnTo>
                <a:lnTo>
                  <a:pt x="2534" y="2586"/>
                </a:lnTo>
                <a:lnTo>
                  <a:pt x="2549" y="2586"/>
                </a:lnTo>
                <a:lnTo>
                  <a:pt x="2567" y="2586"/>
                </a:lnTo>
                <a:lnTo>
                  <a:pt x="2584" y="2586"/>
                </a:lnTo>
                <a:lnTo>
                  <a:pt x="2600" y="2586"/>
                </a:lnTo>
                <a:lnTo>
                  <a:pt x="2617" y="2586"/>
                </a:lnTo>
                <a:lnTo>
                  <a:pt x="2633" y="2586"/>
                </a:lnTo>
                <a:lnTo>
                  <a:pt x="2650" y="2586"/>
                </a:lnTo>
                <a:lnTo>
                  <a:pt x="2666" y="2586"/>
                </a:lnTo>
                <a:lnTo>
                  <a:pt x="2684" y="2586"/>
                </a:lnTo>
                <a:lnTo>
                  <a:pt x="2701" y="2586"/>
                </a:lnTo>
                <a:lnTo>
                  <a:pt x="2717" y="2586"/>
                </a:lnTo>
                <a:lnTo>
                  <a:pt x="2734" y="2586"/>
                </a:lnTo>
                <a:lnTo>
                  <a:pt x="2750" y="2586"/>
                </a:lnTo>
                <a:lnTo>
                  <a:pt x="2767" y="2586"/>
                </a:lnTo>
                <a:lnTo>
                  <a:pt x="2783" y="2586"/>
                </a:lnTo>
                <a:lnTo>
                  <a:pt x="2800" y="2586"/>
                </a:lnTo>
                <a:lnTo>
                  <a:pt x="2818" y="2586"/>
                </a:lnTo>
                <a:lnTo>
                  <a:pt x="2833" y="2586"/>
                </a:lnTo>
                <a:lnTo>
                  <a:pt x="2851" y="2586"/>
                </a:lnTo>
                <a:lnTo>
                  <a:pt x="2866" y="2586"/>
                </a:lnTo>
                <a:lnTo>
                  <a:pt x="2884" y="2586"/>
                </a:lnTo>
                <a:lnTo>
                  <a:pt x="2900" y="2586"/>
                </a:lnTo>
                <a:lnTo>
                  <a:pt x="2917" y="2586"/>
                </a:lnTo>
                <a:lnTo>
                  <a:pt x="2934" y="2586"/>
                </a:lnTo>
                <a:lnTo>
                  <a:pt x="2950" y="2586"/>
                </a:lnTo>
                <a:lnTo>
                  <a:pt x="2967" y="2586"/>
                </a:lnTo>
                <a:lnTo>
                  <a:pt x="2983" y="2586"/>
                </a:lnTo>
                <a:lnTo>
                  <a:pt x="3001" y="2586"/>
                </a:lnTo>
                <a:lnTo>
                  <a:pt x="3016" y="2586"/>
                </a:lnTo>
                <a:lnTo>
                  <a:pt x="3034" y="2586"/>
                </a:lnTo>
                <a:lnTo>
                  <a:pt x="3051" y="2586"/>
                </a:lnTo>
                <a:lnTo>
                  <a:pt x="3067" y="2586"/>
                </a:lnTo>
                <a:lnTo>
                  <a:pt x="3084" y="2586"/>
                </a:lnTo>
                <a:lnTo>
                  <a:pt x="3100" y="2586"/>
                </a:lnTo>
                <a:lnTo>
                  <a:pt x="3117" y="2586"/>
                </a:lnTo>
                <a:lnTo>
                  <a:pt x="3133" y="2586"/>
                </a:lnTo>
                <a:lnTo>
                  <a:pt x="3150" y="2586"/>
                </a:lnTo>
                <a:lnTo>
                  <a:pt x="3168" y="2586"/>
                </a:lnTo>
                <a:lnTo>
                  <a:pt x="3183" y="2586"/>
                </a:lnTo>
                <a:lnTo>
                  <a:pt x="3201" y="2586"/>
                </a:lnTo>
                <a:lnTo>
                  <a:pt x="3217" y="2586"/>
                </a:lnTo>
                <a:lnTo>
                  <a:pt x="3234" y="2586"/>
                </a:lnTo>
                <a:lnTo>
                  <a:pt x="3250" y="2586"/>
                </a:lnTo>
                <a:lnTo>
                  <a:pt x="3267" y="2586"/>
                </a:lnTo>
                <a:lnTo>
                  <a:pt x="3284" y="2586"/>
                </a:lnTo>
                <a:lnTo>
                  <a:pt x="3300" y="2586"/>
                </a:lnTo>
                <a:lnTo>
                  <a:pt x="3318" y="258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148400" y="1941816"/>
            <a:ext cx="2204490" cy="22044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565187" y="883578"/>
            <a:ext cx="357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Aire d’un disque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9016307" y="2648607"/>
            <a:ext cx="198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 = </a:t>
            </a:r>
            <a:r>
              <a:rPr lang="fr-FR" sz="3200" dirty="0" smtClean="0">
                <a:latin typeface="Symbol" panose="05050102010706020507" pitchFamily="18" charset="2"/>
              </a:rPr>
              <a:t>p </a:t>
            </a:r>
            <a:r>
              <a:rPr lang="fr-FR" sz="3200" dirty="0" smtClean="0"/>
              <a:t>R²</a:t>
            </a:r>
            <a:endParaRPr lang="fr-FR" sz="3200" dirty="0"/>
          </a:p>
        </p:txBody>
      </p:sp>
      <p:cxnSp>
        <p:nvCxnSpPr>
          <p:cNvPr id="17" name="Connecteur droit 16"/>
          <p:cNvCxnSpPr>
            <a:endCxn id="13" idx="7"/>
          </p:cNvCxnSpPr>
          <p:nvPr/>
        </p:nvCxnSpPr>
        <p:spPr>
          <a:xfrm flipV="1">
            <a:off x="7248525" y="2264656"/>
            <a:ext cx="781525" cy="7690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178187" y="2275382"/>
            <a:ext cx="67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R</a:t>
            </a:r>
            <a:endParaRPr lang="fr-FR" sz="3200" dirty="0"/>
          </a:p>
        </p:txBody>
      </p:sp>
      <p:grpSp>
        <p:nvGrpSpPr>
          <p:cNvPr id="37" name="Groupe 36"/>
          <p:cNvGrpSpPr/>
          <p:nvPr/>
        </p:nvGrpSpPr>
        <p:grpSpPr>
          <a:xfrm>
            <a:off x="252332" y="1235947"/>
            <a:ext cx="5462504" cy="5445388"/>
            <a:chOff x="252332" y="301450"/>
            <a:chExt cx="5462504" cy="5445388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904126" y="301450"/>
              <a:ext cx="0" cy="47431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904126" y="5017216"/>
              <a:ext cx="44716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5036743" y="5038952"/>
              <a:ext cx="678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/>
                <a:t>R</a:t>
              </a:r>
              <a:endParaRPr lang="fr-FR" sz="40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52332" y="936136"/>
              <a:ext cx="678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/>
                <a:t>A</a:t>
              </a:r>
              <a:endParaRPr lang="fr-FR" sz="4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8199638" y="4726642"/>
                <a:ext cx="30059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638" y="4726642"/>
                <a:ext cx="300595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50"/>
          <p:cNvSpPr>
            <a:spLocks/>
          </p:cNvSpPr>
          <p:nvPr/>
        </p:nvSpPr>
        <p:spPr bwMode="auto">
          <a:xfrm>
            <a:off x="925474" y="2341295"/>
            <a:ext cx="3626429" cy="3589991"/>
          </a:xfrm>
          <a:custGeom>
            <a:avLst/>
            <a:gdLst>
              <a:gd name="T0" fmla="*/ 34 w 3476"/>
              <a:gd name="T1" fmla="*/ 2546 h 2546"/>
              <a:gd name="T2" fmla="*/ 105 w 3476"/>
              <a:gd name="T3" fmla="*/ 2544 h 2546"/>
              <a:gd name="T4" fmla="*/ 176 w 3476"/>
              <a:gd name="T5" fmla="*/ 2538 h 2546"/>
              <a:gd name="T6" fmla="*/ 245 w 3476"/>
              <a:gd name="T7" fmla="*/ 2533 h 2546"/>
              <a:gd name="T8" fmla="*/ 316 w 3476"/>
              <a:gd name="T9" fmla="*/ 2524 h 2546"/>
              <a:gd name="T10" fmla="*/ 386 w 3476"/>
              <a:gd name="T11" fmla="*/ 2515 h 2546"/>
              <a:gd name="T12" fmla="*/ 455 w 3476"/>
              <a:gd name="T13" fmla="*/ 2502 h 2546"/>
              <a:gd name="T14" fmla="*/ 526 w 3476"/>
              <a:gd name="T15" fmla="*/ 2488 h 2546"/>
              <a:gd name="T16" fmla="*/ 597 w 3476"/>
              <a:gd name="T17" fmla="*/ 2471 h 2546"/>
              <a:gd name="T18" fmla="*/ 667 w 3476"/>
              <a:gd name="T19" fmla="*/ 2451 h 2546"/>
              <a:gd name="T20" fmla="*/ 736 w 3476"/>
              <a:gd name="T21" fmla="*/ 2431 h 2546"/>
              <a:gd name="T22" fmla="*/ 807 w 3476"/>
              <a:gd name="T23" fmla="*/ 2408 h 2546"/>
              <a:gd name="T24" fmla="*/ 878 w 3476"/>
              <a:gd name="T25" fmla="*/ 2384 h 2546"/>
              <a:gd name="T26" fmla="*/ 948 w 3476"/>
              <a:gd name="T27" fmla="*/ 2357 h 2546"/>
              <a:gd name="T28" fmla="*/ 1017 w 3476"/>
              <a:gd name="T29" fmla="*/ 2328 h 2546"/>
              <a:gd name="T30" fmla="*/ 1088 w 3476"/>
              <a:gd name="T31" fmla="*/ 2295 h 2546"/>
              <a:gd name="T32" fmla="*/ 1159 w 3476"/>
              <a:gd name="T33" fmla="*/ 2263 h 2546"/>
              <a:gd name="T34" fmla="*/ 1229 w 3476"/>
              <a:gd name="T35" fmla="*/ 2228 h 2546"/>
              <a:gd name="T36" fmla="*/ 1298 w 3476"/>
              <a:gd name="T37" fmla="*/ 2190 h 2546"/>
              <a:gd name="T38" fmla="*/ 1369 w 3476"/>
              <a:gd name="T39" fmla="*/ 2150 h 2546"/>
              <a:gd name="T40" fmla="*/ 1440 w 3476"/>
              <a:gd name="T41" fmla="*/ 2108 h 2546"/>
              <a:gd name="T42" fmla="*/ 1509 w 3476"/>
              <a:gd name="T43" fmla="*/ 2065 h 2546"/>
              <a:gd name="T44" fmla="*/ 1579 w 3476"/>
              <a:gd name="T45" fmla="*/ 2020 h 2546"/>
              <a:gd name="T46" fmla="*/ 1650 w 3476"/>
              <a:gd name="T47" fmla="*/ 1972 h 2546"/>
              <a:gd name="T48" fmla="*/ 1721 w 3476"/>
              <a:gd name="T49" fmla="*/ 1922 h 2546"/>
              <a:gd name="T50" fmla="*/ 1790 w 3476"/>
              <a:gd name="T51" fmla="*/ 1871 h 2546"/>
              <a:gd name="T52" fmla="*/ 1861 w 3476"/>
              <a:gd name="T53" fmla="*/ 1816 h 2546"/>
              <a:gd name="T54" fmla="*/ 1931 w 3476"/>
              <a:gd name="T55" fmla="*/ 1760 h 2546"/>
              <a:gd name="T56" fmla="*/ 2002 w 3476"/>
              <a:gd name="T57" fmla="*/ 1702 h 2546"/>
              <a:gd name="T58" fmla="*/ 2071 w 3476"/>
              <a:gd name="T59" fmla="*/ 1642 h 2546"/>
              <a:gd name="T60" fmla="*/ 2142 w 3476"/>
              <a:gd name="T61" fmla="*/ 1579 h 2546"/>
              <a:gd name="T62" fmla="*/ 2212 w 3476"/>
              <a:gd name="T63" fmla="*/ 1515 h 2546"/>
              <a:gd name="T64" fmla="*/ 2283 w 3476"/>
              <a:gd name="T65" fmla="*/ 1448 h 2546"/>
              <a:gd name="T66" fmla="*/ 2352 w 3476"/>
              <a:gd name="T67" fmla="*/ 1379 h 2546"/>
              <a:gd name="T68" fmla="*/ 2423 w 3476"/>
              <a:gd name="T69" fmla="*/ 1308 h 2546"/>
              <a:gd name="T70" fmla="*/ 2493 w 3476"/>
              <a:gd name="T71" fmla="*/ 1236 h 2546"/>
              <a:gd name="T72" fmla="*/ 2562 w 3476"/>
              <a:gd name="T73" fmla="*/ 1161 h 2546"/>
              <a:gd name="T74" fmla="*/ 2633 w 3476"/>
              <a:gd name="T75" fmla="*/ 1085 h 2546"/>
              <a:gd name="T76" fmla="*/ 2704 w 3476"/>
              <a:gd name="T77" fmla="*/ 1005 h 2546"/>
              <a:gd name="T78" fmla="*/ 2774 w 3476"/>
              <a:gd name="T79" fmla="*/ 926 h 2546"/>
              <a:gd name="T80" fmla="*/ 2843 w 3476"/>
              <a:gd name="T81" fmla="*/ 842 h 2546"/>
              <a:gd name="T82" fmla="*/ 2914 w 3476"/>
              <a:gd name="T83" fmla="*/ 757 h 2546"/>
              <a:gd name="T84" fmla="*/ 2985 w 3476"/>
              <a:gd name="T85" fmla="*/ 670 h 2546"/>
              <a:gd name="T86" fmla="*/ 3056 w 3476"/>
              <a:gd name="T87" fmla="*/ 579 h 2546"/>
              <a:gd name="T88" fmla="*/ 3124 w 3476"/>
              <a:gd name="T89" fmla="*/ 488 h 2546"/>
              <a:gd name="T90" fmla="*/ 3195 w 3476"/>
              <a:gd name="T91" fmla="*/ 394 h 2546"/>
              <a:gd name="T92" fmla="*/ 3266 w 3476"/>
              <a:gd name="T93" fmla="*/ 300 h 2546"/>
              <a:gd name="T94" fmla="*/ 3337 w 3476"/>
              <a:gd name="T95" fmla="*/ 202 h 2546"/>
              <a:gd name="T96" fmla="*/ 3406 w 3476"/>
              <a:gd name="T97" fmla="*/ 102 h 2546"/>
              <a:gd name="T98" fmla="*/ 3476 w 3476"/>
              <a:gd name="T99" fmla="*/ 0 h 2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76" h="2546">
                <a:moveTo>
                  <a:pt x="0" y="2546"/>
                </a:moveTo>
                <a:lnTo>
                  <a:pt x="34" y="2546"/>
                </a:lnTo>
                <a:lnTo>
                  <a:pt x="69" y="2544"/>
                </a:lnTo>
                <a:lnTo>
                  <a:pt x="105" y="2544"/>
                </a:lnTo>
                <a:lnTo>
                  <a:pt x="140" y="2542"/>
                </a:lnTo>
                <a:lnTo>
                  <a:pt x="176" y="2538"/>
                </a:lnTo>
                <a:lnTo>
                  <a:pt x="210" y="2537"/>
                </a:lnTo>
                <a:lnTo>
                  <a:pt x="245" y="2533"/>
                </a:lnTo>
                <a:lnTo>
                  <a:pt x="281" y="2529"/>
                </a:lnTo>
                <a:lnTo>
                  <a:pt x="316" y="2524"/>
                </a:lnTo>
                <a:lnTo>
                  <a:pt x="350" y="2520"/>
                </a:lnTo>
                <a:lnTo>
                  <a:pt x="386" y="2515"/>
                </a:lnTo>
                <a:lnTo>
                  <a:pt x="421" y="2508"/>
                </a:lnTo>
                <a:lnTo>
                  <a:pt x="455" y="2502"/>
                </a:lnTo>
                <a:lnTo>
                  <a:pt x="491" y="2495"/>
                </a:lnTo>
                <a:lnTo>
                  <a:pt x="526" y="2488"/>
                </a:lnTo>
                <a:lnTo>
                  <a:pt x="562" y="2479"/>
                </a:lnTo>
                <a:lnTo>
                  <a:pt x="597" y="2471"/>
                </a:lnTo>
                <a:lnTo>
                  <a:pt x="631" y="2462"/>
                </a:lnTo>
                <a:lnTo>
                  <a:pt x="667" y="2451"/>
                </a:lnTo>
                <a:lnTo>
                  <a:pt x="702" y="2442"/>
                </a:lnTo>
                <a:lnTo>
                  <a:pt x="736" y="2431"/>
                </a:lnTo>
                <a:lnTo>
                  <a:pt x="772" y="2421"/>
                </a:lnTo>
                <a:lnTo>
                  <a:pt x="807" y="2408"/>
                </a:lnTo>
                <a:lnTo>
                  <a:pt x="841" y="2397"/>
                </a:lnTo>
                <a:lnTo>
                  <a:pt x="878" y="2384"/>
                </a:lnTo>
                <a:lnTo>
                  <a:pt x="912" y="2370"/>
                </a:lnTo>
                <a:lnTo>
                  <a:pt x="948" y="2357"/>
                </a:lnTo>
                <a:lnTo>
                  <a:pt x="983" y="2343"/>
                </a:lnTo>
                <a:lnTo>
                  <a:pt x="1017" y="2328"/>
                </a:lnTo>
                <a:lnTo>
                  <a:pt x="1054" y="2312"/>
                </a:lnTo>
                <a:lnTo>
                  <a:pt x="1088" y="2295"/>
                </a:lnTo>
                <a:lnTo>
                  <a:pt x="1122" y="2279"/>
                </a:lnTo>
                <a:lnTo>
                  <a:pt x="1159" y="2263"/>
                </a:lnTo>
                <a:lnTo>
                  <a:pt x="1193" y="2246"/>
                </a:lnTo>
                <a:lnTo>
                  <a:pt x="1229" y="2228"/>
                </a:lnTo>
                <a:lnTo>
                  <a:pt x="1264" y="2210"/>
                </a:lnTo>
                <a:lnTo>
                  <a:pt x="1298" y="2190"/>
                </a:lnTo>
                <a:lnTo>
                  <a:pt x="1335" y="2170"/>
                </a:lnTo>
                <a:lnTo>
                  <a:pt x="1369" y="2150"/>
                </a:lnTo>
                <a:lnTo>
                  <a:pt x="1404" y="2130"/>
                </a:lnTo>
                <a:lnTo>
                  <a:pt x="1440" y="2108"/>
                </a:lnTo>
                <a:lnTo>
                  <a:pt x="1474" y="2089"/>
                </a:lnTo>
                <a:lnTo>
                  <a:pt x="1509" y="2065"/>
                </a:lnTo>
                <a:lnTo>
                  <a:pt x="1545" y="2043"/>
                </a:lnTo>
                <a:lnTo>
                  <a:pt x="1579" y="2020"/>
                </a:lnTo>
                <a:lnTo>
                  <a:pt x="1616" y="1996"/>
                </a:lnTo>
                <a:lnTo>
                  <a:pt x="1650" y="1972"/>
                </a:lnTo>
                <a:lnTo>
                  <a:pt x="1685" y="1947"/>
                </a:lnTo>
                <a:lnTo>
                  <a:pt x="1721" y="1922"/>
                </a:lnTo>
                <a:lnTo>
                  <a:pt x="1755" y="1896"/>
                </a:lnTo>
                <a:lnTo>
                  <a:pt x="1790" y="1871"/>
                </a:lnTo>
                <a:lnTo>
                  <a:pt x="1826" y="1844"/>
                </a:lnTo>
                <a:lnTo>
                  <a:pt x="1861" y="1816"/>
                </a:lnTo>
                <a:lnTo>
                  <a:pt x="1895" y="1789"/>
                </a:lnTo>
                <a:lnTo>
                  <a:pt x="1931" y="1760"/>
                </a:lnTo>
                <a:lnTo>
                  <a:pt x="1966" y="1731"/>
                </a:lnTo>
                <a:lnTo>
                  <a:pt x="2002" y="1702"/>
                </a:lnTo>
                <a:lnTo>
                  <a:pt x="2036" y="1671"/>
                </a:lnTo>
                <a:lnTo>
                  <a:pt x="2071" y="1642"/>
                </a:lnTo>
                <a:lnTo>
                  <a:pt x="2107" y="1611"/>
                </a:lnTo>
                <a:lnTo>
                  <a:pt x="2142" y="1579"/>
                </a:lnTo>
                <a:lnTo>
                  <a:pt x="2176" y="1548"/>
                </a:lnTo>
                <a:lnTo>
                  <a:pt x="2212" y="1515"/>
                </a:lnTo>
                <a:lnTo>
                  <a:pt x="2247" y="1483"/>
                </a:lnTo>
                <a:lnTo>
                  <a:pt x="2283" y="1448"/>
                </a:lnTo>
                <a:lnTo>
                  <a:pt x="2317" y="1414"/>
                </a:lnTo>
                <a:lnTo>
                  <a:pt x="2352" y="1379"/>
                </a:lnTo>
                <a:lnTo>
                  <a:pt x="2388" y="1345"/>
                </a:lnTo>
                <a:lnTo>
                  <a:pt x="2423" y="1308"/>
                </a:lnTo>
                <a:lnTo>
                  <a:pt x="2457" y="1274"/>
                </a:lnTo>
                <a:lnTo>
                  <a:pt x="2493" y="1236"/>
                </a:lnTo>
                <a:lnTo>
                  <a:pt x="2528" y="1199"/>
                </a:lnTo>
                <a:lnTo>
                  <a:pt x="2562" y="1161"/>
                </a:lnTo>
                <a:lnTo>
                  <a:pt x="2599" y="1123"/>
                </a:lnTo>
                <a:lnTo>
                  <a:pt x="2633" y="1085"/>
                </a:lnTo>
                <a:lnTo>
                  <a:pt x="2669" y="1045"/>
                </a:lnTo>
                <a:lnTo>
                  <a:pt x="2704" y="1005"/>
                </a:lnTo>
                <a:lnTo>
                  <a:pt x="2738" y="965"/>
                </a:lnTo>
                <a:lnTo>
                  <a:pt x="2774" y="926"/>
                </a:lnTo>
                <a:lnTo>
                  <a:pt x="2809" y="884"/>
                </a:lnTo>
                <a:lnTo>
                  <a:pt x="2843" y="842"/>
                </a:lnTo>
                <a:lnTo>
                  <a:pt x="2880" y="798"/>
                </a:lnTo>
                <a:lnTo>
                  <a:pt x="2914" y="757"/>
                </a:lnTo>
                <a:lnTo>
                  <a:pt x="2949" y="713"/>
                </a:lnTo>
                <a:lnTo>
                  <a:pt x="2985" y="670"/>
                </a:lnTo>
                <a:lnTo>
                  <a:pt x="3019" y="624"/>
                </a:lnTo>
                <a:lnTo>
                  <a:pt x="3056" y="579"/>
                </a:lnTo>
                <a:lnTo>
                  <a:pt x="3090" y="534"/>
                </a:lnTo>
                <a:lnTo>
                  <a:pt x="3124" y="488"/>
                </a:lnTo>
                <a:lnTo>
                  <a:pt x="3161" y="441"/>
                </a:lnTo>
                <a:lnTo>
                  <a:pt x="3195" y="394"/>
                </a:lnTo>
                <a:lnTo>
                  <a:pt x="3230" y="347"/>
                </a:lnTo>
                <a:lnTo>
                  <a:pt x="3266" y="300"/>
                </a:lnTo>
                <a:lnTo>
                  <a:pt x="3300" y="251"/>
                </a:lnTo>
                <a:lnTo>
                  <a:pt x="3337" y="202"/>
                </a:lnTo>
                <a:lnTo>
                  <a:pt x="3371" y="153"/>
                </a:lnTo>
                <a:lnTo>
                  <a:pt x="3406" y="102"/>
                </a:lnTo>
                <a:lnTo>
                  <a:pt x="3442" y="51"/>
                </a:lnTo>
                <a:lnTo>
                  <a:pt x="3476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2955700" y="1235947"/>
            <a:ext cx="2263755" cy="393554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796481" y="4260501"/>
            <a:ext cx="3403473" cy="209005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7475974" y="5830798"/>
                <a:ext cx="4049486" cy="908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 err="1" smtClean="0"/>
                  <a:t>Rq</a:t>
                </a:r>
                <a:r>
                  <a:rPr lang="fr-FR" sz="4000" dirty="0" smtClean="0"/>
                  <a:t>.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fr-F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fr-FR" sz="4000" i="1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fr-FR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fr-FR" sz="4000" dirty="0"/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974" y="5830798"/>
                <a:ext cx="4049486" cy="908903"/>
              </a:xfrm>
              <a:prstGeom prst="rect">
                <a:avLst/>
              </a:prstGeom>
              <a:blipFill>
                <a:blip r:embed="rId3"/>
                <a:stretch>
                  <a:fillRect l="-5263" t="-3333" b="-1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2EF7F2E-A1A2-47FF-93AF-E0F4A6F0E0C5}"/>
              </a:ext>
            </a:extLst>
          </p:cNvPr>
          <p:cNvSpPr/>
          <p:nvPr/>
        </p:nvSpPr>
        <p:spPr>
          <a:xfrm>
            <a:off x="110934" y="24319"/>
            <a:ext cx="5595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</a:rPr>
              <a:t>Propagation des erreurs</a:t>
            </a:r>
            <a:endParaRPr lang="fr-FR" sz="4400" dirty="0">
              <a:latin typeface="+mj-lt"/>
            </a:endParaRPr>
          </a:p>
        </p:txBody>
      </p:sp>
      <p:grpSp>
        <p:nvGrpSpPr>
          <p:cNvPr id="70" name="Groupe 69"/>
          <p:cNvGrpSpPr/>
          <p:nvPr/>
        </p:nvGrpSpPr>
        <p:grpSpPr>
          <a:xfrm>
            <a:off x="3455109" y="2110154"/>
            <a:ext cx="2902432" cy="2729295"/>
            <a:chOff x="3455109" y="2110154"/>
            <a:chExt cx="2902432" cy="2729295"/>
          </a:xfrm>
        </p:grpSpPr>
        <p:sp>
          <p:nvSpPr>
            <p:cNvPr id="65" name="ZoneTexte 64"/>
            <p:cNvSpPr txBox="1"/>
            <p:nvPr/>
          </p:nvSpPr>
          <p:spPr>
            <a:xfrm>
              <a:off x="4810095" y="4377784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Tangentes</a:t>
              </a:r>
              <a:endParaRPr lang="fr-FR" sz="2400" dirty="0"/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 flipH="1" flipV="1">
              <a:off x="4736019" y="2110154"/>
              <a:ext cx="639770" cy="23312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>
              <a:stCxn id="65" idx="1"/>
            </p:cNvCxnSpPr>
            <p:nvPr/>
          </p:nvCxnSpPr>
          <p:spPr>
            <a:xfrm flipH="1">
              <a:off x="3455109" y="4608617"/>
              <a:ext cx="1354986" cy="1692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1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4" grpId="0" animBg="1"/>
      <p:bldP spid="40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6565187" y="883578"/>
            <a:ext cx="357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Aire d’un rectangle</a:t>
            </a:r>
            <a:endParaRPr lang="fr-FR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2EF7F2E-A1A2-47FF-93AF-E0F4A6F0E0C5}"/>
              </a:ext>
            </a:extLst>
          </p:cNvPr>
          <p:cNvSpPr/>
          <p:nvPr/>
        </p:nvSpPr>
        <p:spPr>
          <a:xfrm>
            <a:off x="110934" y="24319"/>
            <a:ext cx="5595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</a:rPr>
              <a:t>Propagation des erreurs</a:t>
            </a:r>
            <a:endParaRPr lang="fr-FR" sz="44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523" y="1680962"/>
            <a:ext cx="2843684" cy="1352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076523" y="1516411"/>
            <a:ext cx="281353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907376" y="1691690"/>
            <a:ext cx="0" cy="139604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292376" y="953704"/>
            <a:ext cx="42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</a:t>
            </a:r>
            <a:endParaRPr lang="fr-FR" sz="3600" dirty="0"/>
          </a:p>
        </p:txBody>
      </p:sp>
      <p:sp>
        <p:nvSpPr>
          <p:cNvPr id="46" name="ZoneTexte 45"/>
          <p:cNvSpPr txBox="1"/>
          <p:nvPr/>
        </p:nvSpPr>
        <p:spPr>
          <a:xfrm>
            <a:off x="493607" y="2014126"/>
            <a:ext cx="42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</a:t>
            </a:r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6324368" y="5410973"/>
                <a:ext cx="3329565" cy="76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4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4000" dirty="0"/>
                            <m:t>+</m:t>
                          </m:r>
                          <m:sSup>
                            <m:sSupPr>
                              <m:ctrlPr>
                                <a:rPr lang="fr-FR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368" y="5410973"/>
                <a:ext cx="3329565" cy="7676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163355" y="1970834"/>
                <a:ext cx="16873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355" y="1970834"/>
                <a:ext cx="168732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1045162" y="3597749"/>
                <a:ext cx="10497794" cy="1633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 smtClean="0"/>
                  <a:t>Si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600" dirty="0" smtClean="0"/>
                  <a:t> alors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6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3600" dirty="0"/>
              </a:p>
              <a:p>
                <a:endParaRPr lang="fr-FR" sz="3600" dirty="0"/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62" y="3597749"/>
                <a:ext cx="10497794" cy="1633011"/>
              </a:xfrm>
              <a:prstGeom prst="rect">
                <a:avLst/>
              </a:prstGeom>
              <a:blipFill rotWithShape="0">
                <a:blip r:embed="rId4"/>
                <a:stretch>
                  <a:fillRect l="-1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1629070" y="5570524"/>
            <a:ext cx="12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Ici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2359345" y="5539746"/>
                <a:ext cx="17149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45" y="5539746"/>
                <a:ext cx="171495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avec flèche 26"/>
          <p:cNvCxnSpPr/>
          <p:nvPr/>
        </p:nvCxnSpPr>
        <p:spPr>
          <a:xfrm>
            <a:off x="4814510" y="5862911"/>
            <a:ext cx="8929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9" grpId="0"/>
      <p:bldP spid="20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/>
          <p:cNvSpPr/>
          <p:nvPr/>
        </p:nvSpPr>
        <p:spPr>
          <a:xfrm>
            <a:off x="7467600" y="3894667"/>
            <a:ext cx="4478867" cy="1794933"/>
          </a:xfrm>
          <a:custGeom>
            <a:avLst/>
            <a:gdLst>
              <a:gd name="connsiteX0" fmla="*/ 0 w 4478867"/>
              <a:gd name="connsiteY0" fmla="*/ 905933 h 1794933"/>
              <a:gd name="connsiteX1" fmla="*/ 0 w 4478867"/>
              <a:gd name="connsiteY1" fmla="*/ 1794933 h 1794933"/>
              <a:gd name="connsiteX2" fmla="*/ 4470400 w 4478867"/>
              <a:gd name="connsiteY2" fmla="*/ 1786466 h 1794933"/>
              <a:gd name="connsiteX3" fmla="*/ 4478867 w 4478867"/>
              <a:gd name="connsiteY3" fmla="*/ 0 h 1794933"/>
              <a:gd name="connsiteX4" fmla="*/ 2692400 w 4478867"/>
              <a:gd name="connsiteY4" fmla="*/ 0 h 1794933"/>
              <a:gd name="connsiteX5" fmla="*/ 2692400 w 4478867"/>
              <a:gd name="connsiteY5" fmla="*/ 897466 h 1794933"/>
              <a:gd name="connsiteX6" fmla="*/ 0 w 4478867"/>
              <a:gd name="connsiteY6" fmla="*/ 905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8867" h="1794933">
                <a:moveTo>
                  <a:pt x="0" y="905933"/>
                </a:moveTo>
                <a:lnTo>
                  <a:pt x="0" y="1794933"/>
                </a:lnTo>
                <a:lnTo>
                  <a:pt x="4470400" y="1786466"/>
                </a:lnTo>
                <a:cubicBezTo>
                  <a:pt x="4473222" y="1190977"/>
                  <a:pt x="4476045" y="595489"/>
                  <a:pt x="4478867" y="0"/>
                </a:cubicBezTo>
                <a:lnTo>
                  <a:pt x="2692400" y="0"/>
                </a:lnTo>
                <a:lnTo>
                  <a:pt x="2692400" y="897466"/>
                </a:lnTo>
                <a:lnTo>
                  <a:pt x="0" y="90593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7467600" y="2997200"/>
            <a:ext cx="4478867" cy="1794828"/>
          </a:xfrm>
          <a:custGeom>
            <a:avLst/>
            <a:gdLst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92400 w 4478867"/>
              <a:gd name="connsiteY2" fmla="*/ 1803400 h 1803400"/>
              <a:gd name="connsiteX3" fmla="*/ 2683933 w 4478867"/>
              <a:gd name="connsiteY3" fmla="*/ 897467 h 1803400"/>
              <a:gd name="connsiteX4" fmla="*/ 4478867 w 4478867"/>
              <a:gd name="connsiteY4" fmla="*/ 880533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92400 w 4478867"/>
              <a:gd name="connsiteY2" fmla="*/ 1803400 h 1803400"/>
              <a:gd name="connsiteX3" fmla="*/ 2683933 w 4478867"/>
              <a:gd name="connsiteY3" fmla="*/ 897467 h 1803400"/>
              <a:gd name="connsiteX4" fmla="*/ 4478867 w 4478867"/>
              <a:gd name="connsiteY4" fmla="*/ 897678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83828 w 4478867"/>
              <a:gd name="connsiteY2" fmla="*/ 1794828 h 1803400"/>
              <a:gd name="connsiteX3" fmla="*/ 2683933 w 4478867"/>
              <a:gd name="connsiteY3" fmla="*/ 897467 h 1803400"/>
              <a:gd name="connsiteX4" fmla="*/ 4478867 w 4478867"/>
              <a:gd name="connsiteY4" fmla="*/ 897678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794828"/>
              <a:gd name="connsiteX1" fmla="*/ 5715 w 4478867"/>
              <a:gd name="connsiteY1" fmla="*/ 1791970 h 1794828"/>
              <a:gd name="connsiteX2" fmla="*/ 2683828 w 4478867"/>
              <a:gd name="connsiteY2" fmla="*/ 1794828 h 1794828"/>
              <a:gd name="connsiteX3" fmla="*/ 2683933 w 4478867"/>
              <a:gd name="connsiteY3" fmla="*/ 897467 h 1794828"/>
              <a:gd name="connsiteX4" fmla="*/ 4478867 w 4478867"/>
              <a:gd name="connsiteY4" fmla="*/ 897678 h 1794828"/>
              <a:gd name="connsiteX5" fmla="*/ 4470400 w 4478867"/>
              <a:gd name="connsiteY5" fmla="*/ 8467 h 1794828"/>
              <a:gd name="connsiteX6" fmla="*/ 0 w 4478867"/>
              <a:gd name="connsiteY6" fmla="*/ 0 h 179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8867" h="1794828">
                <a:moveTo>
                  <a:pt x="0" y="0"/>
                </a:moveTo>
                <a:lnTo>
                  <a:pt x="5715" y="1791970"/>
                </a:lnTo>
                <a:lnTo>
                  <a:pt x="2683828" y="1794828"/>
                </a:lnTo>
                <a:cubicBezTo>
                  <a:pt x="2681006" y="1492850"/>
                  <a:pt x="2686755" y="1199445"/>
                  <a:pt x="2683933" y="897467"/>
                </a:cubicBezTo>
                <a:lnTo>
                  <a:pt x="4478867" y="897678"/>
                </a:lnTo>
                <a:cubicBezTo>
                  <a:pt x="4476045" y="606989"/>
                  <a:pt x="4473222" y="299156"/>
                  <a:pt x="4470400" y="846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304800" y="3005667"/>
            <a:ext cx="7162800" cy="2683933"/>
          </a:xfrm>
          <a:custGeom>
            <a:avLst/>
            <a:gdLst>
              <a:gd name="connsiteX0" fmla="*/ 7162800 w 7162800"/>
              <a:gd name="connsiteY0" fmla="*/ 0 h 2683933"/>
              <a:gd name="connsiteX1" fmla="*/ 7162800 w 7162800"/>
              <a:gd name="connsiteY1" fmla="*/ 2683933 h 2683933"/>
              <a:gd name="connsiteX2" fmla="*/ 0 w 7162800"/>
              <a:gd name="connsiteY2" fmla="*/ 2683933 h 2683933"/>
              <a:gd name="connsiteX3" fmla="*/ 7162800 w 7162800"/>
              <a:gd name="connsiteY3" fmla="*/ 0 h 26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0" h="2683933">
                <a:moveTo>
                  <a:pt x="7162800" y="0"/>
                </a:moveTo>
                <a:lnTo>
                  <a:pt x="7162800" y="2683933"/>
                </a:lnTo>
                <a:lnTo>
                  <a:pt x="0" y="2683933"/>
                </a:lnTo>
                <a:lnTo>
                  <a:pt x="71628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7467600" y="1210733"/>
            <a:ext cx="4478867" cy="1786467"/>
          </a:xfrm>
          <a:custGeom>
            <a:avLst/>
            <a:gdLst>
              <a:gd name="connsiteX0" fmla="*/ 0 w 4478867"/>
              <a:gd name="connsiteY0" fmla="*/ 1786467 h 1786467"/>
              <a:gd name="connsiteX1" fmla="*/ 4478867 w 4478867"/>
              <a:gd name="connsiteY1" fmla="*/ 1778000 h 1786467"/>
              <a:gd name="connsiteX2" fmla="*/ 4470400 w 4478867"/>
              <a:gd name="connsiteY2" fmla="*/ 0 h 1786467"/>
              <a:gd name="connsiteX3" fmla="*/ 0 w 4478867"/>
              <a:gd name="connsiteY3" fmla="*/ 1786467 h 17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867" h="1786467">
                <a:moveTo>
                  <a:pt x="0" y="1786467"/>
                </a:moveTo>
                <a:lnTo>
                  <a:pt x="4478867" y="1778000"/>
                </a:lnTo>
                <a:cubicBezTo>
                  <a:pt x="4476045" y="1185333"/>
                  <a:pt x="4473222" y="592667"/>
                  <a:pt x="4470400" y="0"/>
                </a:cubicBezTo>
                <a:lnTo>
                  <a:pt x="0" y="178646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e 47"/>
          <p:cNvGrpSpPr/>
          <p:nvPr/>
        </p:nvGrpSpPr>
        <p:grpSpPr>
          <a:xfrm>
            <a:off x="91440" y="-2367744"/>
            <a:ext cx="11995265" cy="11632273"/>
            <a:chOff x="66501" y="-2234736"/>
            <a:chExt cx="11995265" cy="11632273"/>
          </a:xfrm>
        </p:grpSpPr>
        <p:grpSp>
          <p:nvGrpSpPr>
            <p:cNvPr id="32" name="Groupe 31"/>
            <p:cNvGrpSpPr/>
            <p:nvPr/>
          </p:nvGrpSpPr>
          <p:grpSpPr>
            <a:xfrm>
              <a:off x="282633" y="91440"/>
              <a:ext cx="11632273" cy="7032567"/>
              <a:chOff x="282633" y="901931"/>
              <a:chExt cx="11632273" cy="5054138"/>
            </a:xfrm>
          </p:grpSpPr>
          <p:cxnSp>
            <p:nvCxnSpPr>
              <p:cNvPr id="5" name="Connecteur droit 4"/>
              <p:cNvCxnSpPr/>
              <p:nvPr/>
            </p:nvCxnSpPr>
            <p:spPr>
              <a:xfrm>
                <a:off x="2826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5"/>
              <p:cNvCxnSpPr/>
              <p:nvPr/>
            </p:nvCxnSpPr>
            <p:spPr>
              <a:xfrm>
                <a:off x="117742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>
                <a:off x="207221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296700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386179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475658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565137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654616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744095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833574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92305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1012532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1102011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11914906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/>
            <p:nvPr/>
          </p:nvGrpSpPr>
          <p:grpSpPr>
            <a:xfrm rot="5400000">
              <a:off x="247997" y="-2416232"/>
              <a:ext cx="11632273" cy="11995265"/>
              <a:chOff x="282633" y="901931"/>
              <a:chExt cx="11632273" cy="5054138"/>
            </a:xfrm>
          </p:grpSpPr>
          <p:cxnSp>
            <p:nvCxnSpPr>
              <p:cNvPr id="34" name="Connecteur droit 33"/>
              <p:cNvCxnSpPr/>
              <p:nvPr/>
            </p:nvCxnSpPr>
            <p:spPr>
              <a:xfrm>
                <a:off x="2826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117742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207221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296700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386179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475658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565137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654616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744095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833574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92305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11914906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Connecteur droit 2"/>
          <p:cNvCxnSpPr/>
          <p:nvPr/>
        </p:nvCxnSpPr>
        <p:spPr>
          <a:xfrm>
            <a:off x="307572" y="5685365"/>
            <a:ext cx="7170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461626" y="3000995"/>
            <a:ext cx="0" cy="2684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307572" y="3000995"/>
            <a:ext cx="7170680" cy="2684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1939845" y="1211415"/>
            <a:ext cx="0" cy="4473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6021187" y="5685365"/>
            <a:ext cx="59186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7461626" y="1211415"/>
            <a:ext cx="4478220" cy="1789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7461626" y="3000995"/>
            <a:ext cx="44782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10144546" y="3895785"/>
            <a:ext cx="17895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461626" y="4790575"/>
            <a:ext cx="26886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10150262" y="3895785"/>
            <a:ext cx="0" cy="8947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2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e libre 20"/>
          <p:cNvSpPr/>
          <p:nvPr/>
        </p:nvSpPr>
        <p:spPr>
          <a:xfrm>
            <a:off x="7471045" y="3003094"/>
            <a:ext cx="4480329" cy="1800146"/>
          </a:xfrm>
          <a:custGeom>
            <a:avLst/>
            <a:gdLst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92400 w 4478867"/>
              <a:gd name="connsiteY2" fmla="*/ 1803400 h 1803400"/>
              <a:gd name="connsiteX3" fmla="*/ 2683933 w 4478867"/>
              <a:gd name="connsiteY3" fmla="*/ 897467 h 1803400"/>
              <a:gd name="connsiteX4" fmla="*/ 4478867 w 4478867"/>
              <a:gd name="connsiteY4" fmla="*/ 880533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92400 w 4478867"/>
              <a:gd name="connsiteY2" fmla="*/ 1803400 h 1803400"/>
              <a:gd name="connsiteX3" fmla="*/ 2683933 w 4478867"/>
              <a:gd name="connsiteY3" fmla="*/ 897467 h 1803400"/>
              <a:gd name="connsiteX4" fmla="*/ 4478867 w 4478867"/>
              <a:gd name="connsiteY4" fmla="*/ 897678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83828 w 4478867"/>
              <a:gd name="connsiteY2" fmla="*/ 1794828 h 1803400"/>
              <a:gd name="connsiteX3" fmla="*/ 2683933 w 4478867"/>
              <a:gd name="connsiteY3" fmla="*/ 897467 h 1803400"/>
              <a:gd name="connsiteX4" fmla="*/ 4478867 w 4478867"/>
              <a:gd name="connsiteY4" fmla="*/ 897678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794828"/>
              <a:gd name="connsiteX1" fmla="*/ 5715 w 4478867"/>
              <a:gd name="connsiteY1" fmla="*/ 1791970 h 1794828"/>
              <a:gd name="connsiteX2" fmla="*/ 2683828 w 4478867"/>
              <a:gd name="connsiteY2" fmla="*/ 1794828 h 1794828"/>
              <a:gd name="connsiteX3" fmla="*/ 2683933 w 4478867"/>
              <a:gd name="connsiteY3" fmla="*/ 897467 h 1794828"/>
              <a:gd name="connsiteX4" fmla="*/ 4478867 w 4478867"/>
              <a:gd name="connsiteY4" fmla="*/ 897678 h 1794828"/>
              <a:gd name="connsiteX5" fmla="*/ 4470400 w 4478867"/>
              <a:gd name="connsiteY5" fmla="*/ 8467 h 1794828"/>
              <a:gd name="connsiteX6" fmla="*/ 0 w 4478867"/>
              <a:gd name="connsiteY6" fmla="*/ 0 h 1794828"/>
              <a:gd name="connsiteX0" fmla="*/ 0 w 4480329"/>
              <a:gd name="connsiteY0" fmla="*/ 5318 h 1800146"/>
              <a:gd name="connsiteX1" fmla="*/ 5715 w 4480329"/>
              <a:gd name="connsiteY1" fmla="*/ 1797288 h 1800146"/>
              <a:gd name="connsiteX2" fmla="*/ 2683828 w 4480329"/>
              <a:gd name="connsiteY2" fmla="*/ 1800146 h 1800146"/>
              <a:gd name="connsiteX3" fmla="*/ 2683933 w 4480329"/>
              <a:gd name="connsiteY3" fmla="*/ 902785 h 1800146"/>
              <a:gd name="connsiteX4" fmla="*/ 4478867 w 4480329"/>
              <a:gd name="connsiteY4" fmla="*/ 902996 h 1800146"/>
              <a:gd name="connsiteX5" fmla="*/ 4479590 w 4480329"/>
              <a:gd name="connsiteY5" fmla="*/ 0 h 1800146"/>
              <a:gd name="connsiteX6" fmla="*/ 0 w 4480329"/>
              <a:gd name="connsiteY6" fmla="*/ 5318 h 180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329" h="1800146">
                <a:moveTo>
                  <a:pt x="0" y="5318"/>
                </a:moveTo>
                <a:lnTo>
                  <a:pt x="5715" y="1797288"/>
                </a:lnTo>
                <a:lnTo>
                  <a:pt x="2683828" y="1800146"/>
                </a:lnTo>
                <a:cubicBezTo>
                  <a:pt x="2681006" y="1498168"/>
                  <a:pt x="2686755" y="1204763"/>
                  <a:pt x="2683933" y="902785"/>
                </a:cubicBezTo>
                <a:lnTo>
                  <a:pt x="4478867" y="902996"/>
                </a:lnTo>
                <a:cubicBezTo>
                  <a:pt x="4476045" y="612307"/>
                  <a:pt x="4482412" y="290689"/>
                  <a:pt x="4479590" y="0"/>
                </a:cubicBezTo>
                <a:lnTo>
                  <a:pt x="0" y="5318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7461304" y="3903167"/>
            <a:ext cx="4478867" cy="1794933"/>
          </a:xfrm>
          <a:custGeom>
            <a:avLst/>
            <a:gdLst>
              <a:gd name="connsiteX0" fmla="*/ 0 w 4478867"/>
              <a:gd name="connsiteY0" fmla="*/ 905933 h 1794933"/>
              <a:gd name="connsiteX1" fmla="*/ 0 w 4478867"/>
              <a:gd name="connsiteY1" fmla="*/ 1794933 h 1794933"/>
              <a:gd name="connsiteX2" fmla="*/ 4470400 w 4478867"/>
              <a:gd name="connsiteY2" fmla="*/ 1786466 h 1794933"/>
              <a:gd name="connsiteX3" fmla="*/ 4478867 w 4478867"/>
              <a:gd name="connsiteY3" fmla="*/ 0 h 1794933"/>
              <a:gd name="connsiteX4" fmla="*/ 2692400 w 4478867"/>
              <a:gd name="connsiteY4" fmla="*/ 0 h 1794933"/>
              <a:gd name="connsiteX5" fmla="*/ 2692400 w 4478867"/>
              <a:gd name="connsiteY5" fmla="*/ 897466 h 1794933"/>
              <a:gd name="connsiteX6" fmla="*/ 0 w 4478867"/>
              <a:gd name="connsiteY6" fmla="*/ 905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8867" h="1794933">
                <a:moveTo>
                  <a:pt x="0" y="905933"/>
                </a:moveTo>
                <a:lnTo>
                  <a:pt x="0" y="1794933"/>
                </a:lnTo>
                <a:lnTo>
                  <a:pt x="4470400" y="1786466"/>
                </a:lnTo>
                <a:cubicBezTo>
                  <a:pt x="4473222" y="1190977"/>
                  <a:pt x="4476045" y="595489"/>
                  <a:pt x="4478867" y="0"/>
                </a:cubicBezTo>
                <a:lnTo>
                  <a:pt x="2692400" y="0"/>
                </a:lnTo>
                <a:lnTo>
                  <a:pt x="2692400" y="897466"/>
                </a:lnTo>
                <a:lnTo>
                  <a:pt x="0" y="905933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303375" y="3026384"/>
            <a:ext cx="7162800" cy="2683933"/>
          </a:xfrm>
          <a:custGeom>
            <a:avLst/>
            <a:gdLst>
              <a:gd name="connsiteX0" fmla="*/ 7162800 w 7162800"/>
              <a:gd name="connsiteY0" fmla="*/ 0 h 2683933"/>
              <a:gd name="connsiteX1" fmla="*/ 7162800 w 7162800"/>
              <a:gd name="connsiteY1" fmla="*/ 2683933 h 2683933"/>
              <a:gd name="connsiteX2" fmla="*/ 0 w 7162800"/>
              <a:gd name="connsiteY2" fmla="*/ 2683933 h 2683933"/>
              <a:gd name="connsiteX3" fmla="*/ 7162800 w 7162800"/>
              <a:gd name="connsiteY3" fmla="*/ 0 h 26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0" h="2683933">
                <a:moveTo>
                  <a:pt x="7162800" y="0"/>
                </a:moveTo>
                <a:lnTo>
                  <a:pt x="7162800" y="2683933"/>
                </a:lnTo>
                <a:lnTo>
                  <a:pt x="0" y="2683933"/>
                </a:lnTo>
                <a:lnTo>
                  <a:pt x="7162800" y="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7476790" y="1210733"/>
            <a:ext cx="4478867" cy="1786467"/>
          </a:xfrm>
          <a:custGeom>
            <a:avLst/>
            <a:gdLst>
              <a:gd name="connsiteX0" fmla="*/ 0 w 4478867"/>
              <a:gd name="connsiteY0" fmla="*/ 1786467 h 1786467"/>
              <a:gd name="connsiteX1" fmla="*/ 4478867 w 4478867"/>
              <a:gd name="connsiteY1" fmla="*/ 1778000 h 1786467"/>
              <a:gd name="connsiteX2" fmla="*/ 4470400 w 4478867"/>
              <a:gd name="connsiteY2" fmla="*/ 0 h 1786467"/>
              <a:gd name="connsiteX3" fmla="*/ 0 w 4478867"/>
              <a:gd name="connsiteY3" fmla="*/ 1786467 h 1786467"/>
              <a:gd name="connsiteX0" fmla="*/ 0 w 4478867"/>
              <a:gd name="connsiteY0" fmla="*/ 1786467 h 1786467"/>
              <a:gd name="connsiteX1" fmla="*/ 4478867 w 4478867"/>
              <a:gd name="connsiteY1" fmla="*/ 1784824 h 1786467"/>
              <a:gd name="connsiteX2" fmla="*/ 4470400 w 4478867"/>
              <a:gd name="connsiteY2" fmla="*/ 0 h 1786467"/>
              <a:gd name="connsiteX3" fmla="*/ 0 w 4478867"/>
              <a:gd name="connsiteY3" fmla="*/ 1786467 h 17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867" h="1786467">
                <a:moveTo>
                  <a:pt x="0" y="1786467"/>
                </a:moveTo>
                <a:lnTo>
                  <a:pt x="4478867" y="1784824"/>
                </a:lnTo>
                <a:cubicBezTo>
                  <a:pt x="4476045" y="1192157"/>
                  <a:pt x="4473222" y="592667"/>
                  <a:pt x="4470400" y="0"/>
                </a:cubicBezTo>
                <a:lnTo>
                  <a:pt x="0" y="1786467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58506" y="5670273"/>
            <a:ext cx="66498" cy="664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11914909" y="5648241"/>
            <a:ext cx="66498" cy="664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11898283" y="1171478"/>
            <a:ext cx="66498" cy="664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8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0486 L 0.00443 -0.3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004 0.397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0.39769 L -0.58672 0.3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595 L 0.36758 -0.2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416 L -0.11067 -0.00416 C -0.16002 -0.00416 -0.22057 0.03287 -0.22057 0.06297 L -0.22057 0.1303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" grpId="1" animBg="1"/>
      <p:bldP spid="19" grpId="0" animBg="1" autoUpdateAnimBg="0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931" y="-158577"/>
            <a:ext cx="10515600" cy="1325563"/>
          </a:xfrm>
        </p:spPr>
        <p:txBody>
          <a:bodyPr/>
          <a:lstStyle/>
          <a:p>
            <a:r>
              <a:rPr lang="fr-FR" dirty="0"/>
              <a:t>Qu’est-ce que la mesure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255" y="1166986"/>
            <a:ext cx="10515600" cy="726382"/>
          </a:xfrm>
        </p:spPr>
        <p:txBody>
          <a:bodyPr/>
          <a:lstStyle/>
          <a:p>
            <a:r>
              <a:rPr lang="fr-FR" b="1" dirty="0"/>
              <a:t>Définition du dictionnaire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89462" y="1807678"/>
            <a:ext cx="10723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/>
              <a:t>Action d'évaluer une grandeur d'après son rapport avec une grandeur de même espèce, prise comme unité et comme référence.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49354" y="4753850"/>
            <a:ext cx="495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ym typeface="Wingdings" panose="05000000000000000000" pitchFamily="2" charset="2"/>
              </a:rPr>
              <a:t> Nécessite un étalon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856808" y="5495846"/>
            <a:ext cx="4047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ym typeface="Wingdings" panose="05000000000000000000" pitchFamily="2" charset="2"/>
              </a:rPr>
              <a:t> Evaluation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2856808" y="4011854"/>
            <a:ext cx="4047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ym typeface="Wingdings" panose="05000000000000000000" pitchFamily="2" charset="2"/>
              </a:rPr>
              <a:t> Non absolu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675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e libre 20"/>
          <p:cNvSpPr/>
          <p:nvPr/>
        </p:nvSpPr>
        <p:spPr>
          <a:xfrm>
            <a:off x="4771956" y="3879066"/>
            <a:ext cx="4480329" cy="1800146"/>
          </a:xfrm>
          <a:custGeom>
            <a:avLst/>
            <a:gdLst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92400 w 4478867"/>
              <a:gd name="connsiteY2" fmla="*/ 1803400 h 1803400"/>
              <a:gd name="connsiteX3" fmla="*/ 2683933 w 4478867"/>
              <a:gd name="connsiteY3" fmla="*/ 897467 h 1803400"/>
              <a:gd name="connsiteX4" fmla="*/ 4478867 w 4478867"/>
              <a:gd name="connsiteY4" fmla="*/ 880533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92400 w 4478867"/>
              <a:gd name="connsiteY2" fmla="*/ 1803400 h 1803400"/>
              <a:gd name="connsiteX3" fmla="*/ 2683933 w 4478867"/>
              <a:gd name="connsiteY3" fmla="*/ 897467 h 1803400"/>
              <a:gd name="connsiteX4" fmla="*/ 4478867 w 4478867"/>
              <a:gd name="connsiteY4" fmla="*/ 897678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83828 w 4478867"/>
              <a:gd name="connsiteY2" fmla="*/ 1794828 h 1803400"/>
              <a:gd name="connsiteX3" fmla="*/ 2683933 w 4478867"/>
              <a:gd name="connsiteY3" fmla="*/ 897467 h 1803400"/>
              <a:gd name="connsiteX4" fmla="*/ 4478867 w 4478867"/>
              <a:gd name="connsiteY4" fmla="*/ 897678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794828"/>
              <a:gd name="connsiteX1" fmla="*/ 5715 w 4478867"/>
              <a:gd name="connsiteY1" fmla="*/ 1791970 h 1794828"/>
              <a:gd name="connsiteX2" fmla="*/ 2683828 w 4478867"/>
              <a:gd name="connsiteY2" fmla="*/ 1794828 h 1794828"/>
              <a:gd name="connsiteX3" fmla="*/ 2683933 w 4478867"/>
              <a:gd name="connsiteY3" fmla="*/ 897467 h 1794828"/>
              <a:gd name="connsiteX4" fmla="*/ 4478867 w 4478867"/>
              <a:gd name="connsiteY4" fmla="*/ 897678 h 1794828"/>
              <a:gd name="connsiteX5" fmla="*/ 4470400 w 4478867"/>
              <a:gd name="connsiteY5" fmla="*/ 8467 h 1794828"/>
              <a:gd name="connsiteX6" fmla="*/ 0 w 4478867"/>
              <a:gd name="connsiteY6" fmla="*/ 0 h 1794828"/>
              <a:gd name="connsiteX0" fmla="*/ 0 w 4480329"/>
              <a:gd name="connsiteY0" fmla="*/ 5318 h 1800146"/>
              <a:gd name="connsiteX1" fmla="*/ 5715 w 4480329"/>
              <a:gd name="connsiteY1" fmla="*/ 1797288 h 1800146"/>
              <a:gd name="connsiteX2" fmla="*/ 2683828 w 4480329"/>
              <a:gd name="connsiteY2" fmla="*/ 1800146 h 1800146"/>
              <a:gd name="connsiteX3" fmla="*/ 2683933 w 4480329"/>
              <a:gd name="connsiteY3" fmla="*/ 902785 h 1800146"/>
              <a:gd name="connsiteX4" fmla="*/ 4478867 w 4480329"/>
              <a:gd name="connsiteY4" fmla="*/ 902996 h 1800146"/>
              <a:gd name="connsiteX5" fmla="*/ 4479590 w 4480329"/>
              <a:gd name="connsiteY5" fmla="*/ 0 h 1800146"/>
              <a:gd name="connsiteX6" fmla="*/ 0 w 4480329"/>
              <a:gd name="connsiteY6" fmla="*/ 5318 h 180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329" h="1800146">
                <a:moveTo>
                  <a:pt x="0" y="5318"/>
                </a:moveTo>
                <a:lnTo>
                  <a:pt x="5715" y="1797288"/>
                </a:lnTo>
                <a:lnTo>
                  <a:pt x="2683828" y="1800146"/>
                </a:lnTo>
                <a:cubicBezTo>
                  <a:pt x="2681006" y="1498168"/>
                  <a:pt x="2686755" y="1204763"/>
                  <a:pt x="2683933" y="902785"/>
                </a:cubicBezTo>
                <a:lnTo>
                  <a:pt x="4478867" y="902996"/>
                </a:lnTo>
                <a:cubicBezTo>
                  <a:pt x="4476045" y="612307"/>
                  <a:pt x="4482412" y="290689"/>
                  <a:pt x="4479590" y="0"/>
                </a:cubicBezTo>
                <a:lnTo>
                  <a:pt x="0" y="5318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7461304" y="3890851"/>
            <a:ext cx="4478867" cy="1794933"/>
          </a:xfrm>
          <a:custGeom>
            <a:avLst/>
            <a:gdLst>
              <a:gd name="connsiteX0" fmla="*/ 0 w 4478867"/>
              <a:gd name="connsiteY0" fmla="*/ 905933 h 1794933"/>
              <a:gd name="connsiteX1" fmla="*/ 0 w 4478867"/>
              <a:gd name="connsiteY1" fmla="*/ 1794933 h 1794933"/>
              <a:gd name="connsiteX2" fmla="*/ 4470400 w 4478867"/>
              <a:gd name="connsiteY2" fmla="*/ 1786466 h 1794933"/>
              <a:gd name="connsiteX3" fmla="*/ 4478867 w 4478867"/>
              <a:gd name="connsiteY3" fmla="*/ 0 h 1794933"/>
              <a:gd name="connsiteX4" fmla="*/ 2692400 w 4478867"/>
              <a:gd name="connsiteY4" fmla="*/ 0 h 1794933"/>
              <a:gd name="connsiteX5" fmla="*/ 2692400 w 4478867"/>
              <a:gd name="connsiteY5" fmla="*/ 897466 h 1794933"/>
              <a:gd name="connsiteX6" fmla="*/ 0 w 4478867"/>
              <a:gd name="connsiteY6" fmla="*/ 905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8867" h="1794933">
                <a:moveTo>
                  <a:pt x="0" y="905933"/>
                </a:moveTo>
                <a:lnTo>
                  <a:pt x="0" y="1794933"/>
                </a:lnTo>
                <a:lnTo>
                  <a:pt x="4470400" y="1786466"/>
                </a:lnTo>
                <a:cubicBezTo>
                  <a:pt x="4473222" y="1190977"/>
                  <a:pt x="4476045" y="595489"/>
                  <a:pt x="4478867" y="0"/>
                </a:cubicBezTo>
                <a:lnTo>
                  <a:pt x="2692400" y="0"/>
                </a:lnTo>
                <a:lnTo>
                  <a:pt x="2692400" y="897466"/>
                </a:lnTo>
                <a:lnTo>
                  <a:pt x="0" y="905933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4774822" y="1212373"/>
            <a:ext cx="7162800" cy="2683933"/>
          </a:xfrm>
          <a:custGeom>
            <a:avLst/>
            <a:gdLst>
              <a:gd name="connsiteX0" fmla="*/ 7162800 w 7162800"/>
              <a:gd name="connsiteY0" fmla="*/ 0 h 2683933"/>
              <a:gd name="connsiteX1" fmla="*/ 7162800 w 7162800"/>
              <a:gd name="connsiteY1" fmla="*/ 2683933 h 2683933"/>
              <a:gd name="connsiteX2" fmla="*/ 0 w 7162800"/>
              <a:gd name="connsiteY2" fmla="*/ 2683933 h 2683933"/>
              <a:gd name="connsiteX3" fmla="*/ 7162800 w 7162800"/>
              <a:gd name="connsiteY3" fmla="*/ 0 h 26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0" h="2683933">
                <a:moveTo>
                  <a:pt x="7162800" y="0"/>
                </a:moveTo>
                <a:lnTo>
                  <a:pt x="7162800" y="2683933"/>
                </a:lnTo>
                <a:lnTo>
                  <a:pt x="0" y="2683933"/>
                </a:lnTo>
                <a:lnTo>
                  <a:pt x="7162800" y="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295608" y="3896831"/>
            <a:ext cx="4478867" cy="1786467"/>
          </a:xfrm>
          <a:custGeom>
            <a:avLst/>
            <a:gdLst>
              <a:gd name="connsiteX0" fmla="*/ 0 w 4478867"/>
              <a:gd name="connsiteY0" fmla="*/ 1786467 h 1786467"/>
              <a:gd name="connsiteX1" fmla="*/ 4478867 w 4478867"/>
              <a:gd name="connsiteY1" fmla="*/ 1778000 h 1786467"/>
              <a:gd name="connsiteX2" fmla="*/ 4470400 w 4478867"/>
              <a:gd name="connsiteY2" fmla="*/ 0 h 1786467"/>
              <a:gd name="connsiteX3" fmla="*/ 0 w 4478867"/>
              <a:gd name="connsiteY3" fmla="*/ 1786467 h 1786467"/>
              <a:gd name="connsiteX0" fmla="*/ 0 w 4478867"/>
              <a:gd name="connsiteY0" fmla="*/ 1786467 h 1786467"/>
              <a:gd name="connsiteX1" fmla="*/ 4478867 w 4478867"/>
              <a:gd name="connsiteY1" fmla="*/ 1784824 h 1786467"/>
              <a:gd name="connsiteX2" fmla="*/ 4470400 w 4478867"/>
              <a:gd name="connsiteY2" fmla="*/ 0 h 1786467"/>
              <a:gd name="connsiteX3" fmla="*/ 0 w 4478867"/>
              <a:gd name="connsiteY3" fmla="*/ 1786467 h 17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867" h="1786467">
                <a:moveTo>
                  <a:pt x="0" y="1786467"/>
                </a:moveTo>
                <a:lnTo>
                  <a:pt x="4478867" y="1784824"/>
                </a:lnTo>
                <a:cubicBezTo>
                  <a:pt x="4476045" y="1192157"/>
                  <a:pt x="4473222" y="592667"/>
                  <a:pt x="4470400" y="0"/>
                </a:cubicBezTo>
                <a:lnTo>
                  <a:pt x="0" y="1786467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91440" y="-41568"/>
            <a:ext cx="11995265" cy="7032567"/>
            <a:chOff x="66501" y="91440"/>
            <a:chExt cx="11995265" cy="7032567"/>
          </a:xfrm>
        </p:grpSpPr>
        <p:grpSp>
          <p:nvGrpSpPr>
            <p:cNvPr id="11" name="Groupe 10"/>
            <p:cNvGrpSpPr/>
            <p:nvPr/>
          </p:nvGrpSpPr>
          <p:grpSpPr>
            <a:xfrm>
              <a:off x="282633" y="91440"/>
              <a:ext cx="11632273" cy="7032567"/>
              <a:chOff x="282633" y="901931"/>
              <a:chExt cx="11632273" cy="5054138"/>
            </a:xfrm>
          </p:grpSpPr>
          <p:cxnSp>
            <p:nvCxnSpPr>
              <p:cNvPr id="30" name="Connecteur droit 29"/>
              <p:cNvCxnSpPr/>
              <p:nvPr/>
            </p:nvCxnSpPr>
            <p:spPr>
              <a:xfrm>
                <a:off x="2826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117742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207221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296700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386179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475658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565137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654616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744095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833574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92305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1012532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1102011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11914906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 11"/>
            <p:cNvGrpSpPr/>
            <p:nvPr/>
          </p:nvGrpSpPr>
          <p:grpSpPr>
            <a:xfrm rot="5400000">
              <a:off x="2932369" y="-2416234"/>
              <a:ext cx="6263530" cy="11995265"/>
              <a:chOff x="2967003" y="901931"/>
              <a:chExt cx="6263530" cy="5054138"/>
            </a:xfrm>
          </p:grpSpPr>
          <p:cxnSp>
            <p:nvCxnSpPr>
              <p:cNvPr id="16" name="Connecteur droit 15"/>
              <p:cNvCxnSpPr/>
              <p:nvPr/>
            </p:nvCxnSpPr>
            <p:spPr>
              <a:xfrm>
                <a:off x="296700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386179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475658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565137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654616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744095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833574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92305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860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/>
          <p:cNvSpPr/>
          <p:nvPr/>
        </p:nvSpPr>
        <p:spPr>
          <a:xfrm>
            <a:off x="7467600" y="3894667"/>
            <a:ext cx="4478867" cy="1794933"/>
          </a:xfrm>
          <a:custGeom>
            <a:avLst/>
            <a:gdLst>
              <a:gd name="connsiteX0" fmla="*/ 0 w 4478867"/>
              <a:gd name="connsiteY0" fmla="*/ 905933 h 1794933"/>
              <a:gd name="connsiteX1" fmla="*/ 0 w 4478867"/>
              <a:gd name="connsiteY1" fmla="*/ 1794933 h 1794933"/>
              <a:gd name="connsiteX2" fmla="*/ 4470400 w 4478867"/>
              <a:gd name="connsiteY2" fmla="*/ 1786466 h 1794933"/>
              <a:gd name="connsiteX3" fmla="*/ 4478867 w 4478867"/>
              <a:gd name="connsiteY3" fmla="*/ 0 h 1794933"/>
              <a:gd name="connsiteX4" fmla="*/ 2692400 w 4478867"/>
              <a:gd name="connsiteY4" fmla="*/ 0 h 1794933"/>
              <a:gd name="connsiteX5" fmla="*/ 2692400 w 4478867"/>
              <a:gd name="connsiteY5" fmla="*/ 897466 h 1794933"/>
              <a:gd name="connsiteX6" fmla="*/ 0 w 4478867"/>
              <a:gd name="connsiteY6" fmla="*/ 905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8867" h="1794933">
                <a:moveTo>
                  <a:pt x="0" y="905933"/>
                </a:moveTo>
                <a:lnTo>
                  <a:pt x="0" y="1794933"/>
                </a:lnTo>
                <a:lnTo>
                  <a:pt x="4470400" y="1786466"/>
                </a:lnTo>
                <a:cubicBezTo>
                  <a:pt x="4473222" y="1190977"/>
                  <a:pt x="4476045" y="595489"/>
                  <a:pt x="4478867" y="0"/>
                </a:cubicBezTo>
                <a:lnTo>
                  <a:pt x="2692400" y="0"/>
                </a:lnTo>
                <a:lnTo>
                  <a:pt x="2692400" y="897466"/>
                </a:lnTo>
                <a:lnTo>
                  <a:pt x="0" y="90593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7467600" y="2997200"/>
            <a:ext cx="4478867" cy="1794828"/>
          </a:xfrm>
          <a:custGeom>
            <a:avLst/>
            <a:gdLst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92400 w 4478867"/>
              <a:gd name="connsiteY2" fmla="*/ 1803400 h 1803400"/>
              <a:gd name="connsiteX3" fmla="*/ 2683933 w 4478867"/>
              <a:gd name="connsiteY3" fmla="*/ 897467 h 1803400"/>
              <a:gd name="connsiteX4" fmla="*/ 4478867 w 4478867"/>
              <a:gd name="connsiteY4" fmla="*/ 880533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92400 w 4478867"/>
              <a:gd name="connsiteY2" fmla="*/ 1803400 h 1803400"/>
              <a:gd name="connsiteX3" fmla="*/ 2683933 w 4478867"/>
              <a:gd name="connsiteY3" fmla="*/ 897467 h 1803400"/>
              <a:gd name="connsiteX4" fmla="*/ 4478867 w 4478867"/>
              <a:gd name="connsiteY4" fmla="*/ 897678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803400"/>
              <a:gd name="connsiteX1" fmla="*/ 0 w 4478867"/>
              <a:gd name="connsiteY1" fmla="*/ 1803400 h 1803400"/>
              <a:gd name="connsiteX2" fmla="*/ 2683828 w 4478867"/>
              <a:gd name="connsiteY2" fmla="*/ 1794828 h 1803400"/>
              <a:gd name="connsiteX3" fmla="*/ 2683933 w 4478867"/>
              <a:gd name="connsiteY3" fmla="*/ 897467 h 1803400"/>
              <a:gd name="connsiteX4" fmla="*/ 4478867 w 4478867"/>
              <a:gd name="connsiteY4" fmla="*/ 897678 h 1803400"/>
              <a:gd name="connsiteX5" fmla="*/ 4470400 w 4478867"/>
              <a:gd name="connsiteY5" fmla="*/ 8467 h 1803400"/>
              <a:gd name="connsiteX6" fmla="*/ 0 w 4478867"/>
              <a:gd name="connsiteY6" fmla="*/ 0 h 1803400"/>
              <a:gd name="connsiteX0" fmla="*/ 0 w 4478867"/>
              <a:gd name="connsiteY0" fmla="*/ 0 h 1794828"/>
              <a:gd name="connsiteX1" fmla="*/ 5715 w 4478867"/>
              <a:gd name="connsiteY1" fmla="*/ 1791970 h 1794828"/>
              <a:gd name="connsiteX2" fmla="*/ 2683828 w 4478867"/>
              <a:gd name="connsiteY2" fmla="*/ 1794828 h 1794828"/>
              <a:gd name="connsiteX3" fmla="*/ 2683933 w 4478867"/>
              <a:gd name="connsiteY3" fmla="*/ 897467 h 1794828"/>
              <a:gd name="connsiteX4" fmla="*/ 4478867 w 4478867"/>
              <a:gd name="connsiteY4" fmla="*/ 897678 h 1794828"/>
              <a:gd name="connsiteX5" fmla="*/ 4470400 w 4478867"/>
              <a:gd name="connsiteY5" fmla="*/ 8467 h 1794828"/>
              <a:gd name="connsiteX6" fmla="*/ 0 w 4478867"/>
              <a:gd name="connsiteY6" fmla="*/ 0 h 179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8867" h="1794828">
                <a:moveTo>
                  <a:pt x="0" y="0"/>
                </a:moveTo>
                <a:lnTo>
                  <a:pt x="5715" y="1791970"/>
                </a:lnTo>
                <a:lnTo>
                  <a:pt x="2683828" y="1794828"/>
                </a:lnTo>
                <a:cubicBezTo>
                  <a:pt x="2681006" y="1492850"/>
                  <a:pt x="2686755" y="1199445"/>
                  <a:pt x="2683933" y="897467"/>
                </a:cubicBezTo>
                <a:lnTo>
                  <a:pt x="4478867" y="897678"/>
                </a:lnTo>
                <a:cubicBezTo>
                  <a:pt x="4476045" y="606989"/>
                  <a:pt x="4473222" y="299156"/>
                  <a:pt x="4470400" y="846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304800" y="3005667"/>
            <a:ext cx="7162800" cy="2683933"/>
          </a:xfrm>
          <a:custGeom>
            <a:avLst/>
            <a:gdLst>
              <a:gd name="connsiteX0" fmla="*/ 7162800 w 7162800"/>
              <a:gd name="connsiteY0" fmla="*/ 0 h 2683933"/>
              <a:gd name="connsiteX1" fmla="*/ 7162800 w 7162800"/>
              <a:gd name="connsiteY1" fmla="*/ 2683933 h 2683933"/>
              <a:gd name="connsiteX2" fmla="*/ 0 w 7162800"/>
              <a:gd name="connsiteY2" fmla="*/ 2683933 h 2683933"/>
              <a:gd name="connsiteX3" fmla="*/ 7162800 w 7162800"/>
              <a:gd name="connsiteY3" fmla="*/ 0 h 26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0" h="2683933">
                <a:moveTo>
                  <a:pt x="7162800" y="0"/>
                </a:moveTo>
                <a:lnTo>
                  <a:pt x="7162800" y="2683933"/>
                </a:lnTo>
                <a:lnTo>
                  <a:pt x="0" y="2683933"/>
                </a:lnTo>
                <a:lnTo>
                  <a:pt x="71628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7467600" y="1210733"/>
            <a:ext cx="4478867" cy="1786467"/>
          </a:xfrm>
          <a:custGeom>
            <a:avLst/>
            <a:gdLst>
              <a:gd name="connsiteX0" fmla="*/ 0 w 4478867"/>
              <a:gd name="connsiteY0" fmla="*/ 1786467 h 1786467"/>
              <a:gd name="connsiteX1" fmla="*/ 4478867 w 4478867"/>
              <a:gd name="connsiteY1" fmla="*/ 1778000 h 1786467"/>
              <a:gd name="connsiteX2" fmla="*/ 4470400 w 4478867"/>
              <a:gd name="connsiteY2" fmla="*/ 0 h 1786467"/>
              <a:gd name="connsiteX3" fmla="*/ 0 w 4478867"/>
              <a:gd name="connsiteY3" fmla="*/ 1786467 h 17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867" h="1786467">
                <a:moveTo>
                  <a:pt x="0" y="1786467"/>
                </a:moveTo>
                <a:lnTo>
                  <a:pt x="4478867" y="1778000"/>
                </a:lnTo>
                <a:cubicBezTo>
                  <a:pt x="4476045" y="1185333"/>
                  <a:pt x="4473222" y="592667"/>
                  <a:pt x="4470400" y="0"/>
                </a:cubicBezTo>
                <a:lnTo>
                  <a:pt x="0" y="178646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e 47"/>
          <p:cNvGrpSpPr/>
          <p:nvPr/>
        </p:nvGrpSpPr>
        <p:grpSpPr>
          <a:xfrm>
            <a:off x="91440" y="-41568"/>
            <a:ext cx="11995265" cy="7032567"/>
            <a:chOff x="66501" y="91440"/>
            <a:chExt cx="11995265" cy="7032567"/>
          </a:xfrm>
        </p:grpSpPr>
        <p:grpSp>
          <p:nvGrpSpPr>
            <p:cNvPr id="32" name="Groupe 31"/>
            <p:cNvGrpSpPr/>
            <p:nvPr/>
          </p:nvGrpSpPr>
          <p:grpSpPr>
            <a:xfrm>
              <a:off x="282633" y="91440"/>
              <a:ext cx="11632273" cy="7032567"/>
              <a:chOff x="282633" y="901931"/>
              <a:chExt cx="11632273" cy="5054138"/>
            </a:xfrm>
          </p:grpSpPr>
          <p:cxnSp>
            <p:nvCxnSpPr>
              <p:cNvPr id="5" name="Connecteur droit 4"/>
              <p:cNvCxnSpPr/>
              <p:nvPr/>
            </p:nvCxnSpPr>
            <p:spPr>
              <a:xfrm>
                <a:off x="2826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5"/>
              <p:cNvCxnSpPr/>
              <p:nvPr/>
            </p:nvCxnSpPr>
            <p:spPr>
              <a:xfrm>
                <a:off x="117742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>
                <a:off x="207221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296700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386179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475658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565137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654616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744095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833574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92305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1012532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1102011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11914906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/>
            <p:nvPr/>
          </p:nvGrpSpPr>
          <p:grpSpPr>
            <a:xfrm rot="5400000">
              <a:off x="2932369" y="-2416234"/>
              <a:ext cx="6263530" cy="11995265"/>
              <a:chOff x="2967003" y="901931"/>
              <a:chExt cx="6263530" cy="5054138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296700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386179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475658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565137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654616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744095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833574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92305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Connecteur droit 2"/>
          <p:cNvCxnSpPr/>
          <p:nvPr/>
        </p:nvCxnSpPr>
        <p:spPr>
          <a:xfrm>
            <a:off x="307572" y="5685365"/>
            <a:ext cx="7170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461626" y="3000995"/>
            <a:ext cx="0" cy="2684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307572" y="3000995"/>
            <a:ext cx="7170680" cy="2684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1939845" y="1211415"/>
            <a:ext cx="0" cy="4473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6021187" y="5685365"/>
            <a:ext cx="59186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7461626" y="1211415"/>
            <a:ext cx="4478220" cy="1789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7461626" y="3000995"/>
            <a:ext cx="44782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10144546" y="3895785"/>
            <a:ext cx="17895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461626" y="4790575"/>
            <a:ext cx="26886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10150262" y="3895785"/>
            <a:ext cx="0" cy="8947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296471" y="313267"/>
            <a:ext cx="7162800" cy="2683933"/>
          </a:xfrm>
          <a:custGeom>
            <a:avLst/>
            <a:gdLst>
              <a:gd name="connsiteX0" fmla="*/ 7162800 w 7162800"/>
              <a:gd name="connsiteY0" fmla="*/ 0 h 2683933"/>
              <a:gd name="connsiteX1" fmla="*/ 7162800 w 7162800"/>
              <a:gd name="connsiteY1" fmla="*/ 2683933 h 2683933"/>
              <a:gd name="connsiteX2" fmla="*/ 0 w 7162800"/>
              <a:gd name="connsiteY2" fmla="*/ 2683933 h 2683933"/>
              <a:gd name="connsiteX3" fmla="*/ 7162800 w 7162800"/>
              <a:gd name="connsiteY3" fmla="*/ 0 h 268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0" h="2683933">
                <a:moveTo>
                  <a:pt x="7162800" y="0"/>
                </a:moveTo>
                <a:lnTo>
                  <a:pt x="7162800" y="2683933"/>
                </a:lnTo>
                <a:lnTo>
                  <a:pt x="0" y="2683933"/>
                </a:lnTo>
                <a:lnTo>
                  <a:pt x="71628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7459271" y="318181"/>
            <a:ext cx="4478867" cy="1786467"/>
          </a:xfrm>
          <a:custGeom>
            <a:avLst/>
            <a:gdLst>
              <a:gd name="connsiteX0" fmla="*/ 0 w 4478867"/>
              <a:gd name="connsiteY0" fmla="*/ 1786467 h 1786467"/>
              <a:gd name="connsiteX1" fmla="*/ 4478867 w 4478867"/>
              <a:gd name="connsiteY1" fmla="*/ 1778000 h 1786467"/>
              <a:gd name="connsiteX2" fmla="*/ 4470400 w 4478867"/>
              <a:gd name="connsiteY2" fmla="*/ 0 h 1786467"/>
              <a:gd name="connsiteX3" fmla="*/ 0 w 4478867"/>
              <a:gd name="connsiteY3" fmla="*/ 1786467 h 17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867" h="1786467">
                <a:moveTo>
                  <a:pt x="0" y="1786467"/>
                </a:moveTo>
                <a:lnTo>
                  <a:pt x="4478867" y="1778000"/>
                </a:lnTo>
                <a:cubicBezTo>
                  <a:pt x="4476045" y="1185333"/>
                  <a:pt x="4473222" y="592667"/>
                  <a:pt x="4470400" y="0"/>
                </a:cubicBezTo>
                <a:lnTo>
                  <a:pt x="0" y="178646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e 47"/>
          <p:cNvGrpSpPr/>
          <p:nvPr/>
        </p:nvGrpSpPr>
        <p:grpSpPr>
          <a:xfrm>
            <a:off x="91440" y="-41568"/>
            <a:ext cx="11995265" cy="7032567"/>
            <a:chOff x="66501" y="91440"/>
            <a:chExt cx="11995265" cy="7032567"/>
          </a:xfrm>
        </p:grpSpPr>
        <p:grpSp>
          <p:nvGrpSpPr>
            <p:cNvPr id="32" name="Groupe 31"/>
            <p:cNvGrpSpPr/>
            <p:nvPr/>
          </p:nvGrpSpPr>
          <p:grpSpPr>
            <a:xfrm>
              <a:off x="282633" y="91440"/>
              <a:ext cx="11632273" cy="7032567"/>
              <a:chOff x="282633" y="901931"/>
              <a:chExt cx="11632273" cy="5054138"/>
            </a:xfrm>
          </p:grpSpPr>
          <p:cxnSp>
            <p:nvCxnSpPr>
              <p:cNvPr id="5" name="Connecteur droit 4"/>
              <p:cNvCxnSpPr/>
              <p:nvPr/>
            </p:nvCxnSpPr>
            <p:spPr>
              <a:xfrm>
                <a:off x="2826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5"/>
              <p:cNvCxnSpPr/>
              <p:nvPr/>
            </p:nvCxnSpPr>
            <p:spPr>
              <a:xfrm>
                <a:off x="117742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>
                <a:off x="207221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296700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386179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475658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565137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654616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744095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833574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92305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1012532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1102011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11914906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/>
            <p:nvPr/>
          </p:nvGrpSpPr>
          <p:grpSpPr>
            <a:xfrm rot="5400000">
              <a:off x="2932369" y="-2416234"/>
              <a:ext cx="6263530" cy="11995265"/>
              <a:chOff x="2967003" y="901931"/>
              <a:chExt cx="6263530" cy="5054138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296700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386179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475658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565137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654616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744095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833574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9230533" y="901931"/>
                <a:ext cx="0" cy="5054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Connecteur droit 2"/>
          <p:cNvCxnSpPr/>
          <p:nvPr/>
        </p:nvCxnSpPr>
        <p:spPr>
          <a:xfrm flipV="1">
            <a:off x="307572" y="2106205"/>
            <a:ext cx="11632273" cy="44739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307572" y="4790575"/>
            <a:ext cx="4473950" cy="17895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781522" y="2106205"/>
            <a:ext cx="7158323" cy="26843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307572" y="3895785"/>
            <a:ext cx="7158320" cy="268437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465892" y="2106205"/>
            <a:ext cx="4473953" cy="17895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48" y="1246624"/>
            <a:ext cx="4156349" cy="4156349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64622" y="0"/>
            <a:ext cx="10515600" cy="1325563"/>
          </a:xfrm>
        </p:spPr>
        <p:txBody>
          <a:bodyPr/>
          <a:lstStyle/>
          <a:p>
            <a:r>
              <a:rPr lang="fr-FR" dirty="0"/>
              <a:t>Mesurons 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0985" y="1055709"/>
            <a:ext cx="9426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Expérience simple : Mesurons la longueur d’un segment tracé au tableau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4690616" y="5319628"/>
            <a:ext cx="430250" cy="345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120866" y="5135040"/>
            <a:ext cx="3449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Mesure</a:t>
            </a:r>
            <a:r>
              <a:rPr lang="fr-FR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41235" y="6017603"/>
            <a:ext cx="973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Or on a une seule grandeur : quelle est la bonne valeur ?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1512916" y="2568633"/>
            <a:ext cx="4347557" cy="1213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507306" y="3690575"/>
            <a:ext cx="45912" cy="164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837517" y="2482623"/>
            <a:ext cx="45912" cy="164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45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3607" y="-251206"/>
            <a:ext cx="10515600" cy="1325563"/>
          </a:xfrm>
        </p:spPr>
        <p:txBody>
          <a:bodyPr/>
          <a:lstStyle/>
          <a:p>
            <a:r>
              <a:rPr lang="fr-FR" dirty="0"/>
              <a:t>Etudions nos mesures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3825" y="1060210"/>
            <a:ext cx="597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Réalisation d’un histogramme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2562" y="1855062"/>
            <a:ext cx="944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</a:t>
            </a:r>
            <a:r>
              <a:rPr lang="fr-FR" sz="2400" dirty="0"/>
              <a:t> Distribution des mesures autour d’une valeur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803" y="2584303"/>
            <a:ext cx="501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Une évaluation de la grandeur :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329" y="2676449"/>
            <a:ext cx="4787673" cy="31432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10617" y="5707969"/>
            <a:ext cx="720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Taille du trait en cm</a:t>
            </a: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3311210" y="3733244"/>
            <a:ext cx="720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Occurrence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86334" y="3246754"/>
                <a:ext cx="2563651" cy="1531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34" y="3246754"/>
                <a:ext cx="2563651" cy="1531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199657" y="5152509"/>
            <a:ext cx="2211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La moyenne</a:t>
            </a:r>
          </a:p>
        </p:txBody>
      </p:sp>
    </p:spTree>
    <p:extLst>
      <p:ext uri="{BB962C8B-B14F-4D97-AF65-F5344CB8AC3E}">
        <p14:creationId xmlns:p14="http://schemas.microsoft.com/office/powerpoint/2010/main" val="19409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4846" y="1018104"/>
            <a:ext cx="691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Notre mesure est-elle précise?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6526" y="1968167"/>
            <a:ext cx="11259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En supposant que la moyenne est une bonne estimation de notre grandeur, comment estimer l’écart à cette moyenne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39018" y="3555478"/>
            <a:ext cx="644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ym typeface="Wingdings" panose="05000000000000000000" pitchFamily="2" charset="2"/>
              </a:rPr>
              <a:t> Variance V et Ecart-type </a:t>
            </a:r>
            <a:r>
              <a:rPr lang="fr-FR" sz="3200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endParaRPr lang="fr-FR" sz="3200" dirty="0">
              <a:latin typeface="Symbol" panose="05050102010706020507" pitchFamily="18" charset="2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607" y="-251206"/>
            <a:ext cx="10515600" cy="1325563"/>
          </a:xfrm>
        </p:spPr>
        <p:txBody>
          <a:bodyPr/>
          <a:lstStyle/>
          <a:p>
            <a:r>
              <a:rPr lang="fr-FR" dirty="0"/>
              <a:t>Etudions nos mesures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67143" y="4556195"/>
                <a:ext cx="4735655" cy="1531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143" y="4556195"/>
                <a:ext cx="4735655" cy="15311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3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2667368" y="3965851"/>
            <a:ext cx="1940400" cy="1940400"/>
            <a:chOff x="1452961" y="3418921"/>
            <a:chExt cx="1940400" cy="1940400"/>
          </a:xfrm>
        </p:grpSpPr>
        <p:sp>
          <p:nvSpPr>
            <p:cNvPr id="13" name="Ellipse 12"/>
            <p:cNvSpPr/>
            <p:nvPr/>
          </p:nvSpPr>
          <p:spPr>
            <a:xfrm>
              <a:off x="1452961" y="3418921"/>
              <a:ext cx="1940400" cy="194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632961" y="3598921"/>
              <a:ext cx="1580400" cy="1580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812961" y="3778921"/>
              <a:ext cx="1220400" cy="122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92961" y="3958921"/>
              <a:ext cx="860400" cy="860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172961" y="4138921"/>
              <a:ext cx="500400" cy="50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2352503" y="4318463"/>
              <a:ext cx="141316" cy="1413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650807" y="3818020"/>
            <a:ext cx="1155469" cy="1155469"/>
            <a:chOff x="3101531" y="2623452"/>
            <a:chExt cx="1155469" cy="1155469"/>
          </a:xfrm>
        </p:grpSpPr>
        <p:sp>
          <p:nvSpPr>
            <p:cNvPr id="18" name="Ellipse 17"/>
            <p:cNvSpPr/>
            <p:nvPr/>
          </p:nvSpPr>
          <p:spPr>
            <a:xfrm>
              <a:off x="3101531" y="2623452"/>
              <a:ext cx="1155469" cy="11554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3323496" y="2802089"/>
              <a:ext cx="139729" cy="139729"/>
              <a:chOff x="882534" y="2445696"/>
              <a:chExt cx="139729" cy="139729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/>
            <p:cNvGrpSpPr/>
            <p:nvPr/>
          </p:nvGrpSpPr>
          <p:grpSpPr>
            <a:xfrm>
              <a:off x="3371249" y="3177598"/>
              <a:ext cx="139729" cy="139729"/>
              <a:chOff x="882534" y="2445696"/>
              <a:chExt cx="139729" cy="139729"/>
            </a:xfrm>
          </p:grpSpPr>
          <p:cxnSp>
            <p:nvCxnSpPr>
              <p:cNvPr id="24" name="Connecteur droit 23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25"/>
            <p:cNvGrpSpPr/>
            <p:nvPr/>
          </p:nvGrpSpPr>
          <p:grpSpPr>
            <a:xfrm>
              <a:off x="3784051" y="2884624"/>
              <a:ext cx="139729" cy="139729"/>
              <a:chOff x="882534" y="2445696"/>
              <a:chExt cx="139729" cy="139729"/>
            </a:xfrm>
          </p:grpSpPr>
          <p:cxnSp>
            <p:nvCxnSpPr>
              <p:cNvPr id="27" name="Connecteur droit 26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e 28"/>
            <p:cNvGrpSpPr/>
            <p:nvPr/>
          </p:nvGrpSpPr>
          <p:grpSpPr>
            <a:xfrm>
              <a:off x="3640967" y="3177597"/>
              <a:ext cx="139729" cy="139729"/>
              <a:chOff x="882534" y="2445696"/>
              <a:chExt cx="139729" cy="139729"/>
            </a:xfrm>
          </p:grpSpPr>
          <p:cxnSp>
            <p:nvCxnSpPr>
              <p:cNvPr id="30" name="Connecteur droit 29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/>
            <p:nvPr/>
          </p:nvGrpSpPr>
          <p:grpSpPr>
            <a:xfrm>
              <a:off x="3640967" y="3478259"/>
              <a:ext cx="139729" cy="139729"/>
              <a:chOff x="882534" y="2445696"/>
              <a:chExt cx="139729" cy="139729"/>
            </a:xfrm>
          </p:grpSpPr>
          <p:cxnSp>
            <p:nvCxnSpPr>
              <p:cNvPr id="33" name="Connecteur droit 32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/>
            <p:nvPr/>
          </p:nvGrpSpPr>
          <p:grpSpPr>
            <a:xfrm>
              <a:off x="3323496" y="3475685"/>
              <a:ext cx="139729" cy="139729"/>
              <a:chOff x="882534" y="2445696"/>
              <a:chExt cx="139729" cy="139729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e 37"/>
            <p:cNvGrpSpPr/>
            <p:nvPr/>
          </p:nvGrpSpPr>
          <p:grpSpPr>
            <a:xfrm>
              <a:off x="4048297" y="3247461"/>
              <a:ext cx="139729" cy="139729"/>
              <a:chOff x="882534" y="2445696"/>
              <a:chExt cx="139729" cy="139729"/>
            </a:xfrm>
          </p:grpSpPr>
          <p:cxnSp>
            <p:nvCxnSpPr>
              <p:cNvPr id="39" name="Connecteur droit 38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e 64"/>
          <p:cNvGrpSpPr/>
          <p:nvPr/>
        </p:nvGrpSpPr>
        <p:grpSpPr>
          <a:xfrm>
            <a:off x="2657311" y="1299157"/>
            <a:ext cx="1940400" cy="1940400"/>
            <a:chOff x="1452961" y="3418921"/>
            <a:chExt cx="1940400" cy="1940400"/>
          </a:xfrm>
        </p:grpSpPr>
        <p:sp>
          <p:nvSpPr>
            <p:cNvPr id="66" name="Ellipse 65"/>
            <p:cNvSpPr/>
            <p:nvPr/>
          </p:nvSpPr>
          <p:spPr>
            <a:xfrm>
              <a:off x="1452961" y="3418921"/>
              <a:ext cx="1940400" cy="194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1632961" y="3598921"/>
              <a:ext cx="1580400" cy="1580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1812961" y="3778921"/>
              <a:ext cx="1220400" cy="122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1992961" y="3958921"/>
              <a:ext cx="860400" cy="860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2172961" y="4138921"/>
              <a:ext cx="500400" cy="50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2352503" y="4318463"/>
              <a:ext cx="141316" cy="1413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8077170" y="3953379"/>
            <a:ext cx="1940400" cy="1940400"/>
            <a:chOff x="1452961" y="3418921"/>
            <a:chExt cx="1940400" cy="1940400"/>
          </a:xfrm>
        </p:grpSpPr>
        <p:sp>
          <p:nvSpPr>
            <p:cNvPr id="73" name="Ellipse 72"/>
            <p:cNvSpPr/>
            <p:nvPr/>
          </p:nvSpPr>
          <p:spPr>
            <a:xfrm>
              <a:off x="1452961" y="3418921"/>
              <a:ext cx="1940400" cy="194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1632961" y="3598921"/>
              <a:ext cx="1580400" cy="1580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1812961" y="3778921"/>
              <a:ext cx="1220400" cy="122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1992961" y="3958921"/>
              <a:ext cx="860400" cy="860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2172961" y="4138921"/>
              <a:ext cx="500400" cy="50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/>
            <p:cNvSpPr/>
            <p:nvPr/>
          </p:nvSpPr>
          <p:spPr>
            <a:xfrm>
              <a:off x="2352503" y="4318463"/>
              <a:ext cx="141316" cy="1413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085479" y="1298610"/>
            <a:ext cx="1940400" cy="1940400"/>
            <a:chOff x="1452961" y="3418921"/>
            <a:chExt cx="1940400" cy="1940400"/>
          </a:xfrm>
        </p:grpSpPr>
        <p:sp>
          <p:nvSpPr>
            <p:cNvPr id="80" name="Ellipse 79"/>
            <p:cNvSpPr/>
            <p:nvPr/>
          </p:nvSpPr>
          <p:spPr>
            <a:xfrm>
              <a:off x="1452961" y="3418921"/>
              <a:ext cx="1940400" cy="194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1632961" y="3598921"/>
              <a:ext cx="1580400" cy="1580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812961" y="3778921"/>
              <a:ext cx="1220400" cy="122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992961" y="3958921"/>
              <a:ext cx="860400" cy="860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2172961" y="4138921"/>
              <a:ext cx="500400" cy="500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2352503" y="4318463"/>
              <a:ext cx="141316" cy="1413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7" name="Ellipse 86"/>
          <p:cNvSpPr/>
          <p:nvPr/>
        </p:nvSpPr>
        <p:spPr>
          <a:xfrm>
            <a:off x="8469635" y="4345844"/>
            <a:ext cx="1155469" cy="11554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8" name="Groupe 87"/>
          <p:cNvGrpSpPr/>
          <p:nvPr/>
        </p:nvGrpSpPr>
        <p:grpSpPr>
          <a:xfrm>
            <a:off x="8691600" y="4524481"/>
            <a:ext cx="139729" cy="139729"/>
            <a:chOff x="882534" y="2445696"/>
            <a:chExt cx="139729" cy="139729"/>
          </a:xfrm>
        </p:grpSpPr>
        <p:cxnSp>
          <p:nvCxnSpPr>
            <p:cNvPr id="107" name="Connecteur droit 106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e 88"/>
          <p:cNvGrpSpPr/>
          <p:nvPr/>
        </p:nvGrpSpPr>
        <p:grpSpPr>
          <a:xfrm>
            <a:off x="8739353" y="4899990"/>
            <a:ext cx="139729" cy="139729"/>
            <a:chOff x="882534" y="2445696"/>
            <a:chExt cx="139729" cy="139729"/>
          </a:xfrm>
        </p:grpSpPr>
        <p:cxnSp>
          <p:nvCxnSpPr>
            <p:cNvPr id="105" name="Connecteur droit 104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e 89"/>
          <p:cNvGrpSpPr/>
          <p:nvPr/>
        </p:nvGrpSpPr>
        <p:grpSpPr>
          <a:xfrm>
            <a:off x="9152155" y="4607016"/>
            <a:ext cx="139729" cy="139729"/>
            <a:chOff x="882534" y="2445696"/>
            <a:chExt cx="139729" cy="139729"/>
          </a:xfrm>
        </p:grpSpPr>
        <p:cxnSp>
          <p:nvCxnSpPr>
            <p:cNvPr id="103" name="Connecteur droit 102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/>
          <p:cNvGrpSpPr/>
          <p:nvPr/>
        </p:nvGrpSpPr>
        <p:grpSpPr>
          <a:xfrm>
            <a:off x="9009071" y="4899989"/>
            <a:ext cx="139729" cy="139729"/>
            <a:chOff x="882534" y="2445696"/>
            <a:chExt cx="139729" cy="139729"/>
          </a:xfrm>
        </p:grpSpPr>
        <p:cxnSp>
          <p:nvCxnSpPr>
            <p:cNvPr id="101" name="Connecteur droit 100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e 91"/>
          <p:cNvGrpSpPr/>
          <p:nvPr/>
        </p:nvGrpSpPr>
        <p:grpSpPr>
          <a:xfrm>
            <a:off x="9009071" y="5200651"/>
            <a:ext cx="139729" cy="139729"/>
            <a:chOff x="882534" y="2445696"/>
            <a:chExt cx="139729" cy="139729"/>
          </a:xfrm>
        </p:grpSpPr>
        <p:cxnSp>
          <p:nvCxnSpPr>
            <p:cNvPr id="99" name="Connecteur droit 98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e 92"/>
          <p:cNvGrpSpPr/>
          <p:nvPr/>
        </p:nvGrpSpPr>
        <p:grpSpPr>
          <a:xfrm>
            <a:off x="8691600" y="5198077"/>
            <a:ext cx="139729" cy="139729"/>
            <a:chOff x="882534" y="2445696"/>
            <a:chExt cx="139729" cy="139729"/>
          </a:xfrm>
        </p:grpSpPr>
        <p:cxnSp>
          <p:nvCxnSpPr>
            <p:cNvPr id="97" name="Connecteur droit 96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93"/>
          <p:cNvGrpSpPr/>
          <p:nvPr/>
        </p:nvGrpSpPr>
        <p:grpSpPr>
          <a:xfrm>
            <a:off x="9416401" y="4969853"/>
            <a:ext cx="139729" cy="139729"/>
            <a:chOff x="882534" y="2445696"/>
            <a:chExt cx="139729" cy="139729"/>
          </a:xfrm>
        </p:grpSpPr>
        <p:cxnSp>
          <p:nvCxnSpPr>
            <p:cNvPr id="95" name="Connecteur droit 94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Ellipse 109"/>
          <p:cNvSpPr/>
          <p:nvPr/>
        </p:nvSpPr>
        <p:spPr>
          <a:xfrm>
            <a:off x="8812743" y="2029780"/>
            <a:ext cx="476304" cy="47630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1" name="Groupe 110"/>
          <p:cNvGrpSpPr/>
          <p:nvPr/>
        </p:nvGrpSpPr>
        <p:grpSpPr>
          <a:xfrm>
            <a:off x="8979062" y="2308259"/>
            <a:ext cx="139729" cy="139729"/>
            <a:chOff x="882534" y="2445696"/>
            <a:chExt cx="139729" cy="139729"/>
          </a:xfrm>
        </p:grpSpPr>
        <p:cxnSp>
          <p:nvCxnSpPr>
            <p:cNvPr id="130" name="Connecteur droit 129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 111"/>
          <p:cNvGrpSpPr/>
          <p:nvPr/>
        </p:nvGrpSpPr>
        <p:grpSpPr>
          <a:xfrm>
            <a:off x="8893251" y="2077759"/>
            <a:ext cx="139729" cy="139729"/>
            <a:chOff x="882534" y="2445696"/>
            <a:chExt cx="139729" cy="139729"/>
          </a:xfrm>
        </p:grpSpPr>
        <p:cxnSp>
          <p:nvCxnSpPr>
            <p:cNvPr id="128" name="Connecteur droit 127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e 112"/>
          <p:cNvGrpSpPr/>
          <p:nvPr/>
        </p:nvGrpSpPr>
        <p:grpSpPr>
          <a:xfrm>
            <a:off x="8990759" y="2200281"/>
            <a:ext cx="139729" cy="139729"/>
            <a:chOff x="882534" y="2445696"/>
            <a:chExt cx="139729" cy="139729"/>
          </a:xfrm>
        </p:grpSpPr>
        <p:cxnSp>
          <p:nvCxnSpPr>
            <p:cNvPr id="126" name="Connecteur droit 125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e 113"/>
          <p:cNvGrpSpPr/>
          <p:nvPr/>
        </p:nvGrpSpPr>
        <p:grpSpPr>
          <a:xfrm>
            <a:off x="9087504" y="2294479"/>
            <a:ext cx="139729" cy="139729"/>
            <a:chOff x="882534" y="2445696"/>
            <a:chExt cx="139729" cy="139729"/>
          </a:xfrm>
        </p:grpSpPr>
        <p:cxnSp>
          <p:nvCxnSpPr>
            <p:cNvPr id="124" name="Connecteur droit 123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e 114"/>
          <p:cNvGrpSpPr/>
          <p:nvPr/>
        </p:nvGrpSpPr>
        <p:grpSpPr>
          <a:xfrm>
            <a:off x="8885962" y="2262874"/>
            <a:ext cx="139729" cy="139729"/>
            <a:chOff x="882534" y="2445696"/>
            <a:chExt cx="139729" cy="139729"/>
          </a:xfrm>
        </p:grpSpPr>
        <p:cxnSp>
          <p:nvCxnSpPr>
            <p:cNvPr id="122" name="Connecteur droit 121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e 115"/>
          <p:cNvGrpSpPr/>
          <p:nvPr/>
        </p:nvGrpSpPr>
        <p:grpSpPr>
          <a:xfrm>
            <a:off x="9126081" y="2173936"/>
            <a:ext cx="139729" cy="139729"/>
            <a:chOff x="882534" y="2445696"/>
            <a:chExt cx="139729" cy="139729"/>
          </a:xfrm>
        </p:grpSpPr>
        <p:cxnSp>
          <p:nvCxnSpPr>
            <p:cNvPr id="120" name="Connecteur droit 119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e 116"/>
          <p:cNvGrpSpPr/>
          <p:nvPr/>
        </p:nvGrpSpPr>
        <p:grpSpPr>
          <a:xfrm>
            <a:off x="9056217" y="2082874"/>
            <a:ext cx="139729" cy="139729"/>
            <a:chOff x="882534" y="2445696"/>
            <a:chExt cx="139729" cy="139729"/>
          </a:xfrm>
        </p:grpSpPr>
        <p:cxnSp>
          <p:nvCxnSpPr>
            <p:cNvPr id="118" name="Connecteur droit 117"/>
            <p:cNvCxnSpPr/>
            <p:nvPr/>
          </p:nvCxnSpPr>
          <p:spPr>
            <a:xfrm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16200000">
              <a:off x="882534" y="2445696"/>
              <a:ext cx="139729" cy="1397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3989533" y="1423746"/>
            <a:ext cx="476304" cy="476304"/>
            <a:chOff x="5081409" y="4986498"/>
            <a:chExt cx="476304" cy="476304"/>
          </a:xfrm>
        </p:grpSpPr>
        <p:sp>
          <p:nvSpPr>
            <p:cNvPr id="43" name="Ellipse 42"/>
            <p:cNvSpPr/>
            <p:nvPr/>
          </p:nvSpPr>
          <p:spPr>
            <a:xfrm>
              <a:off x="5081409" y="4986498"/>
              <a:ext cx="476304" cy="47630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5247728" y="5264977"/>
              <a:ext cx="139729" cy="139729"/>
              <a:chOff x="882534" y="2445696"/>
              <a:chExt cx="139729" cy="139729"/>
            </a:xfrm>
          </p:grpSpPr>
          <p:cxnSp>
            <p:nvCxnSpPr>
              <p:cNvPr id="63" name="Connecteur droit 62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e 44"/>
            <p:cNvGrpSpPr/>
            <p:nvPr/>
          </p:nvGrpSpPr>
          <p:grpSpPr>
            <a:xfrm>
              <a:off x="5161917" y="5034477"/>
              <a:ext cx="139729" cy="139729"/>
              <a:chOff x="882534" y="2445696"/>
              <a:chExt cx="139729" cy="139729"/>
            </a:xfrm>
          </p:grpSpPr>
          <p:cxnSp>
            <p:nvCxnSpPr>
              <p:cNvPr id="61" name="Connecteur droit 60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e 45"/>
            <p:cNvGrpSpPr/>
            <p:nvPr/>
          </p:nvGrpSpPr>
          <p:grpSpPr>
            <a:xfrm>
              <a:off x="5259425" y="5156999"/>
              <a:ext cx="139729" cy="139729"/>
              <a:chOff x="882534" y="2445696"/>
              <a:chExt cx="139729" cy="139729"/>
            </a:xfrm>
          </p:grpSpPr>
          <p:cxnSp>
            <p:nvCxnSpPr>
              <p:cNvPr id="59" name="Connecteur droit 58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46"/>
            <p:cNvGrpSpPr/>
            <p:nvPr/>
          </p:nvGrpSpPr>
          <p:grpSpPr>
            <a:xfrm>
              <a:off x="5356170" y="5251197"/>
              <a:ext cx="139729" cy="139729"/>
              <a:chOff x="882534" y="2445696"/>
              <a:chExt cx="139729" cy="139729"/>
            </a:xfrm>
          </p:grpSpPr>
          <p:cxnSp>
            <p:nvCxnSpPr>
              <p:cNvPr id="57" name="Connecteur droit 56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e 47"/>
            <p:cNvGrpSpPr/>
            <p:nvPr/>
          </p:nvGrpSpPr>
          <p:grpSpPr>
            <a:xfrm>
              <a:off x="5154628" y="5219592"/>
              <a:ext cx="139729" cy="139729"/>
              <a:chOff x="882534" y="2445696"/>
              <a:chExt cx="139729" cy="139729"/>
            </a:xfrm>
          </p:grpSpPr>
          <p:cxnSp>
            <p:nvCxnSpPr>
              <p:cNvPr id="55" name="Connecteur droit 54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e 48"/>
            <p:cNvGrpSpPr/>
            <p:nvPr/>
          </p:nvGrpSpPr>
          <p:grpSpPr>
            <a:xfrm>
              <a:off x="5394747" y="5130654"/>
              <a:ext cx="139729" cy="139729"/>
              <a:chOff x="882534" y="2445696"/>
              <a:chExt cx="139729" cy="139729"/>
            </a:xfrm>
          </p:grpSpPr>
          <p:cxnSp>
            <p:nvCxnSpPr>
              <p:cNvPr id="53" name="Connecteur droit 52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e 49"/>
            <p:cNvGrpSpPr/>
            <p:nvPr/>
          </p:nvGrpSpPr>
          <p:grpSpPr>
            <a:xfrm>
              <a:off x="5324883" y="5039592"/>
              <a:ext cx="139729" cy="139729"/>
              <a:chOff x="882534" y="2445696"/>
              <a:chExt cx="139729" cy="139729"/>
            </a:xfrm>
          </p:grpSpPr>
          <p:cxnSp>
            <p:nvCxnSpPr>
              <p:cNvPr id="51" name="Connecteur droit 50"/>
              <p:cNvCxnSpPr/>
              <p:nvPr/>
            </p:nvCxnSpPr>
            <p:spPr>
              <a:xfrm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rot="16200000">
                <a:off x="882534" y="2445696"/>
                <a:ext cx="139729" cy="139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tangle 7"/>
          <p:cNvSpPr/>
          <p:nvPr/>
        </p:nvSpPr>
        <p:spPr>
          <a:xfrm>
            <a:off x="110934" y="78749"/>
            <a:ext cx="104580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u="sng" dirty="0">
                <a:latin typeface="+mj-lt"/>
              </a:rPr>
              <a:t>Une mesure fidèle n’est pas forcément juste !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862051" y="1135477"/>
            <a:ext cx="0" cy="52071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 rot="16200000">
            <a:off x="138208" y="3200329"/>
            <a:ext cx="248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Fidélité</a:t>
            </a:r>
          </a:p>
        </p:txBody>
      </p:sp>
      <p:cxnSp>
        <p:nvCxnSpPr>
          <p:cNvPr id="132" name="Connecteur droit avec flèche 131"/>
          <p:cNvCxnSpPr/>
          <p:nvPr/>
        </p:nvCxnSpPr>
        <p:spPr>
          <a:xfrm>
            <a:off x="1836063" y="6327075"/>
            <a:ext cx="865459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ZoneTexte 133"/>
          <p:cNvSpPr txBox="1"/>
          <p:nvPr/>
        </p:nvSpPr>
        <p:spPr>
          <a:xfrm>
            <a:off x="4666193" y="6342613"/>
            <a:ext cx="248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Justesse</a:t>
            </a:r>
          </a:p>
        </p:txBody>
      </p:sp>
      <p:cxnSp>
        <p:nvCxnSpPr>
          <p:cNvPr id="136" name="Connecteur droit avec flèche 135"/>
          <p:cNvCxnSpPr/>
          <p:nvPr/>
        </p:nvCxnSpPr>
        <p:spPr>
          <a:xfrm flipV="1">
            <a:off x="4759774" y="2447988"/>
            <a:ext cx="2785705" cy="14931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 rot="19893194">
            <a:off x="5179228" y="2770583"/>
            <a:ext cx="155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Exactitude</a:t>
            </a:r>
          </a:p>
        </p:txBody>
      </p:sp>
      <p:cxnSp>
        <p:nvCxnSpPr>
          <p:cNvPr id="140" name="Connecteur droit avec flèche 139"/>
          <p:cNvCxnSpPr/>
          <p:nvPr/>
        </p:nvCxnSpPr>
        <p:spPr>
          <a:xfrm flipV="1">
            <a:off x="5211768" y="2992489"/>
            <a:ext cx="2785705" cy="149311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 rot="19893194">
            <a:off x="5554822" y="3345047"/>
            <a:ext cx="192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Incertitudes</a:t>
            </a:r>
          </a:p>
        </p:txBody>
      </p:sp>
      <p:cxnSp>
        <p:nvCxnSpPr>
          <p:cNvPr id="143" name="Connecteur droit avec flèche 142"/>
          <p:cNvCxnSpPr/>
          <p:nvPr/>
        </p:nvCxnSpPr>
        <p:spPr>
          <a:xfrm flipV="1">
            <a:off x="3629874" y="1688445"/>
            <a:ext cx="603133" cy="59231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ZoneTexte 146"/>
          <p:cNvSpPr txBox="1"/>
          <p:nvPr/>
        </p:nvSpPr>
        <p:spPr>
          <a:xfrm>
            <a:off x="4465836" y="1615272"/>
            <a:ext cx="84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Biais</a:t>
            </a:r>
          </a:p>
        </p:txBody>
      </p:sp>
      <p:cxnSp>
        <p:nvCxnSpPr>
          <p:cNvPr id="148" name="Connecteur droit avec flèche 147"/>
          <p:cNvCxnSpPr>
            <a:endCxn id="18" idx="5"/>
          </p:cNvCxnSpPr>
          <p:nvPr/>
        </p:nvCxnSpPr>
        <p:spPr>
          <a:xfrm>
            <a:off x="4247844" y="4442027"/>
            <a:ext cx="389217" cy="3622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ZoneTexte 149"/>
          <p:cNvSpPr txBox="1"/>
          <p:nvPr/>
        </p:nvSpPr>
        <p:spPr>
          <a:xfrm>
            <a:off x="4649173" y="4624680"/>
            <a:ext cx="115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Ecart</a:t>
            </a:r>
          </a:p>
        </p:txBody>
      </p:sp>
    </p:spTree>
    <p:extLst>
      <p:ext uri="{BB962C8B-B14F-4D97-AF65-F5344CB8AC3E}">
        <p14:creationId xmlns:p14="http://schemas.microsoft.com/office/powerpoint/2010/main" val="2710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10" grpId="0" animBg="1"/>
      <p:bldP spid="19" grpId="0"/>
      <p:bldP spid="134" grpId="0"/>
      <p:bldP spid="139" grpId="0"/>
      <p:bldP spid="141" grpId="0"/>
      <p:bldP spid="147" grpId="0"/>
      <p:bldP spid="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EF7F2E-A1A2-47FF-93AF-E0F4A6F0E0C5}"/>
              </a:ext>
            </a:extLst>
          </p:cNvPr>
          <p:cNvSpPr/>
          <p:nvPr/>
        </p:nvSpPr>
        <p:spPr>
          <a:xfrm>
            <a:off x="110934" y="24319"/>
            <a:ext cx="9410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u="sng" dirty="0">
                <a:latin typeface="+mj-lt"/>
              </a:rPr>
              <a:t>Un exemple de biais : erreur de parallaxe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67ABC29C-B4A6-4913-969E-93F18F958682}"/>
              </a:ext>
            </a:extLst>
          </p:cNvPr>
          <p:cNvSpPr txBox="1"/>
          <p:nvPr/>
        </p:nvSpPr>
        <p:spPr>
          <a:xfrm>
            <a:off x="558842" y="1078281"/>
            <a:ext cx="1129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Mesurons un trait de 20 cm avec une règle…</a:t>
            </a:r>
          </a:p>
        </p:txBody>
      </p:sp>
    </p:spTree>
    <p:extLst>
      <p:ext uri="{BB962C8B-B14F-4D97-AF65-F5344CB8AC3E}">
        <p14:creationId xmlns:p14="http://schemas.microsoft.com/office/powerpoint/2010/main" val="38931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EF7F2E-A1A2-47FF-93AF-E0F4A6F0E0C5}"/>
              </a:ext>
            </a:extLst>
          </p:cNvPr>
          <p:cNvSpPr/>
          <p:nvPr/>
        </p:nvSpPr>
        <p:spPr>
          <a:xfrm>
            <a:off x="110934" y="24319"/>
            <a:ext cx="9410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u="sng" dirty="0">
                <a:latin typeface="+mj-lt"/>
              </a:rPr>
              <a:t>Un exemple de biais : erreur de parallaxe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8806E62F-B688-4EE8-94A6-1E705FA77F53}"/>
              </a:ext>
            </a:extLst>
          </p:cNvPr>
          <p:cNvCxnSpPr>
            <a:cxnSpLocks/>
          </p:cNvCxnSpPr>
          <p:nvPr/>
        </p:nvCxnSpPr>
        <p:spPr>
          <a:xfrm>
            <a:off x="1777192" y="5258569"/>
            <a:ext cx="74057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7DD70E9E-30D9-4499-8687-4EE3DEC5E6AA}"/>
              </a:ext>
            </a:extLst>
          </p:cNvPr>
          <p:cNvGrpSpPr/>
          <p:nvPr/>
        </p:nvGrpSpPr>
        <p:grpSpPr>
          <a:xfrm>
            <a:off x="2130280" y="4754262"/>
            <a:ext cx="6725216" cy="504309"/>
            <a:chOff x="2408222" y="1892175"/>
            <a:chExt cx="6725216" cy="1267485"/>
          </a:xfrm>
        </p:grpSpPr>
        <p:cxnSp>
          <p:nvCxnSpPr>
            <p:cNvPr id="10" name="Connecteur droit 9">
              <a:extLst>
                <a:ext uri="{FF2B5EF4-FFF2-40B4-BE49-F238E27FC236}">
                  <a16:creationId xmlns="" xmlns:a16="http://schemas.microsoft.com/office/drawing/2014/main" id="{F0AC5378-03CF-482A-A4B6-2C88C0838F0D}"/>
                </a:ext>
              </a:extLst>
            </p:cNvPr>
            <p:cNvCxnSpPr/>
            <p:nvPr/>
          </p:nvCxnSpPr>
          <p:spPr>
            <a:xfrm flipV="1">
              <a:off x="2408222" y="1892175"/>
              <a:ext cx="0" cy="126748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="" xmlns:a16="http://schemas.microsoft.com/office/drawing/2014/main" id="{4E4C6FD3-B6B7-417E-80A0-A78F6EB7BB0B}"/>
                </a:ext>
              </a:extLst>
            </p:cNvPr>
            <p:cNvCxnSpPr/>
            <p:nvPr/>
          </p:nvCxnSpPr>
          <p:spPr>
            <a:xfrm flipV="1">
              <a:off x="9133438" y="1892175"/>
              <a:ext cx="0" cy="126748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="" xmlns:a16="http://schemas.microsoft.com/office/drawing/2014/main" id="{2EB2F0B7-74C7-4395-87C9-206093F483E3}"/>
                </a:ext>
              </a:extLst>
            </p:cNvPr>
            <p:cNvCxnSpPr/>
            <p:nvPr/>
          </p:nvCxnSpPr>
          <p:spPr>
            <a:xfrm flipV="1">
              <a:off x="5770832" y="2154725"/>
              <a:ext cx="0" cy="100493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="" xmlns:a16="http://schemas.microsoft.com/office/drawing/2014/main" id="{A8365D2D-09FE-4889-AF54-411FAA5CB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744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="" xmlns:a16="http://schemas.microsoft.com/office/drawing/2014/main" id="{C8A257AE-1291-4402-B01B-74DFA86DE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266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E82CE7D3-CBF9-4700-B6C0-313FE2AD88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5788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65E0DEE5-9F4C-4BAB-9680-0292B9F025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8310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="" xmlns:a16="http://schemas.microsoft.com/office/drawing/2014/main" id="{25384BDC-4242-4961-B786-90EEE37EE6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3354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="" xmlns:a16="http://schemas.microsoft.com/office/drawing/2014/main" id="{FC7055EB-BB48-46E8-B860-42A9097CD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5876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="" xmlns:a16="http://schemas.microsoft.com/office/drawing/2014/main" id="{A3BD59D7-4F06-47E4-A408-CBC8849F7B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8398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="" xmlns:a16="http://schemas.microsoft.com/office/drawing/2014/main" id="{C9C8BB32-DF57-4C3D-B311-43EFE1ED90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0920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0F81D3F3-BCAB-4608-99B8-2D561759DDD8}"/>
              </a:ext>
            </a:extLst>
          </p:cNvPr>
          <p:cNvCxnSpPr>
            <a:cxnSpLocks/>
          </p:cNvCxnSpPr>
          <p:nvPr/>
        </p:nvCxnSpPr>
        <p:spPr>
          <a:xfrm>
            <a:off x="2133599" y="5272013"/>
            <a:ext cx="6054904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7">
            <a:extLst>
              <a:ext uri="{FF2B5EF4-FFF2-40B4-BE49-F238E27FC236}">
                <a16:creationId xmlns="" xmlns:a16="http://schemas.microsoft.com/office/drawing/2014/main" id="{5758285E-AB9E-48AF-96AF-EBCE5B90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55479" y="1651194"/>
            <a:ext cx="13613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droit 28">
            <a:extLst>
              <a:ext uri="{FF2B5EF4-FFF2-40B4-BE49-F238E27FC236}">
                <a16:creationId xmlns="" xmlns:a16="http://schemas.microsoft.com/office/drawing/2014/main" id="{5A1D9A2B-9D92-41A9-A0F9-7A9210F21EEA}"/>
              </a:ext>
            </a:extLst>
          </p:cNvPr>
          <p:cNvCxnSpPr>
            <a:cxnSpLocks/>
          </p:cNvCxnSpPr>
          <p:nvPr/>
        </p:nvCxnSpPr>
        <p:spPr>
          <a:xfrm>
            <a:off x="2208944" y="3004841"/>
            <a:ext cx="5969285" cy="2239767"/>
          </a:xfrm>
          <a:prstGeom prst="line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="" xmlns:a16="http://schemas.microsoft.com/office/drawing/2014/main" id="{A758978A-4BE8-4C4D-91ED-A108919C6490}"/>
              </a:ext>
            </a:extLst>
          </p:cNvPr>
          <p:cNvCxnSpPr>
            <a:cxnSpLocks/>
          </p:cNvCxnSpPr>
          <p:nvPr/>
        </p:nvCxnSpPr>
        <p:spPr>
          <a:xfrm>
            <a:off x="2134811" y="3004841"/>
            <a:ext cx="0" cy="2287217"/>
          </a:xfrm>
          <a:prstGeom prst="line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="" xmlns:a16="http://schemas.microsoft.com/office/drawing/2014/main" id="{02CD3C71-EAD1-4AA7-8B8F-3F885350F019}"/>
              </a:ext>
            </a:extLst>
          </p:cNvPr>
          <p:cNvCxnSpPr>
            <a:cxnSpLocks/>
          </p:cNvCxnSpPr>
          <p:nvPr/>
        </p:nvCxnSpPr>
        <p:spPr>
          <a:xfrm>
            <a:off x="2133101" y="3003131"/>
            <a:ext cx="0" cy="2795479"/>
          </a:xfrm>
          <a:prstGeom prst="line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="" xmlns:a16="http://schemas.microsoft.com/office/drawing/2014/main" id="{B8C88CBC-C2B0-4163-B5F1-6F96A241311A}"/>
              </a:ext>
            </a:extLst>
          </p:cNvPr>
          <p:cNvCxnSpPr>
            <a:cxnSpLocks/>
          </p:cNvCxnSpPr>
          <p:nvPr/>
        </p:nvCxnSpPr>
        <p:spPr>
          <a:xfrm>
            <a:off x="2208944" y="2984293"/>
            <a:ext cx="5959011" cy="2814317"/>
          </a:xfrm>
          <a:prstGeom prst="line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67ABC29C-B4A6-4913-969E-93F18F958682}"/>
              </a:ext>
            </a:extLst>
          </p:cNvPr>
          <p:cNvSpPr txBox="1"/>
          <p:nvPr/>
        </p:nvSpPr>
        <p:spPr>
          <a:xfrm>
            <a:off x="558842" y="1078281"/>
            <a:ext cx="1129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Mesurons un trait de 20 cm avec une règle…</a:t>
            </a:r>
          </a:p>
        </p:txBody>
      </p:sp>
    </p:spTree>
    <p:extLst>
      <p:ext uri="{BB962C8B-B14F-4D97-AF65-F5344CB8AC3E}">
        <p14:creationId xmlns:p14="http://schemas.microsoft.com/office/powerpoint/2010/main" val="21023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2.70833E-6 0.0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8806E62F-B688-4EE8-94A6-1E705FA77F53}"/>
              </a:ext>
            </a:extLst>
          </p:cNvPr>
          <p:cNvCxnSpPr>
            <a:cxnSpLocks/>
          </p:cNvCxnSpPr>
          <p:nvPr/>
        </p:nvCxnSpPr>
        <p:spPr>
          <a:xfrm>
            <a:off x="1777192" y="5249505"/>
            <a:ext cx="74057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7DD70E9E-30D9-4499-8687-4EE3DEC5E6AA}"/>
              </a:ext>
            </a:extLst>
          </p:cNvPr>
          <p:cNvGrpSpPr/>
          <p:nvPr/>
        </p:nvGrpSpPr>
        <p:grpSpPr>
          <a:xfrm>
            <a:off x="2130280" y="4745198"/>
            <a:ext cx="6725216" cy="504309"/>
            <a:chOff x="2408222" y="1892175"/>
            <a:chExt cx="6725216" cy="1267485"/>
          </a:xfrm>
        </p:grpSpPr>
        <p:cxnSp>
          <p:nvCxnSpPr>
            <p:cNvPr id="10" name="Connecteur droit 9">
              <a:extLst>
                <a:ext uri="{FF2B5EF4-FFF2-40B4-BE49-F238E27FC236}">
                  <a16:creationId xmlns="" xmlns:a16="http://schemas.microsoft.com/office/drawing/2014/main" id="{F0AC5378-03CF-482A-A4B6-2C88C0838F0D}"/>
                </a:ext>
              </a:extLst>
            </p:cNvPr>
            <p:cNvCxnSpPr/>
            <p:nvPr/>
          </p:nvCxnSpPr>
          <p:spPr>
            <a:xfrm flipV="1">
              <a:off x="2408222" y="1892175"/>
              <a:ext cx="0" cy="126748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="" xmlns:a16="http://schemas.microsoft.com/office/drawing/2014/main" id="{4E4C6FD3-B6B7-417E-80A0-A78F6EB7BB0B}"/>
                </a:ext>
              </a:extLst>
            </p:cNvPr>
            <p:cNvCxnSpPr/>
            <p:nvPr/>
          </p:nvCxnSpPr>
          <p:spPr>
            <a:xfrm flipV="1">
              <a:off x="9133438" y="1892175"/>
              <a:ext cx="0" cy="126748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="" xmlns:a16="http://schemas.microsoft.com/office/drawing/2014/main" id="{2EB2F0B7-74C7-4395-87C9-206093F483E3}"/>
                </a:ext>
              </a:extLst>
            </p:cNvPr>
            <p:cNvCxnSpPr/>
            <p:nvPr/>
          </p:nvCxnSpPr>
          <p:spPr>
            <a:xfrm flipV="1">
              <a:off x="5770832" y="2154725"/>
              <a:ext cx="0" cy="100493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="" xmlns:a16="http://schemas.microsoft.com/office/drawing/2014/main" id="{A8365D2D-09FE-4889-AF54-411FAA5CB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744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="" xmlns:a16="http://schemas.microsoft.com/office/drawing/2014/main" id="{C8A257AE-1291-4402-B01B-74DFA86DE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266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E82CE7D3-CBF9-4700-B6C0-313FE2AD88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5788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65E0DEE5-9F4C-4BAB-9680-0292B9F025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8310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="" xmlns:a16="http://schemas.microsoft.com/office/drawing/2014/main" id="{25384BDC-4242-4961-B786-90EEE37EE6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3354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="" xmlns:a16="http://schemas.microsoft.com/office/drawing/2014/main" id="{FC7055EB-BB48-46E8-B860-42A9097CD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5876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="" xmlns:a16="http://schemas.microsoft.com/office/drawing/2014/main" id="{A3BD59D7-4F06-47E4-A408-CBC8849F7B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8398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="" xmlns:a16="http://schemas.microsoft.com/office/drawing/2014/main" id="{C9C8BB32-DF57-4C3D-B311-43EFE1ED90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0920" y="2625505"/>
              <a:ext cx="0" cy="53415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0F81D3F3-BCAB-4608-99B8-2D561759DDD8}"/>
              </a:ext>
            </a:extLst>
          </p:cNvPr>
          <p:cNvCxnSpPr>
            <a:cxnSpLocks/>
          </p:cNvCxnSpPr>
          <p:nvPr/>
        </p:nvCxnSpPr>
        <p:spPr>
          <a:xfrm>
            <a:off x="2133599" y="5786924"/>
            <a:ext cx="6054904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7">
            <a:extLst>
              <a:ext uri="{FF2B5EF4-FFF2-40B4-BE49-F238E27FC236}">
                <a16:creationId xmlns="" xmlns:a16="http://schemas.microsoft.com/office/drawing/2014/main" id="{5758285E-AB9E-48AF-96AF-EBCE5B90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55479" y="1642130"/>
            <a:ext cx="13613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necteur droit 29">
            <a:extLst>
              <a:ext uri="{FF2B5EF4-FFF2-40B4-BE49-F238E27FC236}">
                <a16:creationId xmlns="" xmlns:a16="http://schemas.microsoft.com/office/drawing/2014/main" id="{A758978A-4BE8-4C4D-91ED-A108919C6490}"/>
              </a:ext>
            </a:extLst>
          </p:cNvPr>
          <p:cNvCxnSpPr>
            <a:cxnSpLocks/>
          </p:cNvCxnSpPr>
          <p:nvPr/>
        </p:nvCxnSpPr>
        <p:spPr>
          <a:xfrm>
            <a:off x="2134811" y="2995777"/>
            <a:ext cx="0" cy="2287217"/>
          </a:xfrm>
          <a:prstGeom prst="line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="" xmlns:a16="http://schemas.microsoft.com/office/drawing/2014/main" id="{02CD3C71-EAD1-4AA7-8B8F-3F885350F019}"/>
              </a:ext>
            </a:extLst>
          </p:cNvPr>
          <p:cNvCxnSpPr>
            <a:cxnSpLocks/>
          </p:cNvCxnSpPr>
          <p:nvPr/>
        </p:nvCxnSpPr>
        <p:spPr>
          <a:xfrm>
            <a:off x="2133101" y="2994067"/>
            <a:ext cx="0" cy="2795479"/>
          </a:xfrm>
          <a:prstGeom prst="line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="" xmlns:a16="http://schemas.microsoft.com/office/drawing/2014/main" id="{B8C88CBC-C2B0-4163-B5F1-6F96A241311A}"/>
              </a:ext>
            </a:extLst>
          </p:cNvPr>
          <p:cNvCxnSpPr>
            <a:cxnSpLocks/>
          </p:cNvCxnSpPr>
          <p:nvPr/>
        </p:nvCxnSpPr>
        <p:spPr>
          <a:xfrm>
            <a:off x="2208944" y="2975229"/>
            <a:ext cx="5959011" cy="2814317"/>
          </a:xfrm>
          <a:prstGeom prst="line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="" xmlns:a16="http://schemas.microsoft.com/office/drawing/2014/main" id="{6824FBD0-0166-4BCB-BABB-EDA591DD1971}"/>
              </a:ext>
            </a:extLst>
          </p:cNvPr>
          <p:cNvCxnSpPr>
            <a:cxnSpLocks/>
          </p:cNvCxnSpPr>
          <p:nvPr/>
        </p:nvCxnSpPr>
        <p:spPr>
          <a:xfrm>
            <a:off x="1940104" y="3014613"/>
            <a:ext cx="0" cy="21695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="" xmlns:a16="http://schemas.microsoft.com/office/drawing/2014/main" id="{80E7ADEE-98A2-42DD-93D0-8CD66C14478A}"/>
              </a:ext>
            </a:extLst>
          </p:cNvPr>
          <p:cNvCxnSpPr>
            <a:cxnSpLocks/>
          </p:cNvCxnSpPr>
          <p:nvPr/>
        </p:nvCxnSpPr>
        <p:spPr>
          <a:xfrm>
            <a:off x="2102778" y="6313523"/>
            <a:ext cx="6096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="" xmlns:a16="http://schemas.microsoft.com/office/drawing/2014/main" id="{AE5DD805-B71E-41CF-B082-8183E04EAFF2}"/>
              </a:ext>
            </a:extLst>
          </p:cNvPr>
          <p:cNvCxnSpPr>
            <a:cxnSpLocks/>
          </p:cNvCxnSpPr>
          <p:nvPr/>
        </p:nvCxnSpPr>
        <p:spPr>
          <a:xfrm>
            <a:off x="6971016" y="5880301"/>
            <a:ext cx="12168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="" xmlns:a16="http://schemas.microsoft.com/office/drawing/2014/main" id="{E6F7FEAA-3B36-4DC1-8F5A-7C59055311C1}"/>
              </a:ext>
            </a:extLst>
          </p:cNvPr>
          <p:cNvCxnSpPr/>
          <p:nvPr/>
        </p:nvCxnSpPr>
        <p:spPr>
          <a:xfrm>
            <a:off x="7025812" y="5266366"/>
            <a:ext cx="0" cy="50263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617B015D-A3B2-4319-9153-8BBBDE9EFA55}"/>
              </a:ext>
            </a:extLst>
          </p:cNvPr>
          <p:cNvSpPr txBox="1"/>
          <p:nvPr/>
        </p:nvSpPr>
        <p:spPr>
          <a:xfrm>
            <a:off x="914400" y="3704697"/>
            <a:ext cx="115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25 cm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3B28682B-25D0-4A97-B02A-8BFAC36175C0}"/>
              </a:ext>
            </a:extLst>
          </p:cNvPr>
          <p:cNvSpPr txBox="1"/>
          <p:nvPr/>
        </p:nvSpPr>
        <p:spPr>
          <a:xfrm>
            <a:off x="4765493" y="6353714"/>
            <a:ext cx="115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 cm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0EA2A668-2FBE-402C-8342-5EAAC525FBAE}"/>
              </a:ext>
            </a:extLst>
          </p:cNvPr>
          <p:cNvSpPr txBox="1"/>
          <p:nvPr/>
        </p:nvSpPr>
        <p:spPr>
          <a:xfrm>
            <a:off x="5599414" y="5276511"/>
            <a:ext cx="16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2.5 mm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E03FAEDC-718D-4DE1-A680-EC37A369AD27}"/>
              </a:ext>
            </a:extLst>
          </p:cNvPr>
          <p:cNvSpPr txBox="1"/>
          <p:nvPr/>
        </p:nvSpPr>
        <p:spPr>
          <a:xfrm>
            <a:off x="7034376" y="5838294"/>
            <a:ext cx="115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2 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2EF7F2E-A1A2-47FF-93AF-E0F4A6F0E0C5}"/>
              </a:ext>
            </a:extLst>
          </p:cNvPr>
          <p:cNvSpPr/>
          <p:nvPr/>
        </p:nvSpPr>
        <p:spPr>
          <a:xfrm>
            <a:off x="110934" y="24319"/>
            <a:ext cx="9410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u="sng" dirty="0">
                <a:latin typeface="+mj-lt"/>
              </a:rPr>
              <a:t>Un exemple de biais : erreur de parallaxe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67ABC29C-B4A6-4913-969E-93F18F958682}"/>
              </a:ext>
            </a:extLst>
          </p:cNvPr>
          <p:cNvSpPr txBox="1"/>
          <p:nvPr/>
        </p:nvSpPr>
        <p:spPr>
          <a:xfrm>
            <a:off x="558842" y="1078281"/>
            <a:ext cx="1129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Mesurons un trait de 20 cm avec une règle…</a:t>
            </a:r>
          </a:p>
        </p:txBody>
      </p:sp>
    </p:spTree>
    <p:extLst>
      <p:ext uri="{BB962C8B-B14F-4D97-AF65-F5344CB8AC3E}">
        <p14:creationId xmlns:p14="http://schemas.microsoft.com/office/powerpoint/2010/main" val="1012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375</Words>
  <Application>Microsoft Office PowerPoint</Application>
  <PresentationFormat>Grand écran</PresentationFormat>
  <Paragraphs>92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Wingdings</vt:lpstr>
      <vt:lpstr>Thème Office</vt:lpstr>
      <vt:lpstr>Atelier sur la mesure</vt:lpstr>
      <vt:lpstr>Qu’est-ce que la mesure ?</vt:lpstr>
      <vt:lpstr>Mesurons !</vt:lpstr>
      <vt:lpstr>Etudions nos mesures</vt:lpstr>
      <vt:lpstr>Etudions nos mesures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UCBL/CNRS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sur la mesure</dc:title>
  <dc:creator>BONNET CHRISTOPHE</dc:creator>
  <cp:lastModifiedBy>BONNET CHRISTOPHE</cp:lastModifiedBy>
  <cp:revision>46</cp:revision>
  <dcterms:created xsi:type="dcterms:W3CDTF">2019-06-19T09:28:47Z</dcterms:created>
  <dcterms:modified xsi:type="dcterms:W3CDTF">2019-06-21T14:52:01Z</dcterms:modified>
</cp:coreProperties>
</file>