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268" r:id="rId3"/>
    <p:sldId id="274" r:id="rId4"/>
    <p:sldId id="258" r:id="rId5"/>
    <p:sldId id="273" r:id="rId6"/>
    <p:sldId id="257" r:id="rId7"/>
    <p:sldId id="260" r:id="rId8"/>
    <p:sldId id="261" r:id="rId9"/>
    <p:sldId id="262" r:id="rId10"/>
    <p:sldId id="263" r:id="rId11"/>
    <p:sldId id="272" r:id="rId12"/>
    <p:sldId id="275" r:id="rId13"/>
    <p:sldId id="269" r:id="rId14"/>
    <p:sldId id="270" r:id="rId15"/>
    <p:sldId id="271" r:id="rId16"/>
    <p:sldId id="265"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652" autoAdjust="0"/>
  </p:normalViewPr>
  <p:slideViewPr>
    <p:cSldViewPr>
      <p:cViewPr varScale="1">
        <p:scale>
          <a:sx n="64" d="100"/>
          <a:sy n="64" d="100"/>
        </p:scale>
        <p:origin x="-1470" y="-108"/>
      </p:cViewPr>
      <p:guideLst>
        <p:guide orient="horz" pos="2160"/>
        <p:guide pos="2880"/>
      </p:guideLst>
    </p:cSldViewPr>
  </p:slideViewPr>
  <p:notesTextViewPr>
    <p:cViewPr>
      <p:scale>
        <a:sx n="1" d="1"/>
        <a:sy n="1" d="1"/>
      </p:scale>
      <p:origin x="0" y="0"/>
    </p:cViewPr>
  </p:notesTextViewPr>
  <p:sorterViewPr>
    <p:cViewPr>
      <p:scale>
        <a:sx n="100" d="100"/>
        <a:sy n="100" d="100"/>
      </p:scale>
      <p:origin x="0" y="-7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EF1719-A148-49A2-BB32-DABDEE71EFE9}" type="datetimeFigureOut">
              <a:rPr lang="fr-FR" smtClean="0"/>
              <a:t>01/07/2013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A9BAF8-8CD0-4933-838D-62B835D834DF}" type="slidenum">
              <a:rPr lang="fr-FR" smtClean="0"/>
              <a:t>‹N°›</a:t>
            </a:fld>
            <a:endParaRPr lang="fr-FR"/>
          </a:p>
        </p:txBody>
      </p:sp>
    </p:spTree>
    <p:extLst>
      <p:ext uri="{BB962C8B-B14F-4D97-AF65-F5344CB8AC3E}">
        <p14:creationId xmlns:p14="http://schemas.microsoft.com/office/powerpoint/2010/main" val="2301343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a:t>
            </a:fld>
            <a:endParaRPr lang="fr-FR"/>
          </a:p>
        </p:txBody>
      </p:sp>
    </p:spTree>
    <p:extLst>
      <p:ext uri="{BB962C8B-B14F-4D97-AF65-F5344CB8AC3E}">
        <p14:creationId xmlns:p14="http://schemas.microsoft.com/office/powerpoint/2010/main" val="3774556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Des activités précédentes, on peut dégager différents aspects des concepts d’angle droit, de perpendicularité ou de parallélisme, qui correspondent à autant de façon de les définir ou de les introduire</a:t>
            </a:r>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12</a:t>
            </a:fld>
            <a:endParaRPr lang="fr-FR"/>
          </a:p>
        </p:txBody>
      </p:sp>
    </p:spTree>
    <p:extLst>
      <p:ext uri="{BB962C8B-B14F-4D97-AF65-F5344CB8AC3E}">
        <p14:creationId xmlns:p14="http://schemas.microsoft.com/office/powerpoint/2010/main" val="951730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13</a:t>
            </a:fld>
            <a:endParaRPr lang="fr-FR"/>
          </a:p>
        </p:txBody>
      </p:sp>
    </p:spTree>
    <p:extLst>
      <p:ext uri="{BB962C8B-B14F-4D97-AF65-F5344CB8AC3E}">
        <p14:creationId xmlns:p14="http://schemas.microsoft.com/office/powerpoint/2010/main" val="3487862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14</a:t>
            </a:fld>
            <a:endParaRPr lang="fr-FR"/>
          </a:p>
        </p:txBody>
      </p:sp>
    </p:spTree>
    <p:extLst>
      <p:ext uri="{BB962C8B-B14F-4D97-AF65-F5344CB8AC3E}">
        <p14:creationId xmlns:p14="http://schemas.microsoft.com/office/powerpoint/2010/main" val="1645340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15</a:t>
            </a:fld>
            <a:endParaRPr lang="fr-FR"/>
          </a:p>
        </p:txBody>
      </p:sp>
    </p:spTree>
    <p:extLst>
      <p:ext uri="{BB962C8B-B14F-4D97-AF65-F5344CB8AC3E}">
        <p14:creationId xmlns:p14="http://schemas.microsoft.com/office/powerpoint/2010/main" val="1457308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Pour Gérard </a:t>
            </a:r>
            <a:r>
              <a:rPr lang="fr-FR" sz="1200" kern="1200" dirty="0" err="1" smtClean="0">
                <a:solidFill>
                  <a:schemeClr val="tx1"/>
                </a:solidFill>
                <a:effectLst/>
                <a:latin typeface="+mn-lt"/>
                <a:ea typeface="+mn-ea"/>
                <a:cs typeface="+mn-cs"/>
              </a:rPr>
              <a:t>Vergnaud</a:t>
            </a:r>
            <a:r>
              <a:rPr lang="fr-FR" sz="1200" kern="1200" dirty="0" smtClean="0">
                <a:solidFill>
                  <a:schemeClr val="tx1"/>
                </a:solidFill>
                <a:effectLst/>
                <a:latin typeface="+mn-lt"/>
                <a:ea typeface="+mn-ea"/>
                <a:cs typeface="+mn-cs"/>
              </a:rPr>
              <a:t>, le véritable enjeu de l’enseignement en mathématiques est les concepts et l’apprentissage d’un concept passe par la construction de son champ conceptuel aux différents niveaux de la scolarité. </a:t>
            </a:r>
          </a:p>
          <a:p>
            <a:r>
              <a:rPr lang="fr-FR" sz="1200" kern="1200" dirty="0" smtClean="0">
                <a:solidFill>
                  <a:schemeClr val="tx1"/>
                </a:solidFill>
                <a:effectLst/>
                <a:latin typeface="+mn-lt"/>
                <a:ea typeface="+mn-ea"/>
                <a:cs typeface="+mn-cs"/>
              </a:rPr>
              <a:t>	Pour lui, un </a:t>
            </a:r>
            <a:r>
              <a:rPr lang="fr-FR" sz="1200" u="sng" kern="1200" dirty="0" smtClean="0">
                <a:solidFill>
                  <a:schemeClr val="tx1"/>
                </a:solidFill>
                <a:effectLst/>
                <a:latin typeface="+mn-lt"/>
                <a:ea typeface="+mn-ea"/>
                <a:cs typeface="+mn-cs"/>
              </a:rPr>
              <a:t>concept</a:t>
            </a:r>
            <a:r>
              <a:rPr lang="fr-FR" sz="1200" kern="1200" dirty="0" smtClean="0">
                <a:solidFill>
                  <a:schemeClr val="tx1"/>
                </a:solidFill>
                <a:effectLst/>
                <a:latin typeface="+mn-lt"/>
                <a:ea typeface="+mn-ea"/>
                <a:cs typeface="+mn-cs"/>
              </a:rPr>
              <a:t> se caractérise par :</a:t>
            </a:r>
          </a:p>
          <a:p>
            <a:pPr lvl="0"/>
            <a:r>
              <a:rPr lang="fr-FR" sz="1200" kern="1200" dirty="0" smtClean="0">
                <a:solidFill>
                  <a:schemeClr val="tx1"/>
                </a:solidFill>
                <a:effectLst/>
                <a:latin typeface="+mn-lt"/>
                <a:ea typeface="+mn-ea"/>
                <a:cs typeface="+mn-cs"/>
              </a:rPr>
              <a:t>un ensemble de situations qui donnent du sens au concept c’est dans ces situations qu’il montre son utilité)un ensemble d’invariants opératoires sur lesquels s’appuie l’organisation de l’activité. (l’ensemble des propriétés, des techniques communes à toutes les situations qui font qu’on les range toutes dans la même catégorie conceptuelle) ;</a:t>
            </a:r>
          </a:p>
          <a:p>
            <a:pPr lvl="0"/>
            <a:r>
              <a:rPr lang="fr-FR" sz="1200" kern="1200" dirty="0" smtClean="0">
                <a:solidFill>
                  <a:schemeClr val="tx1"/>
                </a:solidFill>
                <a:effectLst/>
                <a:latin typeface="+mn-lt"/>
                <a:ea typeface="+mn-ea"/>
                <a:cs typeface="+mn-cs"/>
              </a:rPr>
              <a:t>un ensemble des termes, dénominations ou symboles qui permettent de représenter le concept et sa relation avec l’action. </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Un </a:t>
            </a:r>
            <a:r>
              <a:rPr lang="fr-FR" sz="1200" u="sng" kern="1200" dirty="0" smtClean="0">
                <a:solidFill>
                  <a:schemeClr val="tx1"/>
                </a:solidFill>
                <a:effectLst/>
                <a:latin typeface="+mn-lt"/>
                <a:ea typeface="+mn-ea"/>
                <a:cs typeface="+mn-cs"/>
              </a:rPr>
              <a:t>champ conceptuel</a:t>
            </a:r>
            <a:r>
              <a:rPr lang="fr-FR" sz="1200" kern="1200" dirty="0" smtClean="0">
                <a:solidFill>
                  <a:schemeClr val="tx1"/>
                </a:solidFill>
                <a:effectLst/>
                <a:latin typeface="+mn-lt"/>
                <a:ea typeface="+mn-ea"/>
                <a:cs typeface="+mn-cs"/>
              </a:rPr>
              <a:t> est l’ensemble des situations dont le traitement impose la mobilisation du concept, de ses propriétés et des procédures qui en découlent et symboles qui y sont associés.</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De la fréquentation de situations différentes relevant du même champ vont naître les invariants, les caractéristiques, le vocabulaire, l’emploi des symboles. Il en est ainsi pour les concepts d’angle droit, de perpendicularité ou de parallélisme.</a:t>
            </a:r>
          </a:p>
          <a:p>
            <a:r>
              <a:rPr lang="fr-FR" sz="1200" kern="1200" dirty="0" smtClean="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16</a:t>
            </a:fld>
            <a:endParaRPr lang="fr-FR"/>
          </a:p>
        </p:txBody>
      </p:sp>
    </p:spTree>
    <p:extLst>
      <p:ext uri="{BB962C8B-B14F-4D97-AF65-F5344CB8AC3E}">
        <p14:creationId xmlns:p14="http://schemas.microsoft.com/office/powerpoint/2010/main" val="2987794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4</a:t>
            </a:fld>
            <a:endParaRPr lang="fr-FR"/>
          </a:p>
        </p:txBody>
      </p:sp>
    </p:spTree>
    <p:extLst>
      <p:ext uri="{BB962C8B-B14F-4D97-AF65-F5344CB8AC3E}">
        <p14:creationId xmlns:p14="http://schemas.microsoft.com/office/powerpoint/2010/main" val="327979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5</a:t>
            </a:fld>
            <a:endParaRPr lang="fr-FR"/>
          </a:p>
        </p:txBody>
      </p:sp>
    </p:spTree>
    <p:extLst>
      <p:ext uri="{BB962C8B-B14F-4D97-AF65-F5344CB8AC3E}">
        <p14:creationId xmlns:p14="http://schemas.microsoft.com/office/powerpoint/2010/main" val="4037277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formateur doit veiller à faire verbaliser les procédures et inciter à en faire émerger la diversité à propos d’une même figure. Faire expliciter des réponses comme : « ça se voit » ; « j’ai penché la tête » ; « c’est dans un demi-cercle » ; « ça a l’air mais on ne peut rien vérifier » ; « il faudrait sûrement plus d’informations, de tracés … ». </a:t>
            </a: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rPr>
              <a:t>Commentaires</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Différentes procédures sont envisageables :</a:t>
            </a:r>
          </a:p>
          <a:p>
            <a:pPr lvl="0"/>
            <a:r>
              <a:rPr lang="fr-FR" sz="1200" kern="1200" dirty="0" smtClean="0">
                <a:solidFill>
                  <a:schemeClr val="tx1"/>
                </a:solidFill>
                <a:effectLst/>
                <a:latin typeface="+mn-lt"/>
                <a:ea typeface="+mn-ea"/>
                <a:cs typeface="+mn-cs"/>
              </a:rPr>
              <a:t>comparaison à une figure standard verticale/ horizontale ; rotation de la tête pour replacer l’objet dans une position verticale/ horizontale ;</a:t>
            </a:r>
          </a:p>
          <a:p>
            <a:pPr lvl="0"/>
            <a:r>
              <a:rPr lang="fr-FR" sz="1200" kern="1200" dirty="0" smtClean="0">
                <a:solidFill>
                  <a:schemeClr val="tx1"/>
                </a:solidFill>
                <a:effectLst/>
                <a:latin typeface="+mn-lt"/>
                <a:ea typeface="+mn-ea"/>
                <a:cs typeface="+mn-cs"/>
              </a:rPr>
              <a:t>projection d’une équerre physique ;</a:t>
            </a:r>
          </a:p>
          <a:p>
            <a:pPr lvl="0"/>
            <a:r>
              <a:rPr lang="fr-FR" sz="1200" kern="1200" dirty="0" smtClean="0">
                <a:solidFill>
                  <a:schemeClr val="tx1"/>
                </a:solidFill>
                <a:effectLst/>
                <a:latin typeface="+mn-lt"/>
                <a:ea typeface="+mn-ea"/>
                <a:cs typeface="+mn-cs"/>
              </a:rPr>
              <a:t>en plaçant mentalement un petit carré dans le coin ;</a:t>
            </a:r>
          </a:p>
          <a:p>
            <a:pPr lvl="0"/>
            <a:r>
              <a:rPr lang="fr-FR" sz="1200" kern="1200" dirty="0" smtClean="0">
                <a:solidFill>
                  <a:schemeClr val="tx1"/>
                </a:solidFill>
                <a:effectLst/>
                <a:latin typeface="+mn-lt"/>
                <a:ea typeface="+mn-ea"/>
                <a:cs typeface="+mn-cs"/>
              </a:rPr>
              <a:t>reconnaissance d’une configuration…</a:t>
            </a:r>
          </a:p>
          <a:p>
            <a:pPr lvl="0"/>
            <a:r>
              <a:rPr lang="fr-FR" sz="1200" kern="1200" dirty="0" smtClean="0">
                <a:solidFill>
                  <a:schemeClr val="tx1"/>
                </a:solidFill>
                <a:effectLst/>
                <a:latin typeface="+mn-lt"/>
                <a:ea typeface="+mn-ea"/>
                <a:cs typeface="+mn-cs"/>
              </a:rPr>
              <a:t>CERTAINES PERSONNES </a:t>
            </a:r>
            <a:r>
              <a:rPr lang="fr-FR" sz="1200" kern="1200" baseline="0" dirty="0" smtClean="0">
                <a:solidFill>
                  <a:schemeClr val="tx1"/>
                </a:solidFill>
                <a:effectLst/>
                <a:latin typeface="+mn-lt"/>
                <a:ea typeface="+mn-ea"/>
                <a:cs typeface="+mn-cs"/>
              </a:rPr>
              <a:t>PEUVENT CONSIDÉRER QUE LA FIGURE 1 EST UNE REPRÉSENTATION  EN PERSPECTIVE D’UN ANGLE DROIT.</a:t>
            </a:r>
            <a:endParaRPr lang="fr-FR" sz="1200"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fr-FR" sz="1200" b="1" i="1" kern="1200" dirty="0" smtClean="0">
                <a:solidFill>
                  <a:schemeClr val="tx1"/>
                </a:solidFill>
                <a:effectLst/>
                <a:latin typeface="+mn-lt"/>
                <a:ea typeface="+mn-ea"/>
                <a:cs typeface="+mn-cs"/>
              </a:rPr>
              <a:t>Ces modes de reconnaissances dépendent de l’individu et du contexte. Ici, par contrat didactique, les reconnaissances de perpendicularité sont faites dans G1</a:t>
            </a:r>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6</a:t>
            </a:fld>
            <a:endParaRPr lang="fr-FR"/>
          </a:p>
        </p:txBody>
      </p:sp>
    </p:spTree>
    <p:extLst>
      <p:ext uri="{BB962C8B-B14F-4D97-AF65-F5344CB8AC3E}">
        <p14:creationId xmlns:p14="http://schemas.microsoft.com/office/powerpoint/2010/main" val="4225834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sng" kern="1200" dirty="0" smtClean="0">
                <a:solidFill>
                  <a:schemeClr val="tx1"/>
                </a:solidFill>
                <a:effectLst/>
                <a:latin typeface="+mn-lt"/>
                <a:ea typeface="+mn-ea"/>
                <a:cs typeface="+mn-cs"/>
              </a:rPr>
              <a:t>Commentaires</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Différentes procédures sont envisageables :</a:t>
            </a:r>
          </a:p>
          <a:p>
            <a:pPr lvl="0"/>
            <a:r>
              <a:rPr lang="fr-FR" sz="1200" kern="1200" dirty="0" smtClean="0">
                <a:solidFill>
                  <a:schemeClr val="tx1"/>
                </a:solidFill>
                <a:effectLst/>
                <a:latin typeface="+mn-lt"/>
                <a:ea typeface="+mn-ea"/>
                <a:cs typeface="+mn-cs"/>
              </a:rPr>
              <a:t>comparaison à une figure standard verticale/ horizontale ;</a:t>
            </a:r>
          </a:p>
          <a:p>
            <a:pPr lvl="0"/>
            <a:r>
              <a:rPr lang="fr-FR" sz="1200" kern="1200" dirty="0" smtClean="0">
                <a:solidFill>
                  <a:schemeClr val="tx1"/>
                </a:solidFill>
                <a:effectLst/>
                <a:latin typeface="+mn-lt"/>
                <a:ea typeface="+mn-ea"/>
                <a:cs typeface="+mn-cs"/>
              </a:rPr>
              <a:t>comparaison de deux angles (ouverture plus ou moins grande entre les côtés ; aigu/obtus…) ;</a:t>
            </a:r>
          </a:p>
          <a:p>
            <a:pPr lvl="0"/>
            <a:r>
              <a:rPr lang="fr-FR" sz="1200" kern="1200" dirty="0" smtClean="0">
                <a:solidFill>
                  <a:schemeClr val="tx1"/>
                </a:solidFill>
                <a:effectLst/>
                <a:latin typeface="+mn-lt"/>
                <a:ea typeface="+mn-ea"/>
                <a:cs typeface="+mn-cs"/>
              </a:rPr>
              <a:t>rotation de la tête pour replacer l’objet dans une position verticale/ horizontale ;</a:t>
            </a:r>
          </a:p>
          <a:p>
            <a:pPr lvl="0"/>
            <a:r>
              <a:rPr lang="fr-FR" sz="1200" kern="1200" dirty="0" smtClean="0">
                <a:solidFill>
                  <a:schemeClr val="tx1"/>
                </a:solidFill>
                <a:effectLst/>
                <a:latin typeface="+mn-lt"/>
                <a:ea typeface="+mn-ea"/>
                <a:cs typeface="+mn-cs"/>
              </a:rPr>
              <a:t>projection d’une équerre physique ;</a:t>
            </a:r>
          </a:p>
          <a:p>
            <a:pPr lvl="0"/>
            <a:r>
              <a:rPr lang="fr-FR" sz="1200" kern="1200" dirty="0" smtClean="0">
                <a:solidFill>
                  <a:schemeClr val="tx1"/>
                </a:solidFill>
                <a:effectLst/>
                <a:latin typeface="+mn-lt"/>
                <a:ea typeface="+mn-ea"/>
                <a:cs typeface="+mn-cs"/>
              </a:rPr>
              <a:t>en plaçant mentalement un petit carré dans le coin ;</a:t>
            </a:r>
          </a:p>
          <a:p>
            <a:pPr lvl="0"/>
            <a:r>
              <a:rPr lang="fr-FR" sz="1200" kern="1200" dirty="0" smtClean="0">
                <a:solidFill>
                  <a:schemeClr val="tx1"/>
                </a:solidFill>
                <a:effectLst/>
                <a:latin typeface="+mn-lt"/>
                <a:ea typeface="+mn-ea"/>
                <a:cs typeface="+mn-cs"/>
              </a:rPr>
              <a:t>reconnaissance d’une configuration…</a:t>
            </a:r>
          </a:p>
          <a:p>
            <a:r>
              <a:rPr lang="fr-FR" sz="1200" i="1"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fr-FR" sz="1200" b="1" i="1" kern="1200" dirty="0" smtClean="0">
                <a:solidFill>
                  <a:schemeClr val="tx1"/>
                </a:solidFill>
                <a:effectLst/>
                <a:latin typeface="+mn-lt"/>
                <a:ea typeface="+mn-ea"/>
                <a:cs typeface="+mn-cs"/>
              </a:rPr>
              <a:t>Ces modes de reconnaissances dépendent de l’individu et du contexte. Ici, par contrat didactique, les reconnaissances de perpendicularité sont faites dans G1</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7</a:t>
            </a:fld>
            <a:endParaRPr lang="fr-FR"/>
          </a:p>
        </p:txBody>
      </p:sp>
    </p:spTree>
    <p:extLst>
      <p:ext uri="{BB962C8B-B14F-4D97-AF65-F5344CB8AC3E}">
        <p14:creationId xmlns:p14="http://schemas.microsoft.com/office/powerpoint/2010/main" val="2490214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formateur doit veiller à faire verbaliser les procédures et inciter à en faire émerger la diversité à propos d’une même figure. Faire expliciter des réponses comme : « ça se voit » ; « j’ai penché la tête » ; « c’est dans un demi-cercle » ; « ça a l’air mais on ne peut rien vérifier » ; « il faudrait sûrement plus d’informations, de tracés … ». Faire remarquer que les procédures varient selon les configurations, les individus, le contexte (comme dans la figure 1 qui peut être considérée comme la représentation d’un objet de l’espace qui lui-même contient des angles droits ou comme une figure de géométrie plane sans angle droit) etc. …</a:t>
            </a: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rPr>
              <a:t>Commentaires</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Différentes procédures sont envisageables :</a:t>
            </a:r>
          </a:p>
          <a:p>
            <a:pPr lvl="0"/>
            <a:r>
              <a:rPr lang="fr-FR" sz="1200" kern="1200" dirty="0" smtClean="0">
                <a:solidFill>
                  <a:schemeClr val="tx1"/>
                </a:solidFill>
                <a:effectLst/>
                <a:latin typeface="+mn-lt"/>
                <a:ea typeface="+mn-ea"/>
                <a:cs typeface="+mn-cs"/>
              </a:rPr>
              <a:t>comparaison de deux angles (ouverture plus ou moins grande entre les côtés ; aigu/obtus…) ;</a:t>
            </a:r>
          </a:p>
          <a:p>
            <a:pPr lvl="0"/>
            <a:r>
              <a:rPr lang="fr-FR" sz="1200" kern="1200" dirty="0" smtClean="0">
                <a:solidFill>
                  <a:schemeClr val="tx1"/>
                </a:solidFill>
                <a:effectLst/>
                <a:latin typeface="+mn-lt"/>
                <a:ea typeface="+mn-ea"/>
                <a:cs typeface="+mn-cs"/>
              </a:rPr>
              <a:t>recherche de la plus courte distance d’un point à une droite ;</a:t>
            </a:r>
          </a:p>
          <a:p>
            <a:pPr lvl="0"/>
            <a:r>
              <a:rPr lang="fr-FR" sz="1200" kern="1200" dirty="0" smtClean="0">
                <a:solidFill>
                  <a:schemeClr val="tx1"/>
                </a:solidFill>
                <a:effectLst/>
                <a:latin typeface="+mn-lt"/>
                <a:ea typeface="+mn-ea"/>
                <a:cs typeface="+mn-cs"/>
              </a:rPr>
              <a:t>rotation de la tête pour replacer l’objet dans une position verticale/ horizontale ;</a:t>
            </a:r>
          </a:p>
          <a:p>
            <a:pPr lvl="0"/>
            <a:r>
              <a:rPr lang="fr-FR" sz="1200" kern="1200" dirty="0" smtClean="0">
                <a:solidFill>
                  <a:schemeClr val="tx1"/>
                </a:solidFill>
                <a:effectLst/>
                <a:latin typeface="+mn-lt"/>
                <a:ea typeface="+mn-ea"/>
                <a:cs typeface="+mn-cs"/>
              </a:rPr>
              <a:t>projection d’une équerre physique ;</a:t>
            </a:r>
          </a:p>
          <a:p>
            <a:pPr lvl="0"/>
            <a:r>
              <a:rPr lang="fr-FR" sz="1200" kern="1200" dirty="0" smtClean="0">
                <a:solidFill>
                  <a:schemeClr val="tx1"/>
                </a:solidFill>
                <a:effectLst/>
                <a:latin typeface="+mn-lt"/>
                <a:ea typeface="+mn-ea"/>
                <a:cs typeface="+mn-cs"/>
              </a:rPr>
              <a:t>en plaçant mentalement un petit carré dans le coin ;</a:t>
            </a:r>
          </a:p>
          <a:p>
            <a:pPr lvl="0"/>
            <a:r>
              <a:rPr lang="fr-FR" sz="1200" kern="1200" dirty="0" smtClean="0">
                <a:solidFill>
                  <a:schemeClr val="tx1"/>
                </a:solidFill>
                <a:effectLst/>
                <a:latin typeface="+mn-lt"/>
                <a:ea typeface="+mn-ea"/>
                <a:cs typeface="+mn-cs"/>
              </a:rPr>
              <a:t>reconnaissance d’une configuration…</a:t>
            </a:r>
          </a:p>
          <a:p>
            <a:r>
              <a:rPr lang="fr-FR" sz="1200" i="1"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i="1" kern="1200" dirty="0" smtClean="0">
                <a:solidFill>
                  <a:schemeClr val="tx1"/>
                </a:solidFill>
                <a:effectLst/>
                <a:latin typeface="+mn-lt"/>
                <a:ea typeface="+mn-ea"/>
                <a:cs typeface="+mn-cs"/>
              </a:rPr>
              <a:t>Ces modes de reconnaissances dépendent de l’individu et du contexte. Ici,  la reconnaissances de perpendicularité peuvent relever de G2.</a:t>
            </a:r>
            <a:endParaRPr lang="fr-FR" sz="1200" kern="1200" dirty="0" smtClean="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8</a:t>
            </a:fld>
            <a:endParaRPr lang="fr-FR"/>
          </a:p>
        </p:txBody>
      </p:sp>
    </p:spTree>
    <p:extLst>
      <p:ext uri="{BB962C8B-B14F-4D97-AF65-F5344CB8AC3E}">
        <p14:creationId xmlns:p14="http://schemas.microsoft.com/office/powerpoint/2010/main" val="2872613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rPr>
              <a:t>Commentaires</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Différentes procédures sont envisageables :</a:t>
            </a:r>
          </a:p>
          <a:p>
            <a:pPr lvl="0"/>
            <a:r>
              <a:rPr lang="fr-FR" sz="1200" kern="1200" dirty="0" smtClean="0">
                <a:solidFill>
                  <a:schemeClr val="tx1"/>
                </a:solidFill>
                <a:effectLst/>
                <a:latin typeface="+mn-lt"/>
                <a:ea typeface="+mn-ea"/>
                <a:cs typeface="+mn-cs"/>
              </a:rPr>
              <a:t>comparaison à une figure standard verticale/ horizontale ;</a:t>
            </a:r>
          </a:p>
          <a:p>
            <a:pPr lvl="0"/>
            <a:r>
              <a:rPr lang="fr-FR" sz="1200" kern="1200" dirty="0" smtClean="0">
                <a:solidFill>
                  <a:schemeClr val="tx1"/>
                </a:solidFill>
                <a:effectLst/>
                <a:latin typeface="+mn-lt"/>
                <a:ea typeface="+mn-ea"/>
                <a:cs typeface="+mn-cs"/>
              </a:rPr>
              <a:t>comparaison de deux angles (ouverture plus ou moins grande entre les côtés ; aigu/obtus…) ;</a:t>
            </a:r>
          </a:p>
          <a:p>
            <a:pPr lvl="0"/>
            <a:r>
              <a:rPr lang="fr-FR" sz="1200" kern="1200" dirty="0" smtClean="0">
                <a:solidFill>
                  <a:schemeClr val="tx1"/>
                </a:solidFill>
                <a:effectLst/>
                <a:latin typeface="+mn-lt"/>
                <a:ea typeface="+mn-ea"/>
                <a:cs typeface="+mn-cs"/>
              </a:rPr>
              <a:t>recherche de la plus courte distance d’un point à une droite ;</a:t>
            </a:r>
          </a:p>
          <a:p>
            <a:pPr lvl="0"/>
            <a:r>
              <a:rPr lang="fr-FR" sz="1200" kern="1200" dirty="0" smtClean="0">
                <a:solidFill>
                  <a:schemeClr val="tx1"/>
                </a:solidFill>
                <a:effectLst/>
                <a:latin typeface="+mn-lt"/>
                <a:ea typeface="+mn-ea"/>
                <a:cs typeface="+mn-cs"/>
              </a:rPr>
              <a:t>rotation de la tête pour replacer l’objet dans une position verticale/ horizontale ;</a:t>
            </a:r>
          </a:p>
          <a:p>
            <a:pPr lvl="0"/>
            <a:r>
              <a:rPr lang="fr-FR" sz="1200" kern="1200" dirty="0" smtClean="0">
                <a:solidFill>
                  <a:schemeClr val="tx1"/>
                </a:solidFill>
                <a:effectLst/>
                <a:latin typeface="+mn-lt"/>
                <a:ea typeface="+mn-ea"/>
                <a:cs typeface="+mn-cs"/>
              </a:rPr>
              <a:t>projection d’une équerre physique ;</a:t>
            </a:r>
          </a:p>
          <a:p>
            <a:pPr lvl="0"/>
            <a:r>
              <a:rPr lang="fr-FR" sz="1200" kern="1200" dirty="0" smtClean="0">
                <a:solidFill>
                  <a:schemeClr val="tx1"/>
                </a:solidFill>
                <a:effectLst/>
                <a:latin typeface="+mn-lt"/>
                <a:ea typeface="+mn-ea"/>
                <a:cs typeface="+mn-cs"/>
              </a:rPr>
              <a:t>en plaçant mentalement un petit carré dans le coin ;</a:t>
            </a:r>
          </a:p>
          <a:p>
            <a:pPr lvl="0"/>
            <a:r>
              <a:rPr lang="fr-FR" sz="1200" kern="1200" dirty="0" smtClean="0">
                <a:solidFill>
                  <a:schemeClr val="tx1"/>
                </a:solidFill>
                <a:effectLst/>
                <a:latin typeface="+mn-lt"/>
                <a:ea typeface="+mn-ea"/>
                <a:cs typeface="+mn-cs"/>
              </a:rPr>
              <a:t>reconnaissance d’une configuration…</a:t>
            </a:r>
          </a:p>
          <a:p>
            <a:r>
              <a:rPr lang="fr-FR" sz="1200" i="1"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fr-FR" sz="1200" b="1" i="1" kern="1200" dirty="0" smtClean="0">
                <a:solidFill>
                  <a:schemeClr val="tx1"/>
                </a:solidFill>
                <a:effectLst/>
                <a:latin typeface="+mn-lt"/>
                <a:ea typeface="+mn-ea"/>
                <a:cs typeface="+mn-cs"/>
              </a:rPr>
              <a:t>Ces modes de reconnaissances dépendent de l’individu et du contexte. Ici, par contrat didactique, les reconnaissances de perpendicularité sont faites dans G1.</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9</a:t>
            </a:fld>
            <a:endParaRPr lang="fr-FR"/>
          </a:p>
        </p:txBody>
      </p:sp>
    </p:spTree>
    <p:extLst>
      <p:ext uri="{BB962C8B-B14F-4D97-AF65-F5344CB8AC3E}">
        <p14:creationId xmlns:p14="http://schemas.microsoft.com/office/powerpoint/2010/main" val="1906511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formateur doit veiller à faire verbaliser les procédures et inciter à en faire émerger la diversité à propos d’une même figure. Faire expliciter des réponses comme : « ça se voit » ; « j’ai penché la tête » ; « c’est dans un demi-cercle » ; « ça a l’air mais on ne peut rien vérifier » ; « il faudrait sûrement plus d’informations, de tracés … ». Faire remarquer que les procédures varient selon les configurations, les individus, le contexte (comme dans la figure 1 qui peut être considérée comme la représentation d’un objet de l’espace qui lui-même contient des angles droits ou comme une figure de géométrie plane sans angle droit) etc. …</a:t>
            </a: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rPr>
              <a:t>Commentaires</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Différentes procédures sont envisageables :</a:t>
            </a:r>
          </a:p>
          <a:p>
            <a:pPr lvl="0"/>
            <a:r>
              <a:rPr lang="fr-FR" sz="1200" kern="1200" dirty="0" smtClean="0">
                <a:solidFill>
                  <a:schemeClr val="tx1"/>
                </a:solidFill>
                <a:effectLst/>
                <a:latin typeface="+mn-lt"/>
                <a:ea typeface="+mn-ea"/>
                <a:cs typeface="+mn-cs"/>
              </a:rPr>
              <a:t>comparaison à une figure standard verticale/ horizontale ;</a:t>
            </a:r>
          </a:p>
          <a:p>
            <a:pPr lvl="0"/>
            <a:r>
              <a:rPr lang="fr-FR" sz="1200" kern="1200" dirty="0" smtClean="0">
                <a:solidFill>
                  <a:schemeClr val="tx1"/>
                </a:solidFill>
                <a:effectLst/>
                <a:latin typeface="+mn-lt"/>
                <a:ea typeface="+mn-ea"/>
                <a:cs typeface="+mn-cs"/>
              </a:rPr>
              <a:t>comparaison de deux angles (ouverture plus ou moins grande entre les côtés ; aigu/obtus…) ;</a:t>
            </a:r>
          </a:p>
          <a:p>
            <a:pPr lvl="0"/>
            <a:r>
              <a:rPr lang="fr-FR" sz="1200" kern="1200" dirty="0" smtClean="0">
                <a:solidFill>
                  <a:schemeClr val="tx1"/>
                </a:solidFill>
                <a:effectLst/>
                <a:latin typeface="+mn-lt"/>
                <a:ea typeface="+mn-ea"/>
                <a:cs typeface="+mn-cs"/>
              </a:rPr>
              <a:t>recherche de la plus courte distance d’un point à une droite ;</a:t>
            </a:r>
          </a:p>
          <a:p>
            <a:pPr lvl="0"/>
            <a:r>
              <a:rPr lang="fr-FR" sz="1200" kern="1200" dirty="0" smtClean="0">
                <a:solidFill>
                  <a:schemeClr val="tx1"/>
                </a:solidFill>
                <a:effectLst/>
                <a:latin typeface="+mn-lt"/>
                <a:ea typeface="+mn-ea"/>
                <a:cs typeface="+mn-cs"/>
              </a:rPr>
              <a:t>rotation de la tête pour replacer l’objet dans une position verticale/ horizontale ;</a:t>
            </a:r>
          </a:p>
          <a:p>
            <a:pPr lvl="0"/>
            <a:r>
              <a:rPr lang="fr-FR" sz="1200" kern="1200" dirty="0" smtClean="0">
                <a:solidFill>
                  <a:schemeClr val="tx1"/>
                </a:solidFill>
                <a:effectLst/>
                <a:latin typeface="+mn-lt"/>
                <a:ea typeface="+mn-ea"/>
                <a:cs typeface="+mn-cs"/>
              </a:rPr>
              <a:t>projection d’une équerre physique ;</a:t>
            </a:r>
          </a:p>
          <a:p>
            <a:pPr lvl="0"/>
            <a:r>
              <a:rPr lang="fr-FR" sz="1200" kern="1200" dirty="0" smtClean="0">
                <a:solidFill>
                  <a:schemeClr val="tx1"/>
                </a:solidFill>
                <a:effectLst/>
                <a:latin typeface="+mn-lt"/>
                <a:ea typeface="+mn-ea"/>
                <a:cs typeface="+mn-cs"/>
              </a:rPr>
              <a:t>en plaçant mentalement un petit carré dans le coin ;</a:t>
            </a:r>
          </a:p>
          <a:p>
            <a:pPr lvl="0"/>
            <a:r>
              <a:rPr lang="fr-FR" sz="1200" kern="1200" dirty="0" smtClean="0">
                <a:solidFill>
                  <a:schemeClr val="tx1"/>
                </a:solidFill>
                <a:effectLst/>
                <a:latin typeface="+mn-lt"/>
                <a:ea typeface="+mn-ea"/>
                <a:cs typeface="+mn-cs"/>
              </a:rPr>
              <a:t>reconnaissance d’une configuration…</a:t>
            </a:r>
          </a:p>
          <a:p>
            <a:r>
              <a:rPr lang="fr-FR" sz="1200" i="1"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fr-FR" sz="1200" b="1" i="1" kern="1200" dirty="0" smtClean="0">
                <a:solidFill>
                  <a:schemeClr val="tx1"/>
                </a:solidFill>
                <a:effectLst/>
                <a:latin typeface="+mn-lt"/>
                <a:ea typeface="+mn-ea"/>
                <a:cs typeface="+mn-cs"/>
              </a:rPr>
              <a:t>Ces modes de reconnaissances dépendent de l’individu et du contexte. Ici, la reconnaissance de  la perpendicularité peut relever de G2.</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10</a:t>
            </a:fld>
            <a:endParaRPr lang="fr-FR"/>
          </a:p>
        </p:txBody>
      </p:sp>
    </p:spTree>
    <p:extLst>
      <p:ext uri="{BB962C8B-B14F-4D97-AF65-F5344CB8AC3E}">
        <p14:creationId xmlns:p14="http://schemas.microsoft.com/office/powerpoint/2010/main" val="48695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Faire remarquer que les procédures varient selon les configurations, les individus, le contexte (comme dans la figure 1 qui peut être considérée comme la représentation d’un objet de l’espace qui lui-même contient des angles droits ou comme une figure de géométrie plane sans angle droit) etc. …</a:t>
            </a:r>
          </a:p>
          <a:p>
            <a:r>
              <a:rPr lang="fr-FR" sz="1200" kern="1200" dirty="0" smtClean="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01A9BAF8-8CD0-4933-838D-62B835D834DF}" type="slidenum">
              <a:rPr lang="fr-FR" smtClean="0"/>
              <a:t>11</a:t>
            </a:fld>
            <a:endParaRPr lang="fr-FR"/>
          </a:p>
        </p:txBody>
      </p:sp>
    </p:spTree>
    <p:extLst>
      <p:ext uri="{BB962C8B-B14F-4D97-AF65-F5344CB8AC3E}">
        <p14:creationId xmlns:p14="http://schemas.microsoft.com/office/powerpoint/2010/main" val="486952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ACF65FE-1326-4E14-B4EE-974A9C7D6926}" type="datetime6">
              <a:rPr lang="fr-FR" smtClean="0"/>
              <a:t>juillet 13</a:t>
            </a:fld>
            <a:endParaRPr lang="fr-FR"/>
          </a:p>
        </p:txBody>
      </p:sp>
      <p:sp>
        <p:nvSpPr>
          <p:cNvPr id="5" name="Footer Placeholder 4"/>
          <p:cNvSpPr>
            <a:spLocks noGrp="1"/>
          </p:cNvSpPr>
          <p:nvPr>
            <p:ph type="ftr" sz="quarter" idx="11"/>
          </p:nvPr>
        </p:nvSpPr>
        <p:spPr/>
        <p:txBody>
          <a:bodyPr/>
          <a:lstStyle/>
          <a:p>
            <a:r>
              <a:rPr lang="fr-FR" smtClean="0"/>
              <a:t>Groupe école/collège  IREM DE LYON</a:t>
            </a:r>
            <a:endParaRPr lang="fr-FR"/>
          </a:p>
        </p:txBody>
      </p:sp>
      <p:sp>
        <p:nvSpPr>
          <p:cNvPr id="6" name="Slide Number Placeholder 5"/>
          <p:cNvSpPr>
            <a:spLocks noGrp="1"/>
          </p:cNvSpPr>
          <p:nvPr>
            <p:ph type="sldNum" sz="quarter" idx="12"/>
          </p:nvPr>
        </p:nvSpPr>
        <p:spPr/>
        <p:txBody>
          <a:bodyPr/>
          <a:lstStyle/>
          <a:p>
            <a:fld id="{B0817221-ED02-4C28-9795-89766E69E90F}" type="slidenum">
              <a:rPr lang="fr-FR" smtClean="0"/>
              <a:t>‹N°›</a:t>
            </a:fld>
            <a:endParaRPr lang="fr-FR"/>
          </a:p>
        </p:txBody>
      </p:sp>
      <p:grpSp>
        <p:nvGrpSpPr>
          <p:cNvPr id="17" name="Groupe 16"/>
          <p:cNvGrpSpPr/>
          <p:nvPr userDrawn="1"/>
        </p:nvGrpSpPr>
        <p:grpSpPr>
          <a:xfrm>
            <a:off x="108856" y="6064647"/>
            <a:ext cx="8994282" cy="820737"/>
            <a:chOff x="251519" y="460489"/>
            <a:chExt cx="8994282" cy="820737"/>
          </a:xfrm>
        </p:grpSpPr>
        <p:pic>
          <p:nvPicPr>
            <p:cNvPr id="18" name="Image 17"/>
            <p:cNvPicPr/>
            <p:nvPr userDrawn="1"/>
          </p:nvPicPr>
          <p:blipFill>
            <a:blip r:embed="rId2"/>
            <a:stretch>
              <a:fillRect/>
            </a:stretch>
          </p:blipFill>
          <p:spPr>
            <a:xfrm>
              <a:off x="2164617" y="659482"/>
              <a:ext cx="1120518" cy="485583"/>
            </a:xfrm>
            <a:prstGeom prst="rect">
              <a:avLst/>
            </a:prstGeom>
            <a:solidFill>
              <a:schemeClr val="accent1"/>
            </a:solidFill>
          </p:spPr>
        </p:pic>
        <p:pic>
          <p:nvPicPr>
            <p:cNvPr id="1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14901" y="460489"/>
              <a:ext cx="5930900"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ZoneTexte 19"/>
            <p:cNvSpPr txBox="1"/>
            <p:nvPr userDrawn="1"/>
          </p:nvSpPr>
          <p:spPr>
            <a:xfrm>
              <a:off x="251519" y="507611"/>
              <a:ext cx="1798847" cy="646331"/>
            </a:xfrm>
            <a:prstGeom prst="rect">
              <a:avLst/>
            </a:prstGeom>
            <a:noFill/>
          </p:spPr>
          <p:txBody>
            <a:bodyPr wrap="square" rtlCol="0">
              <a:spAutoFit/>
            </a:bodyPr>
            <a:lstStyle/>
            <a:p>
              <a:r>
                <a:rPr lang="fr-FR" dirty="0" smtClean="0"/>
                <a:t>Groupe Rectoral Ecole</a:t>
              </a:r>
              <a:r>
                <a:rPr lang="fr-FR" baseline="0" dirty="0" smtClean="0"/>
                <a:t> Collège</a:t>
              </a:r>
              <a:endParaRPr lang="fr-FR" dirty="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1BB75C-AEF2-4268-9CD8-6F112277DE4D}" type="datetime6">
              <a:rPr lang="fr-FR" smtClean="0"/>
              <a:t>juillet 13</a:t>
            </a:fld>
            <a:endParaRPr lang="fr-FR"/>
          </a:p>
        </p:txBody>
      </p:sp>
      <p:sp>
        <p:nvSpPr>
          <p:cNvPr id="5" name="Footer Placeholder 4"/>
          <p:cNvSpPr>
            <a:spLocks noGrp="1"/>
          </p:cNvSpPr>
          <p:nvPr>
            <p:ph type="ftr" sz="quarter" idx="11"/>
          </p:nvPr>
        </p:nvSpPr>
        <p:spPr/>
        <p:txBody>
          <a:bodyPr/>
          <a:lstStyle/>
          <a:p>
            <a:r>
              <a:rPr lang="fr-FR" smtClean="0"/>
              <a:t>Groupe école/collège  IREM DE LYON</a:t>
            </a:r>
            <a:endParaRPr lang="fr-FR"/>
          </a:p>
        </p:txBody>
      </p:sp>
      <p:sp>
        <p:nvSpPr>
          <p:cNvPr id="6" name="Slide Number Placeholder 5"/>
          <p:cNvSpPr>
            <a:spLocks noGrp="1"/>
          </p:cNvSpPr>
          <p:nvPr>
            <p:ph type="sldNum" sz="quarter" idx="12"/>
          </p:nvPr>
        </p:nvSpPr>
        <p:spPr/>
        <p:txBody>
          <a:bodyPr/>
          <a:lstStyle/>
          <a:p>
            <a:fld id="{B0817221-ED02-4C28-9795-89766E69E90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B65B55-68CB-4C60-8EF2-87CB9D952F92}" type="datetime6">
              <a:rPr lang="fr-FR" smtClean="0"/>
              <a:t>juillet 13</a:t>
            </a:fld>
            <a:endParaRPr lang="fr-FR"/>
          </a:p>
        </p:txBody>
      </p:sp>
      <p:sp>
        <p:nvSpPr>
          <p:cNvPr id="5" name="Footer Placeholder 4"/>
          <p:cNvSpPr>
            <a:spLocks noGrp="1"/>
          </p:cNvSpPr>
          <p:nvPr>
            <p:ph type="ftr" sz="quarter" idx="11"/>
          </p:nvPr>
        </p:nvSpPr>
        <p:spPr/>
        <p:txBody>
          <a:bodyPr/>
          <a:lstStyle/>
          <a:p>
            <a:r>
              <a:rPr lang="fr-FR" smtClean="0"/>
              <a:t>Groupe école/collège  IREM DE LYON</a:t>
            </a:r>
            <a:endParaRPr lang="fr-FR"/>
          </a:p>
        </p:txBody>
      </p:sp>
      <p:sp>
        <p:nvSpPr>
          <p:cNvPr id="6" name="Slide Number Placeholder 5"/>
          <p:cNvSpPr>
            <a:spLocks noGrp="1"/>
          </p:cNvSpPr>
          <p:nvPr>
            <p:ph type="sldNum" sz="quarter" idx="12"/>
          </p:nvPr>
        </p:nvSpPr>
        <p:spPr/>
        <p:txBody>
          <a:bodyPr/>
          <a:lstStyle/>
          <a:p>
            <a:fld id="{B0817221-ED02-4C28-9795-89766E69E90F}" type="slidenum">
              <a:rPr lang="fr-FR" smtClean="0"/>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B10652-4B92-4864-BBB7-705F34C09CE1}" type="datetime6">
              <a:rPr lang="fr-FR" smtClean="0"/>
              <a:t>juillet 13</a:t>
            </a:fld>
            <a:endParaRPr lang="fr-FR"/>
          </a:p>
        </p:txBody>
      </p:sp>
      <p:sp>
        <p:nvSpPr>
          <p:cNvPr id="5" name="Footer Placeholder 4"/>
          <p:cNvSpPr>
            <a:spLocks noGrp="1"/>
          </p:cNvSpPr>
          <p:nvPr>
            <p:ph type="ftr" sz="quarter" idx="11"/>
          </p:nvPr>
        </p:nvSpPr>
        <p:spPr/>
        <p:txBody>
          <a:bodyPr/>
          <a:lstStyle/>
          <a:p>
            <a:r>
              <a:rPr lang="fr-FR" smtClean="0"/>
              <a:t>Groupe école/collège  IREM DE LYON</a:t>
            </a:r>
            <a:endParaRPr lang="fr-FR"/>
          </a:p>
        </p:txBody>
      </p:sp>
      <p:sp>
        <p:nvSpPr>
          <p:cNvPr id="6" name="Slide Number Placeholder 5"/>
          <p:cNvSpPr>
            <a:spLocks noGrp="1"/>
          </p:cNvSpPr>
          <p:nvPr>
            <p:ph type="sldNum" sz="quarter" idx="12"/>
          </p:nvPr>
        </p:nvSpPr>
        <p:spPr/>
        <p:txBody>
          <a:bodyPr/>
          <a:lstStyle>
            <a:lvl1pPr>
              <a:defRPr sz="1200"/>
            </a:lvl1pPr>
          </a:lstStyle>
          <a:p>
            <a:fld id="{B0817221-ED02-4C28-9795-89766E69E90F}" type="slidenum">
              <a:rPr lang="fr-FR" smtClean="0"/>
              <a:pPr/>
              <a:t>‹N°›</a:t>
            </a:fld>
            <a:endParaRPr lang="fr-FR" dirty="0"/>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9AAD3C1-8EC6-4729-A7DD-179601239CCE}" type="datetime6">
              <a:rPr lang="fr-FR" smtClean="0"/>
              <a:t>juillet 13</a:t>
            </a:fld>
            <a:endParaRPr lang="fr-FR"/>
          </a:p>
        </p:txBody>
      </p:sp>
      <p:sp>
        <p:nvSpPr>
          <p:cNvPr id="5" name="Footer Placeholder 4"/>
          <p:cNvSpPr>
            <a:spLocks noGrp="1"/>
          </p:cNvSpPr>
          <p:nvPr>
            <p:ph type="ftr" sz="quarter" idx="11"/>
          </p:nvPr>
        </p:nvSpPr>
        <p:spPr/>
        <p:txBody>
          <a:bodyPr/>
          <a:lstStyle/>
          <a:p>
            <a:r>
              <a:rPr lang="fr-FR" smtClean="0"/>
              <a:t>Groupe école/collège  IREM DE LYON</a:t>
            </a:r>
            <a:endParaRPr lang="fr-FR"/>
          </a:p>
        </p:txBody>
      </p:sp>
      <p:sp>
        <p:nvSpPr>
          <p:cNvPr id="6" name="Slide Number Placeholder 5"/>
          <p:cNvSpPr>
            <a:spLocks noGrp="1"/>
          </p:cNvSpPr>
          <p:nvPr>
            <p:ph type="sldNum" sz="quarter" idx="12"/>
          </p:nvPr>
        </p:nvSpPr>
        <p:spPr/>
        <p:txBody>
          <a:bodyPr/>
          <a:lstStyle/>
          <a:p>
            <a:fld id="{B0817221-ED02-4C28-9795-89766E69E90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217784C2-EBBF-40C4-BCAC-91133A41D5CC}" type="datetime6">
              <a:rPr lang="fr-FR" smtClean="0"/>
              <a:t>juillet 13</a:t>
            </a:fld>
            <a:endParaRPr lang="fr-FR"/>
          </a:p>
        </p:txBody>
      </p:sp>
      <p:sp>
        <p:nvSpPr>
          <p:cNvPr id="6" name="Footer Placeholder 5"/>
          <p:cNvSpPr>
            <a:spLocks noGrp="1"/>
          </p:cNvSpPr>
          <p:nvPr>
            <p:ph type="ftr" sz="quarter" idx="11"/>
          </p:nvPr>
        </p:nvSpPr>
        <p:spPr/>
        <p:txBody>
          <a:bodyPr/>
          <a:lstStyle/>
          <a:p>
            <a:r>
              <a:rPr lang="fr-FR" smtClean="0"/>
              <a:t>Groupe école/collège  IREM DE LYON</a:t>
            </a:r>
            <a:endParaRPr lang="fr-FR"/>
          </a:p>
        </p:txBody>
      </p:sp>
      <p:sp>
        <p:nvSpPr>
          <p:cNvPr id="7" name="Slide Number Placeholder 6"/>
          <p:cNvSpPr>
            <a:spLocks noGrp="1"/>
          </p:cNvSpPr>
          <p:nvPr>
            <p:ph type="sldNum" sz="quarter" idx="12"/>
          </p:nvPr>
        </p:nvSpPr>
        <p:spPr/>
        <p:txBody>
          <a:bodyPr/>
          <a:lstStyle/>
          <a:p>
            <a:fld id="{B0817221-ED02-4C28-9795-89766E69E90F}" type="slidenum">
              <a:rPr lang="fr-FR" smtClean="0"/>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F4638E3-2D42-4A3D-AB44-AE270B825A51}" type="datetime6">
              <a:rPr lang="fr-FR" smtClean="0"/>
              <a:t>juillet 13</a:t>
            </a:fld>
            <a:endParaRPr lang="fr-FR"/>
          </a:p>
        </p:txBody>
      </p:sp>
      <p:sp>
        <p:nvSpPr>
          <p:cNvPr id="8" name="Footer Placeholder 7"/>
          <p:cNvSpPr>
            <a:spLocks noGrp="1"/>
          </p:cNvSpPr>
          <p:nvPr>
            <p:ph type="ftr" sz="quarter" idx="11"/>
          </p:nvPr>
        </p:nvSpPr>
        <p:spPr/>
        <p:txBody>
          <a:bodyPr/>
          <a:lstStyle/>
          <a:p>
            <a:r>
              <a:rPr lang="fr-FR" smtClean="0"/>
              <a:t>Groupe école/collège  IREM DE LYON</a:t>
            </a:r>
            <a:endParaRPr lang="fr-FR"/>
          </a:p>
        </p:txBody>
      </p:sp>
      <p:sp>
        <p:nvSpPr>
          <p:cNvPr id="9" name="Slide Number Placeholder 8"/>
          <p:cNvSpPr>
            <a:spLocks noGrp="1"/>
          </p:cNvSpPr>
          <p:nvPr>
            <p:ph type="sldNum" sz="quarter" idx="12"/>
          </p:nvPr>
        </p:nvSpPr>
        <p:spPr/>
        <p:txBody>
          <a:bodyPr/>
          <a:lstStyle/>
          <a:p>
            <a:fld id="{B0817221-ED02-4C28-9795-89766E69E90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8A27AC24-1CC0-4CFA-ABB8-5AD527D7E468}" type="datetime6">
              <a:rPr lang="fr-FR" smtClean="0"/>
              <a:t>juillet 13</a:t>
            </a:fld>
            <a:endParaRPr lang="fr-FR"/>
          </a:p>
        </p:txBody>
      </p:sp>
      <p:sp>
        <p:nvSpPr>
          <p:cNvPr id="4" name="Footer Placeholder 3"/>
          <p:cNvSpPr>
            <a:spLocks noGrp="1"/>
          </p:cNvSpPr>
          <p:nvPr>
            <p:ph type="ftr" sz="quarter" idx="11"/>
          </p:nvPr>
        </p:nvSpPr>
        <p:spPr/>
        <p:txBody>
          <a:bodyPr/>
          <a:lstStyle/>
          <a:p>
            <a:r>
              <a:rPr lang="fr-FR" smtClean="0"/>
              <a:t>Groupe école/collège  IREM DE LYON</a:t>
            </a:r>
            <a:endParaRPr lang="fr-FR"/>
          </a:p>
        </p:txBody>
      </p:sp>
      <p:sp>
        <p:nvSpPr>
          <p:cNvPr id="5" name="Slide Number Placeholder 4"/>
          <p:cNvSpPr>
            <a:spLocks noGrp="1"/>
          </p:cNvSpPr>
          <p:nvPr>
            <p:ph type="sldNum" sz="quarter" idx="12"/>
          </p:nvPr>
        </p:nvSpPr>
        <p:spPr/>
        <p:txBody>
          <a:bodyPr/>
          <a:lstStyle/>
          <a:p>
            <a:fld id="{B0817221-ED02-4C28-9795-89766E69E90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6114759-D73A-4BBB-9F11-5907E13B9B8A}" type="datetime6">
              <a:rPr lang="fr-FR" smtClean="0"/>
              <a:t>juillet 13</a:t>
            </a:fld>
            <a:endParaRPr lang="fr-FR"/>
          </a:p>
        </p:txBody>
      </p:sp>
      <p:sp>
        <p:nvSpPr>
          <p:cNvPr id="3" name="Footer Placeholder 2"/>
          <p:cNvSpPr>
            <a:spLocks noGrp="1"/>
          </p:cNvSpPr>
          <p:nvPr>
            <p:ph type="ftr" sz="quarter" idx="11"/>
          </p:nvPr>
        </p:nvSpPr>
        <p:spPr/>
        <p:txBody>
          <a:bodyPr/>
          <a:lstStyle/>
          <a:p>
            <a:r>
              <a:rPr lang="fr-FR" smtClean="0"/>
              <a:t>Groupe école/collège  IREM DE LYON</a:t>
            </a:r>
            <a:endParaRPr lang="fr-FR"/>
          </a:p>
        </p:txBody>
      </p:sp>
      <p:sp>
        <p:nvSpPr>
          <p:cNvPr id="4" name="Slide Number Placeholder 3"/>
          <p:cNvSpPr>
            <a:spLocks noGrp="1"/>
          </p:cNvSpPr>
          <p:nvPr>
            <p:ph type="sldNum" sz="quarter" idx="12"/>
          </p:nvPr>
        </p:nvSpPr>
        <p:spPr/>
        <p:txBody>
          <a:bodyPr/>
          <a:lstStyle/>
          <a:p>
            <a:fld id="{B0817221-ED02-4C28-9795-89766E69E90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7F79C6E-2151-4323-8BFB-DAA4408D9AFC}" type="datetime6">
              <a:rPr lang="fr-FR" smtClean="0"/>
              <a:t>juillet 13</a:t>
            </a:fld>
            <a:endParaRPr lang="fr-FR"/>
          </a:p>
        </p:txBody>
      </p:sp>
      <p:sp>
        <p:nvSpPr>
          <p:cNvPr id="6" name="Footer Placeholder 5"/>
          <p:cNvSpPr>
            <a:spLocks noGrp="1"/>
          </p:cNvSpPr>
          <p:nvPr>
            <p:ph type="ftr" sz="quarter" idx="11"/>
          </p:nvPr>
        </p:nvSpPr>
        <p:spPr/>
        <p:txBody>
          <a:bodyPr/>
          <a:lstStyle/>
          <a:p>
            <a:r>
              <a:rPr lang="fr-FR" smtClean="0"/>
              <a:t>Groupe école/collège  IREM DE LYON</a:t>
            </a:r>
            <a:endParaRPr lang="fr-FR"/>
          </a:p>
        </p:txBody>
      </p:sp>
      <p:sp>
        <p:nvSpPr>
          <p:cNvPr id="7" name="Slide Number Placeholder 6"/>
          <p:cNvSpPr>
            <a:spLocks noGrp="1"/>
          </p:cNvSpPr>
          <p:nvPr>
            <p:ph type="sldNum" sz="quarter" idx="12"/>
          </p:nvPr>
        </p:nvSpPr>
        <p:spPr/>
        <p:txBody>
          <a:bodyPr/>
          <a:lstStyle/>
          <a:p>
            <a:fld id="{B0817221-ED02-4C28-9795-89766E69E90F}" type="slidenum">
              <a:rPr lang="fr-FR" smtClean="0"/>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A9DA89A-F8F3-409E-9B49-E93B48E581F0}" type="datetime6">
              <a:rPr lang="fr-FR" smtClean="0"/>
              <a:t>juillet 13</a:t>
            </a:fld>
            <a:endParaRPr lang="fr-FR"/>
          </a:p>
        </p:txBody>
      </p:sp>
      <p:sp>
        <p:nvSpPr>
          <p:cNvPr id="6" name="Footer Placeholder 5"/>
          <p:cNvSpPr>
            <a:spLocks noGrp="1"/>
          </p:cNvSpPr>
          <p:nvPr>
            <p:ph type="ftr" sz="quarter" idx="11"/>
          </p:nvPr>
        </p:nvSpPr>
        <p:spPr/>
        <p:txBody>
          <a:bodyPr/>
          <a:lstStyle/>
          <a:p>
            <a:r>
              <a:rPr lang="fr-FR" smtClean="0"/>
              <a:t>Groupe école/collège  IREM DE LYON</a:t>
            </a:r>
            <a:endParaRPr lang="fr-FR"/>
          </a:p>
        </p:txBody>
      </p:sp>
      <p:sp>
        <p:nvSpPr>
          <p:cNvPr id="7" name="Slide Number Placeholder 6"/>
          <p:cNvSpPr>
            <a:spLocks noGrp="1"/>
          </p:cNvSpPr>
          <p:nvPr>
            <p:ph type="sldNum" sz="quarter" idx="12"/>
          </p:nvPr>
        </p:nvSpPr>
        <p:spPr/>
        <p:txBody>
          <a:bodyPr/>
          <a:lstStyle/>
          <a:p>
            <a:fld id="{B0817221-ED02-4C28-9795-89766E69E90F}" type="slidenum">
              <a:rPr lang="fr-FR" smtClean="0"/>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5968B90-3D42-477E-8472-70A75A96DD66}" type="datetime6">
              <a:rPr lang="fr-FR" smtClean="0"/>
              <a:t>juillet 13</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fr-FR" smtClean="0"/>
              <a:t>Groupe école/collège  IREM DE LYON</a:t>
            </a:r>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0817221-ED02-4C28-9795-89766E69E90F}" type="slidenum">
              <a:rPr lang="fr-FR" smtClean="0"/>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700808"/>
            <a:ext cx="7772400" cy="1780108"/>
          </a:xfrm>
        </p:spPr>
        <p:txBody>
          <a:bodyPr/>
          <a:lstStyle/>
          <a:p>
            <a:r>
              <a:rPr lang="fr-FR" dirty="0" smtClean="0"/>
              <a:t>PERPENDICULAIRES PARALLELES</a:t>
            </a:r>
            <a:endParaRPr lang="fr-FR" dirty="0"/>
          </a:p>
        </p:txBody>
      </p:sp>
      <p:sp>
        <p:nvSpPr>
          <p:cNvPr id="3" name="Sous-titre 2"/>
          <p:cNvSpPr>
            <a:spLocks noGrp="1"/>
          </p:cNvSpPr>
          <p:nvPr>
            <p:ph type="subTitle" idx="1"/>
          </p:nvPr>
        </p:nvSpPr>
        <p:spPr/>
        <p:txBody>
          <a:bodyPr/>
          <a:lstStyle/>
          <a:p>
            <a:r>
              <a:rPr lang="fr-FR" dirty="0" smtClean="0">
                <a:sym typeface="Wingdings" pitchFamily="2" charset="2"/>
              </a:rPr>
              <a:t>La géométrie plane du cycle 3  au collège</a:t>
            </a:r>
            <a:br>
              <a:rPr lang="fr-FR" dirty="0" smtClean="0">
                <a:sym typeface="Wingdings" pitchFamily="2" charset="2"/>
              </a:rPr>
            </a:br>
            <a:r>
              <a:rPr lang="fr-FR" dirty="0" smtClean="0">
                <a:sym typeface="Wingdings" pitchFamily="2" charset="2"/>
              </a:rPr>
              <a:t> module  2   </a:t>
            </a:r>
            <a:endParaRPr lang="fr-FR" dirty="0" smtClean="0">
              <a:sym typeface="Wingdings" pitchFamily="2" charset="2"/>
            </a:endParaRPr>
          </a:p>
          <a:p>
            <a:endParaRPr lang="fr-FR" dirty="0">
              <a:sym typeface="Wingdings" pitchFamily="2" charset="2"/>
            </a:endParaRPr>
          </a:p>
          <a:p>
            <a:r>
              <a:rPr lang="fr-FR" dirty="0" smtClean="0">
                <a:sym typeface="Wingdings" pitchFamily="2" charset="2"/>
              </a:rPr>
              <a:t>B Anselmo &amp; H </a:t>
            </a:r>
            <a:r>
              <a:rPr lang="fr-FR" dirty="0" err="1" smtClean="0">
                <a:sym typeface="Wingdings" pitchFamily="2" charset="2"/>
              </a:rPr>
              <a:t>Zuchetta</a:t>
            </a:r>
            <a:endParaRPr lang="fr-FR" dirty="0" smtClean="0">
              <a:sym typeface="Wingdings" pitchFamily="2" charset="2"/>
            </a:endParaRPr>
          </a:p>
        </p:txBody>
      </p:sp>
    </p:spTree>
    <p:extLst>
      <p:ext uri="{BB962C8B-B14F-4D97-AF65-F5344CB8AC3E}">
        <p14:creationId xmlns:p14="http://schemas.microsoft.com/office/powerpoint/2010/main" val="1665784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10</a:t>
            </a:fld>
            <a:endParaRPr lang="fr-FR" dirty="0"/>
          </a:p>
        </p:txBody>
      </p:sp>
      <p:sp>
        <p:nvSpPr>
          <p:cNvPr id="7" name="ZoneTexte 6"/>
          <p:cNvSpPr txBox="1"/>
          <p:nvPr/>
        </p:nvSpPr>
        <p:spPr>
          <a:xfrm>
            <a:off x="323528" y="3347700"/>
            <a:ext cx="1512168" cy="369332"/>
          </a:xfrm>
          <a:prstGeom prst="rect">
            <a:avLst/>
          </a:prstGeom>
          <a:noFill/>
        </p:spPr>
        <p:txBody>
          <a:bodyPr wrap="square" rtlCol="0">
            <a:spAutoFit/>
          </a:bodyPr>
          <a:lstStyle/>
          <a:p>
            <a:r>
              <a:rPr lang="fr-FR" dirty="0" smtClean="0"/>
              <a:t>FIG 5</a:t>
            </a:r>
            <a:endParaRPr lang="fr-FR" dirty="0"/>
          </a:p>
        </p:txBody>
      </p:sp>
      <p:sp>
        <p:nvSpPr>
          <p:cNvPr id="8" name="Titre 5"/>
          <p:cNvSpPr>
            <a:spLocks noGrp="1"/>
          </p:cNvSpPr>
          <p:nvPr>
            <p:ph type="title"/>
          </p:nvPr>
        </p:nvSpPr>
        <p:spPr/>
        <p:txBody>
          <a:bodyPr>
            <a:normAutofit/>
          </a:bodyPr>
          <a:lstStyle/>
          <a:p>
            <a:r>
              <a:rPr lang="fr-FR" sz="3600" dirty="0" smtClean="0"/>
              <a:t>RECONNAITRE DES PERPENDICULAIRES</a:t>
            </a:r>
            <a:endParaRPr lang="fr-FR" sz="3600" dirty="0"/>
          </a:p>
        </p:txBody>
      </p:sp>
      <p:grpSp>
        <p:nvGrpSpPr>
          <p:cNvPr id="10" name="Group 51"/>
          <p:cNvGrpSpPr>
            <a:grpSpLocks/>
          </p:cNvGrpSpPr>
          <p:nvPr/>
        </p:nvGrpSpPr>
        <p:grpSpPr bwMode="auto">
          <a:xfrm rot="1077330">
            <a:off x="3203848" y="2636912"/>
            <a:ext cx="3384376" cy="3371409"/>
            <a:chOff x="3869" y="12069"/>
            <a:chExt cx="3915" cy="3900"/>
          </a:xfrm>
        </p:grpSpPr>
        <p:sp>
          <p:nvSpPr>
            <p:cNvPr id="12" name="Oval 47"/>
            <p:cNvSpPr>
              <a:spLocks noChangeArrowheads="1"/>
            </p:cNvSpPr>
            <p:nvPr/>
          </p:nvSpPr>
          <p:spPr bwMode="auto">
            <a:xfrm>
              <a:off x="3884" y="12069"/>
              <a:ext cx="3900" cy="390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endParaRPr lang="fr-FR"/>
            </a:p>
          </p:txBody>
        </p:sp>
        <p:cxnSp>
          <p:nvCxnSpPr>
            <p:cNvPr id="13" name="Line 48"/>
            <p:cNvCxnSpPr/>
            <p:nvPr/>
          </p:nvCxnSpPr>
          <p:spPr bwMode="auto">
            <a:xfrm>
              <a:off x="3869" y="14055"/>
              <a:ext cx="391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4" name="Line 49"/>
            <p:cNvCxnSpPr/>
            <p:nvPr/>
          </p:nvCxnSpPr>
          <p:spPr bwMode="auto">
            <a:xfrm flipV="1">
              <a:off x="3884" y="12329"/>
              <a:ext cx="2936" cy="169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5" name="Line 50"/>
            <p:cNvCxnSpPr/>
            <p:nvPr/>
          </p:nvCxnSpPr>
          <p:spPr bwMode="auto">
            <a:xfrm>
              <a:off x="6805" y="12329"/>
              <a:ext cx="979" cy="169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548879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11</a:t>
            </a:fld>
            <a:endParaRPr lang="fr-FR" dirty="0"/>
          </a:p>
        </p:txBody>
      </p:sp>
      <p:sp>
        <p:nvSpPr>
          <p:cNvPr id="8" name="Titre 5"/>
          <p:cNvSpPr>
            <a:spLocks noGrp="1"/>
          </p:cNvSpPr>
          <p:nvPr>
            <p:ph type="title"/>
          </p:nvPr>
        </p:nvSpPr>
        <p:spPr/>
        <p:txBody>
          <a:bodyPr>
            <a:normAutofit/>
          </a:bodyPr>
          <a:lstStyle/>
          <a:p>
            <a:r>
              <a:rPr lang="fr-FR" sz="3600" dirty="0" smtClean="0"/>
              <a:t>RECONNAITRE DES PERPENDICULAIRES</a:t>
            </a:r>
            <a:endParaRPr lang="fr-FR" sz="3600" dirty="0"/>
          </a:p>
        </p:txBody>
      </p:sp>
      <p:pic>
        <p:nvPicPr>
          <p:cNvPr id="16" name="Picture 101"/>
          <p:cNvPicPr>
            <a:picLocks noChangeAspect="1" noChangeArrowheads="1"/>
          </p:cNvPicPr>
          <p:nvPr/>
        </p:nvPicPr>
        <p:blipFill rotWithShape="1">
          <a:blip r:embed="rId3">
            <a:extLst>
              <a:ext uri="{28A0092B-C50C-407E-A947-70E740481C1C}">
                <a14:useLocalDpi xmlns:a14="http://schemas.microsoft.com/office/drawing/2010/main" val="0"/>
              </a:ext>
            </a:extLst>
          </a:blip>
          <a:srcRect l="4743" t="5251"/>
          <a:stretch/>
        </p:blipFill>
        <p:spPr bwMode="auto">
          <a:xfrm>
            <a:off x="1763688" y="2060848"/>
            <a:ext cx="4418950" cy="4253386"/>
          </a:xfrm>
          <a:prstGeom prst="rect">
            <a:avLst/>
          </a:prstGeom>
          <a:noFill/>
          <a:extLst>
            <a:ext uri="{909E8E84-426E-40DD-AFC4-6F175D3DCCD1}">
              <a14:hiddenFill xmlns:a14="http://schemas.microsoft.com/office/drawing/2010/main">
                <a:solidFill>
                  <a:srgbClr val="FFFFFF"/>
                </a:solidFill>
              </a14:hiddenFill>
            </a:ext>
          </a:extLst>
        </p:spPr>
      </p:pic>
      <p:sp>
        <p:nvSpPr>
          <p:cNvPr id="17" name="ZoneTexte 16"/>
          <p:cNvSpPr txBox="1"/>
          <p:nvPr/>
        </p:nvSpPr>
        <p:spPr>
          <a:xfrm>
            <a:off x="611560" y="2946102"/>
            <a:ext cx="1512168" cy="369332"/>
          </a:xfrm>
          <a:prstGeom prst="rect">
            <a:avLst/>
          </a:prstGeom>
          <a:noFill/>
        </p:spPr>
        <p:txBody>
          <a:bodyPr wrap="square" rtlCol="0">
            <a:spAutoFit/>
          </a:bodyPr>
          <a:lstStyle/>
          <a:p>
            <a:r>
              <a:rPr lang="fr-FR" dirty="0" smtClean="0"/>
              <a:t>FIG 6</a:t>
            </a:r>
            <a:endParaRPr lang="fr-FR" dirty="0"/>
          </a:p>
        </p:txBody>
      </p:sp>
    </p:spTree>
    <p:extLst>
      <p:ext uri="{BB962C8B-B14F-4D97-AF65-F5344CB8AC3E}">
        <p14:creationId xmlns:p14="http://schemas.microsoft.com/office/powerpoint/2010/main" val="1098117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DIFFÉRENTES SIGNIFICATIONS</a:t>
            </a:r>
            <a:endParaRPr lang="fr-FR"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12</a:t>
            </a:fld>
            <a:endParaRPr lang="fr-FR" dirty="0"/>
          </a:p>
        </p:txBody>
      </p:sp>
    </p:spTree>
    <p:extLst>
      <p:ext uri="{BB962C8B-B14F-4D97-AF65-F5344CB8AC3E}">
        <p14:creationId xmlns:p14="http://schemas.microsoft.com/office/powerpoint/2010/main" val="2557649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72067" y="1772816"/>
            <a:ext cx="7876397" cy="4353347"/>
          </a:xfrm>
        </p:spPr>
        <p:txBody>
          <a:bodyPr>
            <a:normAutofit/>
          </a:bodyPr>
          <a:lstStyle/>
          <a:p>
            <a:r>
              <a:rPr lang="fr-FR" sz="2800" dirty="0" smtClean="0"/>
              <a:t>Référence </a:t>
            </a:r>
            <a:r>
              <a:rPr lang="fr-FR" sz="2800" dirty="0"/>
              <a:t>à horizontale et verticale</a:t>
            </a:r>
          </a:p>
          <a:p>
            <a:r>
              <a:rPr lang="fr-FR" sz="2800" dirty="0"/>
              <a:t>Référence à un objet : équerre, coin de la feuille</a:t>
            </a:r>
          </a:p>
          <a:p>
            <a:r>
              <a:rPr lang="fr-FR" sz="2800" dirty="0"/>
              <a:t>Référence à l’angle d’une figure prototype : coin du carré, du rectangle</a:t>
            </a:r>
          </a:p>
          <a:p>
            <a:r>
              <a:rPr lang="fr-FR" sz="2800" dirty="0"/>
              <a:t>Moitié d’un angle plat </a:t>
            </a:r>
          </a:p>
          <a:p>
            <a:r>
              <a:rPr lang="fr-FR" sz="2800" dirty="0"/>
              <a:t>Quart de l’angle plein ou angle de rotation qui composée 4 fois à elle-même revient à son point de </a:t>
            </a:r>
            <a:r>
              <a:rPr lang="fr-FR" sz="2800" dirty="0" smtClean="0"/>
              <a:t>départ</a:t>
            </a:r>
            <a:endParaRPr lang="fr-FR"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13</a:t>
            </a:fld>
            <a:endParaRPr lang="fr-FR" dirty="0"/>
          </a:p>
        </p:txBody>
      </p:sp>
      <p:sp>
        <p:nvSpPr>
          <p:cNvPr id="6" name="Titre 5"/>
          <p:cNvSpPr>
            <a:spLocks noGrp="1"/>
          </p:cNvSpPr>
          <p:nvPr>
            <p:ph type="title"/>
          </p:nvPr>
        </p:nvSpPr>
        <p:spPr/>
        <p:txBody>
          <a:bodyPr>
            <a:normAutofit/>
          </a:bodyPr>
          <a:lstStyle/>
          <a:p>
            <a:r>
              <a:rPr lang="fr-FR" sz="3600" u="sng" dirty="0"/>
              <a:t>Les conceptions d’un angle droit</a:t>
            </a:r>
            <a:endParaRPr lang="fr-FR" sz="3600" dirty="0"/>
          </a:p>
        </p:txBody>
      </p:sp>
    </p:spTree>
    <p:extLst>
      <p:ext uri="{BB962C8B-B14F-4D97-AF65-F5344CB8AC3E}">
        <p14:creationId xmlns:p14="http://schemas.microsoft.com/office/powerpoint/2010/main" val="230310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1700808"/>
            <a:ext cx="7920879" cy="4608512"/>
          </a:xfrm>
        </p:spPr>
        <p:txBody>
          <a:bodyPr>
            <a:noAutofit/>
          </a:bodyPr>
          <a:lstStyle/>
          <a:p>
            <a:r>
              <a:rPr lang="fr-FR" sz="2800" dirty="0" smtClean="0"/>
              <a:t>Si </a:t>
            </a:r>
            <a:r>
              <a:rPr lang="fr-FR" sz="2800" dirty="0"/>
              <a:t>je mets l’une horizontale, l’autre est verticale</a:t>
            </a:r>
          </a:p>
          <a:p>
            <a:r>
              <a:rPr lang="fr-FR" sz="2800" dirty="0"/>
              <a:t>Droites qui se coupent à angle droit</a:t>
            </a:r>
          </a:p>
          <a:p>
            <a:r>
              <a:rPr lang="fr-FR" sz="2800" dirty="0"/>
              <a:t>Droite d’équilibre, partage d’un angle plat en deux angles égaux</a:t>
            </a:r>
          </a:p>
          <a:p>
            <a:r>
              <a:rPr lang="fr-FR" sz="2800" dirty="0"/>
              <a:t>Droites qui se coupent en formant 4 angles égaux</a:t>
            </a:r>
          </a:p>
          <a:p>
            <a:r>
              <a:rPr lang="fr-FR" sz="2800" dirty="0"/>
              <a:t>Direction de la plus courte distance d’un point à une droite</a:t>
            </a:r>
          </a:p>
          <a:p>
            <a:r>
              <a:rPr lang="fr-FR" sz="2800" dirty="0"/>
              <a:t>Droite invariante par symétrie autour de l’autre</a:t>
            </a:r>
          </a:p>
          <a:p>
            <a:r>
              <a:rPr lang="fr-FR" sz="2800" dirty="0"/>
              <a:t>Hauteur d’un triangle</a:t>
            </a:r>
          </a:p>
          <a:p>
            <a:endParaRPr lang="fr-FR" sz="2000"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14</a:t>
            </a:fld>
            <a:endParaRPr lang="fr-FR" dirty="0"/>
          </a:p>
        </p:txBody>
      </p:sp>
      <p:sp>
        <p:nvSpPr>
          <p:cNvPr id="6" name="Titre 5"/>
          <p:cNvSpPr>
            <a:spLocks noGrp="1"/>
          </p:cNvSpPr>
          <p:nvPr>
            <p:ph type="title"/>
          </p:nvPr>
        </p:nvSpPr>
        <p:spPr>
          <a:xfrm>
            <a:off x="0" y="338328"/>
            <a:ext cx="9144000" cy="1252728"/>
          </a:xfrm>
        </p:spPr>
        <p:txBody>
          <a:bodyPr>
            <a:normAutofit/>
          </a:bodyPr>
          <a:lstStyle/>
          <a:p>
            <a:r>
              <a:rPr lang="fr-FR" sz="3600" u="sng" dirty="0"/>
              <a:t>Les conceptions de droites perpendiculaires </a:t>
            </a:r>
            <a:r>
              <a:rPr lang="fr-FR" sz="3600" dirty="0"/>
              <a:t/>
            </a:r>
            <a:br>
              <a:rPr lang="fr-FR" sz="3600" dirty="0"/>
            </a:br>
            <a:endParaRPr lang="fr-FR" sz="3600" dirty="0"/>
          </a:p>
        </p:txBody>
      </p:sp>
    </p:spTree>
    <p:extLst>
      <p:ext uri="{BB962C8B-B14F-4D97-AF65-F5344CB8AC3E}">
        <p14:creationId xmlns:p14="http://schemas.microsoft.com/office/powerpoint/2010/main" val="288131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3" y="1412776"/>
            <a:ext cx="8136904" cy="4713387"/>
          </a:xfrm>
        </p:spPr>
        <p:txBody>
          <a:bodyPr>
            <a:noAutofit/>
          </a:bodyPr>
          <a:lstStyle/>
          <a:p>
            <a:r>
              <a:rPr lang="fr-FR" sz="2800" dirty="0" smtClean="0"/>
              <a:t>Droites </a:t>
            </a:r>
            <a:r>
              <a:rPr lang="fr-FR" sz="2800" dirty="0"/>
              <a:t>horizontales ou verticales ou qui ont la même direction (sens commun)</a:t>
            </a:r>
          </a:p>
          <a:p>
            <a:r>
              <a:rPr lang="fr-FR" sz="2800" dirty="0"/>
              <a:t>Droites supports des côtés opposés d’un rectangle</a:t>
            </a:r>
          </a:p>
          <a:p>
            <a:r>
              <a:rPr lang="fr-FR" sz="2800" dirty="0"/>
              <a:t>Droites qui ne se coupent pas</a:t>
            </a:r>
          </a:p>
          <a:p>
            <a:r>
              <a:rPr lang="fr-FR" sz="2800" dirty="0"/>
              <a:t>Droites d’écart constant</a:t>
            </a:r>
          </a:p>
          <a:p>
            <a:r>
              <a:rPr lang="fr-FR" sz="2800" dirty="0"/>
              <a:t>Droites qui sont perpendiculaires à une même troisième</a:t>
            </a:r>
          </a:p>
          <a:p>
            <a:r>
              <a:rPr lang="fr-FR" sz="2800" dirty="0"/>
              <a:t>Droites qui sont « penchées pareil » ou qui font le même angle avec une même troisième.</a:t>
            </a:r>
          </a:p>
          <a:p>
            <a:r>
              <a:rPr lang="fr-FR" sz="2800" b="1" dirty="0"/>
              <a:t>	</a:t>
            </a:r>
            <a:r>
              <a:rPr lang="fr-FR" sz="2800" i="1" dirty="0"/>
              <a:t>Droites qui ont même vecteur directeur.</a:t>
            </a:r>
            <a:endParaRPr lang="fr-FR" sz="2800" dirty="0"/>
          </a:p>
          <a:p>
            <a:endParaRPr lang="fr-FR" sz="2800"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15</a:t>
            </a:fld>
            <a:endParaRPr lang="fr-FR" dirty="0"/>
          </a:p>
        </p:txBody>
      </p:sp>
      <p:sp>
        <p:nvSpPr>
          <p:cNvPr id="6" name="Titre 5"/>
          <p:cNvSpPr>
            <a:spLocks noGrp="1"/>
          </p:cNvSpPr>
          <p:nvPr>
            <p:ph type="title"/>
          </p:nvPr>
        </p:nvSpPr>
        <p:spPr/>
        <p:txBody>
          <a:bodyPr>
            <a:normAutofit fontScale="90000"/>
          </a:bodyPr>
          <a:lstStyle/>
          <a:p>
            <a:r>
              <a:rPr lang="fr-FR" b="1" dirty="0" smtClean="0"/>
              <a:t>Les conceptions sur Parallélisme</a:t>
            </a:r>
            <a:r>
              <a:rPr lang="fr-FR" dirty="0"/>
              <a:t/>
            </a:r>
            <a:br>
              <a:rPr lang="fr-FR" dirty="0"/>
            </a:br>
            <a:endParaRPr lang="fr-FR" dirty="0"/>
          </a:p>
        </p:txBody>
      </p:sp>
    </p:spTree>
    <p:extLst>
      <p:ext uri="{BB962C8B-B14F-4D97-AF65-F5344CB8AC3E}">
        <p14:creationId xmlns:p14="http://schemas.microsoft.com/office/powerpoint/2010/main" val="210364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16</a:t>
            </a:fld>
            <a:endParaRPr lang="fr-FR" dirty="0"/>
          </a:p>
        </p:txBody>
      </p:sp>
      <p:sp>
        <p:nvSpPr>
          <p:cNvPr id="7" name="Titre 5"/>
          <p:cNvSpPr>
            <a:spLocks noGrp="1"/>
          </p:cNvSpPr>
          <p:nvPr>
            <p:ph type="title"/>
          </p:nvPr>
        </p:nvSpPr>
        <p:spPr>
          <a:xfrm>
            <a:off x="385230" y="260648"/>
            <a:ext cx="8229600" cy="714408"/>
          </a:xfrm>
        </p:spPr>
        <p:txBody>
          <a:bodyPr>
            <a:normAutofit/>
          </a:bodyPr>
          <a:lstStyle/>
          <a:p>
            <a:r>
              <a:rPr lang="fr-FR" sz="3600" dirty="0" smtClean="0"/>
              <a:t>CONCEPTS G. VERGNAUD</a:t>
            </a:r>
            <a:endParaRPr lang="fr-FR" sz="3600" dirty="0"/>
          </a:p>
        </p:txBody>
      </p:sp>
      <p:cxnSp>
        <p:nvCxnSpPr>
          <p:cNvPr id="9" name="Line 26"/>
          <p:cNvCxnSpPr/>
          <p:nvPr/>
        </p:nvCxnSpPr>
        <p:spPr bwMode="auto">
          <a:xfrm flipH="1" flipV="1">
            <a:off x="3055679" y="2007130"/>
            <a:ext cx="282554" cy="36322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27"/>
          <p:cNvCxnSpPr/>
          <p:nvPr/>
        </p:nvCxnSpPr>
        <p:spPr bwMode="auto">
          <a:xfrm flipH="1">
            <a:off x="2603039" y="3217121"/>
            <a:ext cx="524110" cy="78689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28"/>
          <p:cNvCxnSpPr/>
          <p:nvPr/>
        </p:nvCxnSpPr>
        <p:spPr bwMode="auto">
          <a:xfrm>
            <a:off x="5115555" y="3173060"/>
            <a:ext cx="553474" cy="64566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29"/>
          <p:cNvCxnSpPr/>
          <p:nvPr/>
        </p:nvCxnSpPr>
        <p:spPr bwMode="auto">
          <a:xfrm>
            <a:off x="4073429" y="3302419"/>
            <a:ext cx="166762" cy="178504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3" name="Text Box 30"/>
          <p:cNvSpPr txBox="1">
            <a:spLocks noChangeArrowheads="1"/>
          </p:cNvSpPr>
          <p:nvPr/>
        </p:nvSpPr>
        <p:spPr bwMode="auto">
          <a:xfrm>
            <a:off x="827379" y="828208"/>
            <a:ext cx="3951327" cy="12201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600"/>
              </a:spcAft>
            </a:pPr>
            <a:r>
              <a:rPr lang="fr-FR" sz="1600" b="1" dirty="0">
                <a:effectLst/>
                <a:latin typeface="Arial"/>
                <a:ea typeface="Times New Roman"/>
                <a:cs typeface="Times New Roman"/>
              </a:rPr>
              <a:t>L’ensemble des problèmes</a:t>
            </a:r>
            <a:r>
              <a:rPr lang="fr-FR" sz="1600" dirty="0">
                <a:effectLst/>
                <a:latin typeface="Arial"/>
                <a:ea typeface="Times New Roman"/>
                <a:cs typeface="Times New Roman"/>
              </a:rPr>
              <a:t> qui peuvent être traités en utilisant ce concept … </a:t>
            </a:r>
            <a:endParaRPr lang="fr-FR" sz="1200" dirty="0">
              <a:effectLst/>
              <a:latin typeface="Times New Roman"/>
              <a:ea typeface="Times New Roman"/>
            </a:endParaRPr>
          </a:p>
          <a:p>
            <a:pPr>
              <a:spcAft>
                <a:spcPts val="0"/>
              </a:spcAft>
            </a:pPr>
            <a:r>
              <a:rPr lang="fr-FR" sz="1600" b="1" dirty="0">
                <a:solidFill>
                  <a:srgbClr val="339966"/>
                </a:solidFill>
                <a:effectLst/>
                <a:latin typeface="Arial"/>
                <a:ea typeface="Times New Roman"/>
                <a:cs typeface="Times New Roman"/>
              </a:rPr>
              <a:t>Les</a:t>
            </a:r>
            <a:r>
              <a:rPr lang="fr-FR" sz="1600" dirty="0">
                <a:solidFill>
                  <a:srgbClr val="339966"/>
                </a:solidFill>
                <a:effectLst/>
                <a:latin typeface="Arial"/>
                <a:ea typeface="Times New Roman"/>
                <a:cs typeface="Times New Roman"/>
              </a:rPr>
              <a:t> </a:t>
            </a:r>
            <a:r>
              <a:rPr lang="fr-FR" sz="1600" b="1" dirty="0">
                <a:solidFill>
                  <a:srgbClr val="339966"/>
                </a:solidFill>
                <a:effectLst/>
                <a:latin typeface="Arial"/>
                <a:ea typeface="Times New Roman"/>
                <a:cs typeface="Times New Roman"/>
              </a:rPr>
              <a:t>obstacles</a:t>
            </a:r>
            <a:r>
              <a:rPr lang="fr-FR" sz="1600" dirty="0">
                <a:solidFill>
                  <a:srgbClr val="339966"/>
                </a:solidFill>
                <a:effectLst/>
                <a:latin typeface="Arial"/>
                <a:ea typeface="Times New Roman"/>
                <a:cs typeface="Times New Roman"/>
              </a:rPr>
              <a:t> que ce concept permet de </a:t>
            </a:r>
            <a:r>
              <a:rPr lang="fr-FR" sz="1600" dirty="0" smtClean="0">
                <a:solidFill>
                  <a:srgbClr val="339966"/>
                </a:solidFill>
                <a:effectLst/>
                <a:latin typeface="Arial"/>
                <a:ea typeface="Times New Roman"/>
                <a:cs typeface="Times New Roman"/>
              </a:rPr>
              <a:t>dépasser </a:t>
            </a:r>
            <a:r>
              <a:rPr lang="fr-FR" sz="1600" dirty="0" smtClean="0">
                <a:effectLst/>
                <a:latin typeface="Arial"/>
                <a:ea typeface="Times New Roman"/>
                <a:cs typeface="Times New Roman"/>
              </a:rPr>
              <a:t>…</a:t>
            </a:r>
            <a:endParaRPr lang="fr-FR" sz="1200" dirty="0">
              <a:effectLst/>
              <a:latin typeface="Times New Roman"/>
              <a:ea typeface="Times New Roman"/>
            </a:endParaRPr>
          </a:p>
        </p:txBody>
      </p:sp>
      <p:cxnSp>
        <p:nvCxnSpPr>
          <p:cNvPr id="14" name="Line 32"/>
          <p:cNvCxnSpPr/>
          <p:nvPr/>
        </p:nvCxnSpPr>
        <p:spPr bwMode="auto">
          <a:xfrm flipV="1">
            <a:off x="5243536" y="2048367"/>
            <a:ext cx="284770" cy="382994"/>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Text Box 33"/>
          <p:cNvSpPr txBox="1">
            <a:spLocks noChangeArrowheads="1"/>
          </p:cNvSpPr>
          <p:nvPr/>
        </p:nvSpPr>
        <p:spPr bwMode="auto">
          <a:xfrm>
            <a:off x="5528306" y="1629785"/>
            <a:ext cx="2256556" cy="61007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fr-FR" sz="1600" dirty="0">
                <a:effectLst/>
                <a:latin typeface="Arial"/>
                <a:ea typeface="Times New Roman"/>
                <a:cs typeface="Times New Roman"/>
              </a:rPr>
              <a:t>… </a:t>
            </a:r>
            <a:r>
              <a:rPr lang="fr-FR" sz="1600" b="1" dirty="0">
                <a:effectLst/>
                <a:latin typeface="Arial"/>
                <a:ea typeface="Times New Roman"/>
                <a:cs typeface="Times New Roman"/>
              </a:rPr>
              <a:t>l'ensemble des images mentales</a:t>
            </a:r>
            <a:endParaRPr lang="fr-FR" sz="1200" dirty="0">
              <a:effectLst/>
              <a:latin typeface="Times New Roman"/>
              <a:ea typeface="Times New Roman"/>
            </a:endParaRPr>
          </a:p>
        </p:txBody>
      </p:sp>
      <p:sp>
        <p:nvSpPr>
          <p:cNvPr id="16" name="Text Box 34"/>
          <p:cNvSpPr txBox="1">
            <a:spLocks noChangeArrowheads="1"/>
          </p:cNvSpPr>
          <p:nvPr/>
        </p:nvSpPr>
        <p:spPr bwMode="auto">
          <a:xfrm>
            <a:off x="1331544" y="3992148"/>
            <a:ext cx="2376226" cy="58804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fr-FR" sz="1600" b="1" dirty="0">
                <a:effectLst/>
                <a:latin typeface="Arial"/>
                <a:ea typeface="Times New Roman"/>
                <a:cs typeface="Times New Roman"/>
              </a:rPr>
              <a:t>… des définitions, des propriétés</a:t>
            </a:r>
            <a:endParaRPr lang="fr-FR" sz="1200" dirty="0">
              <a:effectLst/>
              <a:latin typeface="Times New Roman"/>
              <a:ea typeface="Times New Roman"/>
            </a:endParaRPr>
          </a:p>
        </p:txBody>
      </p:sp>
      <p:sp>
        <p:nvSpPr>
          <p:cNvPr id="17" name="Text Box 35"/>
          <p:cNvSpPr txBox="1">
            <a:spLocks noChangeArrowheads="1"/>
          </p:cNvSpPr>
          <p:nvPr/>
        </p:nvSpPr>
        <p:spPr bwMode="auto">
          <a:xfrm>
            <a:off x="5243536" y="3821552"/>
            <a:ext cx="2376226" cy="9625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fr-FR" sz="1600" b="1" dirty="0">
                <a:effectLst/>
                <a:latin typeface="Arial"/>
                <a:ea typeface="Times New Roman"/>
              </a:rPr>
              <a:t>… </a:t>
            </a:r>
            <a:r>
              <a:rPr lang="fr-FR" sz="1600" b="1" dirty="0">
                <a:solidFill>
                  <a:srgbClr val="FF0000"/>
                </a:solidFill>
                <a:effectLst/>
                <a:latin typeface="Arial"/>
                <a:ea typeface="Times New Roman"/>
              </a:rPr>
              <a:t>des langages :</a:t>
            </a:r>
            <a:endParaRPr lang="fr-FR" sz="1200" dirty="0">
              <a:effectLst/>
              <a:latin typeface="Times New Roman"/>
              <a:ea typeface="Times New Roman"/>
            </a:endParaRPr>
          </a:p>
          <a:p>
            <a:pPr algn="ctr">
              <a:spcAft>
                <a:spcPts val="0"/>
              </a:spcAft>
            </a:pPr>
            <a:r>
              <a:rPr lang="fr-FR" sz="1600" b="1" dirty="0">
                <a:solidFill>
                  <a:srgbClr val="FF0000"/>
                </a:solidFill>
                <a:effectLst/>
                <a:latin typeface="Arial"/>
                <a:ea typeface="Times New Roman"/>
              </a:rPr>
              <a:t>naturel, symbolique  (signes</a:t>
            </a:r>
            <a:r>
              <a:rPr lang="fr-FR" sz="1600" dirty="0">
                <a:solidFill>
                  <a:srgbClr val="FF0000"/>
                </a:solidFill>
                <a:effectLst/>
                <a:latin typeface="Arial"/>
                <a:ea typeface="Times New Roman"/>
              </a:rPr>
              <a:t>, syntaxe, vocabulaire)</a:t>
            </a:r>
            <a:endParaRPr lang="fr-FR" sz="1200" dirty="0">
              <a:effectLst/>
              <a:latin typeface="Times New Roman"/>
              <a:ea typeface="Times New Roman"/>
            </a:endParaRPr>
          </a:p>
        </p:txBody>
      </p:sp>
      <p:sp>
        <p:nvSpPr>
          <p:cNvPr id="18" name="Text Box 36"/>
          <p:cNvSpPr txBox="1">
            <a:spLocks noChangeArrowheads="1"/>
          </p:cNvSpPr>
          <p:nvPr/>
        </p:nvSpPr>
        <p:spPr bwMode="auto">
          <a:xfrm>
            <a:off x="2773125" y="5106108"/>
            <a:ext cx="4011162" cy="12032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nSpc>
                <a:spcPct val="150000"/>
              </a:lnSpc>
              <a:spcAft>
                <a:spcPts val="600"/>
              </a:spcAft>
            </a:pPr>
            <a:r>
              <a:rPr lang="fr-FR" sz="1600" dirty="0">
                <a:effectLst/>
                <a:latin typeface="Arial"/>
                <a:ea typeface="Times New Roman"/>
                <a:cs typeface="Times New Roman"/>
              </a:rPr>
              <a:t>Les </a:t>
            </a:r>
            <a:r>
              <a:rPr lang="fr-FR" sz="1600" b="1" dirty="0">
                <a:effectLst/>
                <a:latin typeface="Arial"/>
                <a:ea typeface="Times New Roman"/>
                <a:cs typeface="Times New Roman"/>
              </a:rPr>
              <a:t>procédures</a:t>
            </a:r>
            <a:r>
              <a:rPr lang="fr-FR" sz="1600" dirty="0">
                <a:effectLst/>
                <a:latin typeface="Arial"/>
                <a:ea typeface="Times New Roman"/>
                <a:cs typeface="Times New Roman"/>
              </a:rPr>
              <a:t> que ce concept permet de remplacer </a:t>
            </a:r>
            <a:r>
              <a:rPr lang="fr-FR" sz="1600" dirty="0" smtClean="0">
                <a:effectLst/>
                <a:latin typeface="Arial"/>
                <a:ea typeface="Times New Roman"/>
                <a:cs typeface="Times New Roman"/>
              </a:rPr>
              <a:t>avantageusement</a:t>
            </a:r>
            <a:r>
              <a:rPr lang="fr-FR" sz="1600" dirty="0" smtClean="0">
                <a:effectLst/>
                <a:latin typeface="Arial"/>
                <a:ea typeface="Times New Roman"/>
              </a:rPr>
              <a:t>… </a:t>
            </a:r>
            <a:r>
              <a:rPr lang="fr-FR" sz="1600" dirty="0">
                <a:effectLst/>
                <a:latin typeface="Arial"/>
                <a:ea typeface="Times New Roman"/>
              </a:rPr>
              <a:t>des savoir-faire, des techniques ...</a:t>
            </a:r>
            <a:endParaRPr lang="fr-FR" sz="1200" dirty="0">
              <a:effectLst/>
              <a:latin typeface="Times New Roman"/>
              <a:ea typeface="Times New Roman"/>
            </a:endParaRPr>
          </a:p>
        </p:txBody>
      </p:sp>
      <p:sp>
        <p:nvSpPr>
          <p:cNvPr id="19" name="Oval 37"/>
          <p:cNvSpPr>
            <a:spLocks noChangeArrowheads="1"/>
          </p:cNvSpPr>
          <p:nvPr/>
        </p:nvSpPr>
        <p:spPr bwMode="auto">
          <a:xfrm>
            <a:off x="2130453" y="2343804"/>
            <a:ext cx="3668773" cy="910035"/>
          </a:xfrm>
          <a:prstGeom prst="ellipse">
            <a:avLst/>
          </a:prstGeom>
          <a:solidFill>
            <a:srgbClr val="DDDDDD"/>
          </a:solidFill>
          <a:ln w="19050">
            <a:solidFill>
              <a:srgbClr val="008000"/>
            </a:solidFill>
            <a:round/>
            <a:headEnd/>
            <a:tailEnd/>
          </a:ln>
        </p:spPr>
        <p:txBody>
          <a:bodyPr rot="0" vert="horz" wrap="square" lIns="91440" tIns="45720" rIns="91440" bIns="45720" anchor="t" anchorCtr="0" upright="1">
            <a:noAutofit/>
          </a:bodyPr>
          <a:lstStyle/>
          <a:p>
            <a:endParaRPr lang="fr-FR"/>
          </a:p>
        </p:txBody>
      </p:sp>
      <p:sp>
        <p:nvSpPr>
          <p:cNvPr id="20" name="Text Box 38"/>
          <p:cNvSpPr txBox="1">
            <a:spLocks noChangeArrowheads="1"/>
          </p:cNvSpPr>
          <p:nvPr/>
        </p:nvSpPr>
        <p:spPr bwMode="auto">
          <a:xfrm>
            <a:off x="2944874" y="2520614"/>
            <a:ext cx="2236611" cy="550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fr-FR" sz="1600" b="1" dirty="0">
                <a:effectLst/>
                <a:latin typeface="Arial"/>
                <a:ea typeface="Times New Roman"/>
              </a:rPr>
              <a:t>Un concept se caractérise par …</a:t>
            </a:r>
            <a:endParaRPr lang="fr-FR" sz="1200" dirty="0">
              <a:effectLst/>
              <a:latin typeface="Times New Roman"/>
              <a:ea typeface="Times New Roman"/>
            </a:endParaRPr>
          </a:p>
        </p:txBody>
      </p:sp>
    </p:spTree>
    <p:extLst>
      <p:ext uri="{BB962C8B-B14F-4D97-AF65-F5344CB8AC3E}">
        <p14:creationId xmlns:p14="http://schemas.microsoft.com/office/powerpoint/2010/main" val="53525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5" grpId="0" animBg="1"/>
      <p:bldP spid="16" grpId="0" animBg="1"/>
      <p:bldP spid="17" grpId="0" animBg="1"/>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8DB85E2-598B-48E5-8564-57A61122046A}"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dirty="0" smtClean="0"/>
              <a:t>Groupe école/collège  </a:t>
            </a:r>
            <a:r>
              <a:rPr lang="fr-FR" dirty="0" err="1" smtClean="0"/>
              <a:t>IREM</a:t>
            </a:r>
            <a:r>
              <a:rPr lang="fr-FR" dirty="0" smtClean="0"/>
              <a:t> DE LYON</a:t>
            </a:r>
            <a:endParaRPr lang="fr-FR" dirty="0"/>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2</a:t>
            </a:fld>
            <a:endParaRPr lang="fr-FR" dirty="0"/>
          </a:p>
        </p:txBody>
      </p:sp>
      <p:sp>
        <p:nvSpPr>
          <p:cNvPr id="7" name="Rectangle 6"/>
          <p:cNvSpPr/>
          <p:nvPr/>
        </p:nvSpPr>
        <p:spPr>
          <a:xfrm>
            <a:off x="2286000" y="2136339"/>
            <a:ext cx="4572000" cy="2585323"/>
          </a:xfrm>
          <a:prstGeom prst="rect">
            <a:avLst/>
          </a:prstGeom>
        </p:spPr>
        <p:txBody>
          <a:bodyPr>
            <a:spAutoFit/>
          </a:bodyPr>
          <a:lstStyle/>
          <a:p>
            <a:r>
              <a:rPr lang="fr-FR" dirty="0"/>
              <a:t>Cette œuvre est mise à disposition sous licence Attribution - Pas d’Utilisation Commerciale - Partage dans les Mêmes Conditions 3.0 France. Pour voir une copie de cette licence, visitez http://creativecommons.org/licenses/by-nc-sa/3.0/fr/ ou écrivez à </a:t>
            </a:r>
            <a:r>
              <a:rPr lang="fr-FR" dirty="0" err="1"/>
              <a:t>Creative</a:t>
            </a:r>
            <a:r>
              <a:rPr lang="fr-FR" dirty="0"/>
              <a:t> Commons, 444 Castro Street, Suite 900, </a:t>
            </a:r>
            <a:r>
              <a:rPr lang="fr-FR" dirty="0" err="1"/>
              <a:t>Mountain</a:t>
            </a:r>
            <a:r>
              <a:rPr lang="fr-FR" dirty="0"/>
              <a:t> </a:t>
            </a:r>
            <a:r>
              <a:rPr lang="fr-FR" dirty="0" err="1"/>
              <a:t>View</a:t>
            </a:r>
            <a:r>
              <a:rPr lang="fr-FR" dirty="0"/>
              <a:t>, </a:t>
            </a:r>
            <a:r>
              <a:rPr lang="fr-FR" dirty="0" err="1"/>
              <a:t>California</a:t>
            </a:r>
            <a:r>
              <a:rPr lang="fr-FR" dirty="0"/>
              <a:t>, 94041, USA.</a:t>
            </a:r>
          </a:p>
        </p:txBody>
      </p:sp>
    </p:spTree>
    <p:extLst>
      <p:ext uri="{BB962C8B-B14F-4D97-AF65-F5344CB8AC3E}">
        <p14:creationId xmlns:p14="http://schemas.microsoft.com/office/powerpoint/2010/main" val="2328109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Comment DÉFINIR ?</a:t>
            </a:r>
            <a:endParaRPr lang="fr-FR" sz="4800" dirty="0"/>
          </a:p>
        </p:txBody>
      </p:sp>
      <p:sp>
        <p:nvSpPr>
          <p:cNvPr id="4" name="Espace réservé de la date 3"/>
          <p:cNvSpPr>
            <a:spLocks noGrp="1"/>
          </p:cNvSpPr>
          <p:nvPr>
            <p:ph type="dt" sz="half" idx="10"/>
          </p:nvPr>
        </p:nvSpPr>
        <p:spPr/>
        <p:txBody>
          <a:bodyPr/>
          <a:lstStyle/>
          <a:p>
            <a:fld id="{69AAD3C1-8EC6-4729-A7DD-179601239CCE}" type="datetime6">
              <a:rPr lang="fr-FR" smtClean="0"/>
              <a:t>juillet 13</a:t>
            </a:fld>
            <a:endParaRPr lang="fr-FR"/>
          </a:p>
        </p:txBody>
      </p:sp>
      <p:sp>
        <p:nvSpPr>
          <p:cNvPr id="5" name="Espace réservé du pied de page 4"/>
          <p:cNvSpPr>
            <a:spLocks noGrp="1"/>
          </p:cNvSpPr>
          <p:nvPr>
            <p:ph type="ftr" sz="quarter" idx="11"/>
          </p:nvPr>
        </p:nvSpPr>
        <p:spPr/>
        <p:txBody>
          <a:bodyPr/>
          <a:lstStyle/>
          <a:p>
            <a:r>
              <a:rPr lang="fr-FR" smtClean="0"/>
              <a:t>Groupe école/collège  IREM DE LYON</a:t>
            </a:r>
            <a:endParaRPr lang="fr-FR"/>
          </a:p>
        </p:txBody>
      </p:sp>
      <p:sp>
        <p:nvSpPr>
          <p:cNvPr id="6" name="Espace réservé du numéro de diapositive 5"/>
          <p:cNvSpPr>
            <a:spLocks noGrp="1"/>
          </p:cNvSpPr>
          <p:nvPr>
            <p:ph type="sldNum" sz="quarter" idx="12"/>
          </p:nvPr>
        </p:nvSpPr>
        <p:spPr/>
        <p:txBody>
          <a:bodyPr/>
          <a:lstStyle/>
          <a:p>
            <a:fld id="{B0817221-ED02-4C28-9795-89766E69E90F}" type="slidenum">
              <a:rPr lang="fr-FR" smtClean="0"/>
              <a:t>3</a:t>
            </a:fld>
            <a:endParaRPr lang="fr-FR"/>
          </a:p>
        </p:txBody>
      </p:sp>
    </p:spTree>
    <p:extLst>
      <p:ext uri="{BB962C8B-B14F-4D97-AF65-F5344CB8AC3E}">
        <p14:creationId xmlns:p14="http://schemas.microsoft.com/office/powerpoint/2010/main" val="192566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2492896"/>
            <a:ext cx="7948405" cy="3450696"/>
          </a:xfrm>
        </p:spPr>
        <p:txBody>
          <a:bodyPr>
            <a:normAutofit/>
          </a:bodyPr>
          <a:lstStyle/>
          <a:p>
            <a:r>
              <a:rPr lang="fr-FR" sz="3200" b="1" i="1" dirty="0"/>
              <a:t>Consigne </a:t>
            </a:r>
          </a:p>
          <a:p>
            <a:pPr marL="0" indent="0">
              <a:buNone/>
            </a:pPr>
            <a:r>
              <a:rPr lang="fr-FR" sz="3200" i="1" dirty="0"/>
              <a:t>Comment définiriez-vous les termes : « angle droit », « perpendiculaire », « parallèle » pour vous-mêmes, pour des élèves de l’école élémentaire, du collège. Écrivez vos définitions.</a:t>
            </a:r>
            <a:endParaRPr lang="fr-FR" sz="3200" dirty="0"/>
          </a:p>
          <a:p>
            <a:endParaRPr lang="fr-FR" sz="3200"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4</a:t>
            </a:fld>
            <a:endParaRPr lang="fr-FR" dirty="0"/>
          </a:p>
        </p:txBody>
      </p:sp>
      <p:sp>
        <p:nvSpPr>
          <p:cNvPr id="6" name="Titre 5"/>
          <p:cNvSpPr>
            <a:spLocks noGrp="1"/>
          </p:cNvSpPr>
          <p:nvPr>
            <p:ph type="title"/>
          </p:nvPr>
        </p:nvSpPr>
        <p:spPr/>
        <p:txBody>
          <a:bodyPr/>
          <a:lstStyle/>
          <a:p>
            <a:r>
              <a:rPr lang="fr-FR" dirty="0" smtClean="0"/>
              <a:t>QUELLES DÉFINITIONS ?</a:t>
            </a:r>
            <a:endParaRPr lang="fr-FR" dirty="0"/>
          </a:p>
        </p:txBody>
      </p:sp>
    </p:spTree>
    <p:extLst>
      <p:ext uri="{BB962C8B-B14F-4D97-AF65-F5344CB8AC3E}">
        <p14:creationId xmlns:p14="http://schemas.microsoft.com/office/powerpoint/2010/main" val="110246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RECONNAITRE ?</a:t>
            </a:r>
            <a:endParaRPr lang="fr-FR" dirty="0"/>
          </a:p>
        </p:txBody>
      </p:sp>
      <p:sp>
        <p:nvSpPr>
          <p:cNvPr id="4" name="Espace réservé de la date 3"/>
          <p:cNvSpPr>
            <a:spLocks noGrp="1"/>
          </p:cNvSpPr>
          <p:nvPr>
            <p:ph type="dt" sz="half" idx="10"/>
          </p:nvPr>
        </p:nvSpPr>
        <p:spPr/>
        <p:txBody>
          <a:bodyPr/>
          <a:lstStyle/>
          <a:p>
            <a:fld id="{69AAD3C1-8EC6-4729-A7DD-179601239CCE}" type="datetime6">
              <a:rPr lang="fr-FR" smtClean="0"/>
              <a:t>juillet 13</a:t>
            </a:fld>
            <a:endParaRPr lang="fr-FR"/>
          </a:p>
        </p:txBody>
      </p:sp>
      <p:sp>
        <p:nvSpPr>
          <p:cNvPr id="5" name="Espace réservé du pied de page 4"/>
          <p:cNvSpPr>
            <a:spLocks noGrp="1"/>
          </p:cNvSpPr>
          <p:nvPr>
            <p:ph type="ftr" sz="quarter" idx="11"/>
          </p:nvPr>
        </p:nvSpPr>
        <p:spPr/>
        <p:txBody>
          <a:bodyPr/>
          <a:lstStyle/>
          <a:p>
            <a:r>
              <a:rPr lang="fr-FR" smtClean="0"/>
              <a:t>Groupe école/collège  IREM DE LYON</a:t>
            </a:r>
            <a:endParaRPr lang="fr-FR"/>
          </a:p>
        </p:txBody>
      </p:sp>
      <p:sp>
        <p:nvSpPr>
          <p:cNvPr id="6" name="Espace réservé du numéro de diapositive 5"/>
          <p:cNvSpPr>
            <a:spLocks noGrp="1"/>
          </p:cNvSpPr>
          <p:nvPr>
            <p:ph type="sldNum" sz="quarter" idx="12"/>
          </p:nvPr>
        </p:nvSpPr>
        <p:spPr/>
        <p:txBody>
          <a:bodyPr/>
          <a:lstStyle/>
          <a:p>
            <a:fld id="{B0817221-ED02-4C28-9795-89766E69E90F}" type="slidenum">
              <a:rPr lang="fr-FR" smtClean="0"/>
              <a:t>5</a:t>
            </a:fld>
            <a:endParaRPr lang="fr-FR"/>
          </a:p>
        </p:txBody>
      </p:sp>
    </p:spTree>
    <p:extLst>
      <p:ext uri="{BB962C8B-B14F-4D97-AF65-F5344CB8AC3E}">
        <p14:creationId xmlns:p14="http://schemas.microsoft.com/office/powerpoint/2010/main" val="3520498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79612" y="1498882"/>
            <a:ext cx="7408333" cy="4973572"/>
          </a:xfrm>
        </p:spPr>
        <p:txBody>
          <a:bodyPr>
            <a:normAutofit/>
          </a:bodyPr>
          <a:lstStyle/>
          <a:p>
            <a:r>
              <a:rPr lang="fr-FR" sz="2800" b="1" i="1" dirty="0"/>
              <a:t>Consigne </a:t>
            </a:r>
          </a:p>
          <a:p>
            <a:pPr marL="0" indent="0">
              <a:buNone/>
            </a:pPr>
            <a:r>
              <a:rPr lang="fr-FR" sz="2800" i="1" dirty="0"/>
              <a:t>Pour chacune des figures 1, 2, 4, 5, 6, dire si vous identifiez des droites perpendiculaires ou non</a:t>
            </a:r>
            <a:r>
              <a:rPr lang="fr-FR" sz="2800" i="1" dirty="0" smtClean="0"/>
              <a:t>.</a:t>
            </a:r>
          </a:p>
          <a:p>
            <a:pPr marL="0" indent="0">
              <a:buNone/>
            </a:pPr>
            <a:r>
              <a:rPr lang="fr-FR" sz="2800" i="1" dirty="0" smtClean="0"/>
              <a:t>Comment </a:t>
            </a:r>
            <a:r>
              <a:rPr lang="fr-FR" sz="2800" i="1" dirty="0"/>
              <a:t>procédez- vous pour le savoir</a:t>
            </a:r>
            <a:r>
              <a:rPr lang="fr-FR" sz="2800" dirty="0"/>
              <a:t> ?</a:t>
            </a:r>
          </a:p>
          <a:p>
            <a:pPr marL="0" indent="0">
              <a:buNone/>
            </a:pPr>
            <a:endParaRPr lang="fr-FR" sz="2800"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6</a:t>
            </a:fld>
            <a:endParaRPr lang="fr-FR" dirty="0"/>
          </a:p>
        </p:txBody>
      </p:sp>
      <p:sp>
        <p:nvSpPr>
          <p:cNvPr id="6" name="Titre 5"/>
          <p:cNvSpPr>
            <a:spLocks noGrp="1"/>
          </p:cNvSpPr>
          <p:nvPr>
            <p:ph type="title"/>
          </p:nvPr>
        </p:nvSpPr>
        <p:spPr/>
        <p:txBody>
          <a:bodyPr>
            <a:normAutofit/>
          </a:bodyPr>
          <a:lstStyle/>
          <a:p>
            <a:r>
              <a:rPr lang="fr-FR" sz="3600" dirty="0" smtClean="0"/>
              <a:t>RECONNAITRE DES PERPENDICULAIRES</a:t>
            </a:r>
            <a:endParaRPr lang="fr-FR" sz="3600" dirty="0"/>
          </a:p>
        </p:txBody>
      </p:sp>
      <p:grpSp>
        <p:nvGrpSpPr>
          <p:cNvPr id="8" name="Group 100"/>
          <p:cNvGrpSpPr>
            <a:grpSpLocks/>
          </p:cNvGrpSpPr>
          <p:nvPr/>
        </p:nvGrpSpPr>
        <p:grpSpPr bwMode="auto">
          <a:xfrm flipH="1">
            <a:off x="1984842" y="3248372"/>
            <a:ext cx="4084320" cy="2628900"/>
            <a:chOff x="2692" y="2415"/>
            <a:chExt cx="6432" cy="4140"/>
          </a:xfrm>
        </p:grpSpPr>
        <p:cxnSp>
          <p:nvCxnSpPr>
            <p:cNvPr id="9" name="Line 39"/>
            <p:cNvCxnSpPr/>
            <p:nvPr/>
          </p:nvCxnSpPr>
          <p:spPr bwMode="auto">
            <a:xfrm rot="1303751" flipH="1">
              <a:off x="2692" y="5633"/>
              <a:ext cx="5630" cy="88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0" name="Line 40"/>
            <p:cNvCxnSpPr/>
            <p:nvPr/>
          </p:nvCxnSpPr>
          <p:spPr bwMode="auto">
            <a:xfrm rot="1303751" flipH="1" flipV="1">
              <a:off x="7474" y="2415"/>
              <a:ext cx="1650" cy="41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grpSp>
      <p:sp>
        <p:nvSpPr>
          <p:cNvPr id="7" name="ZoneTexte 6"/>
          <p:cNvSpPr txBox="1"/>
          <p:nvPr/>
        </p:nvSpPr>
        <p:spPr>
          <a:xfrm>
            <a:off x="323528" y="3347700"/>
            <a:ext cx="1512168" cy="369332"/>
          </a:xfrm>
          <a:prstGeom prst="rect">
            <a:avLst/>
          </a:prstGeom>
          <a:noFill/>
        </p:spPr>
        <p:txBody>
          <a:bodyPr wrap="square" rtlCol="0">
            <a:spAutoFit/>
          </a:bodyPr>
          <a:lstStyle/>
          <a:p>
            <a:r>
              <a:rPr lang="fr-FR" dirty="0" smtClean="0"/>
              <a:t>FIG 1</a:t>
            </a:r>
            <a:endParaRPr lang="fr-FR" dirty="0"/>
          </a:p>
        </p:txBody>
      </p:sp>
    </p:spTree>
    <p:extLst>
      <p:ext uri="{BB962C8B-B14F-4D97-AF65-F5344CB8AC3E}">
        <p14:creationId xmlns:p14="http://schemas.microsoft.com/office/powerpoint/2010/main" val="151201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9"/>
                                          </p:stCondLst>
                                        </p:cTn>
                                        <p:tgtEl>
                                          <p:spTgt spid="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0" presetClass="exit" presetSubtype="0" fill="hold" grpId="0" nodeType="withEffect">
                                  <p:stCondLst>
                                    <p:cond delay="0"/>
                                  </p:stCondLst>
                                  <p:childTnLst>
                                    <p:animEffect transition="out" filter="fade">
                                      <p:cBhvr>
                                        <p:cTn id="22" dur="500"/>
                                        <p:tgtEl>
                                          <p:spTgt spid="2">
                                            <p:txEl>
                                              <p:pRg st="0" end="0"/>
                                            </p:txEl>
                                          </p:spTgt>
                                        </p:tgtEl>
                                      </p:cBhvr>
                                    </p:animEffect>
                                    <p:set>
                                      <p:cBhvr>
                                        <p:cTn id="23" dur="1" fill="hold">
                                          <p:stCondLst>
                                            <p:cond delay="499"/>
                                          </p:stCondLst>
                                        </p:cTn>
                                        <p:tgtEl>
                                          <p:spTgt spid="2">
                                            <p:txEl>
                                              <p:pRg st="0" end="0"/>
                                            </p:txEl>
                                          </p:spTgt>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2">
                                            <p:txEl>
                                              <p:pRg st="1" end="1"/>
                                            </p:txEl>
                                          </p:spTgt>
                                        </p:tgtEl>
                                      </p:cBhvr>
                                    </p:animEffect>
                                    <p:set>
                                      <p:cBhvr>
                                        <p:cTn id="26" dur="1" fill="hold">
                                          <p:stCondLst>
                                            <p:cond delay="499"/>
                                          </p:stCondLst>
                                        </p:cTn>
                                        <p:tgtEl>
                                          <p:spTgt spid="2">
                                            <p:txEl>
                                              <p:pRg st="1" end="1"/>
                                            </p:txEl>
                                          </p:spTgt>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2">
                                            <p:txEl>
                                              <p:pRg st="2" end="2"/>
                                            </p:txEl>
                                          </p:spTgt>
                                        </p:tgtEl>
                                      </p:cBhvr>
                                    </p:animEffect>
                                    <p:set>
                                      <p:cBhvr>
                                        <p:cTn id="29" dur="1" fill="hold">
                                          <p:stCondLst>
                                            <p:cond delay="499"/>
                                          </p:stCondLst>
                                        </p:cTn>
                                        <p:tgtEl>
                                          <p:spTgt spid="2">
                                            <p:txEl>
                                              <p:pRg st="2" end="2"/>
                                            </p:txEl>
                                          </p:spTgt>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2">
                                            <p:txEl>
                                              <p:pRg st="1" end="1"/>
                                            </p:txEl>
                                          </p:spTgt>
                                        </p:tgtEl>
                                      </p:cBhvr>
                                    </p:animEffect>
                                    <p:set>
                                      <p:cBhvr>
                                        <p:cTn id="32" dur="1" fill="hold">
                                          <p:stCondLst>
                                            <p:cond delay="499"/>
                                          </p:stCondLst>
                                        </p:cTn>
                                        <p:tgtEl>
                                          <p:spTgt spid="2">
                                            <p:txEl>
                                              <p:pRg st="1" end="1"/>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2">
                                            <p:txEl>
                                              <p:pRg st="2" end="2"/>
                                            </p:txEl>
                                          </p:spTgt>
                                        </p:tgtEl>
                                      </p:cBhvr>
                                    </p:animEffect>
                                    <p:set>
                                      <p:cBhvr>
                                        <p:cTn id="35"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7</a:t>
            </a:fld>
            <a:endParaRPr lang="fr-FR" dirty="0"/>
          </a:p>
        </p:txBody>
      </p:sp>
      <p:sp>
        <p:nvSpPr>
          <p:cNvPr id="7" name="Espace réservé du contenu 6"/>
          <p:cNvSpPr txBox="1">
            <a:spLocks noGrp="1"/>
          </p:cNvSpPr>
          <p:nvPr>
            <p:ph idx="1"/>
          </p:nvPr>
        </p:nvSpPr>
        <p:spPr>
          <a:xfrm>
            <a:off x="872067" y="2675467"/>
            <a:ext cx="7408333" cy="461665"/>
          </a:xfrm>
          <a:prstGeom prst="rect">
            <a:avLst/>
          </a:prstGeom>
          <a:noFill/>
        </p:spPr>
        <p:txBody>
          <a:bodyPr wrap="square" rtlCol="0">
            <a:spAutoFit/>
          </a:bodyPr>
          <a:lstStyle/>
          <a:p>
            <a:endParaRPr lang="fr-FR" dirty="0"/>
          </a:p>
        </p:txBody>
      </p:sp>
      <p:sp>
        <p:nvSpPr>
          <p:cNvPr id="8" name="ZoneTexte 7"/>
          <p:cNvSpPr txBox="1"/>
          <p:nvPr/>
        </p:nvSpPr>
        <p:spPr>
          <a:xfrm>
            <a:off x="323528" y="3347700"/>
            <a:ext cx="1512168" cy="369332"/>
          </a:xfrm>
          <a:prstGeom prst="rect">
            <a:avLst/>
          </a:prstGeom>
          <a:noFill/>
        </p:spPr>
        <p:txBody>
          <a:bodyPr wrap="square" rtlCol="0">
            <a:spAutoFit/>
          </a:bodyPr>
          <a:lstStyle/>
          <a:p>
            <a:r>
              <a:rPr lang="fr-FR" dirty="0" smtClean="0"/>
              <a:t>FIG 2</a:t>
            </a:r>
            <a:endParaRPr lang="fr-FR" dirty="0"/>
          </a:p>
        </p:txBody>
      </p:sp>
      <p:sp>
        <p:nvSpPr>
          <p:cNvPr id="9" name="Titre 5"/>
          <p:cNvSpPr>
            <a:spLocks noGrp="1"/>
          </p:cNvSpPr>
          <p:nvPr>
            <p:ph type="title"/>
          </p:nvPr>
        </p:nvSpPr>
        <p:spPr>
          <a:xfrm>
            <a:off x="323528" y="332656"/>
            <a:ext cx="8229600" cy="1252728"/>
          </a:xfrm>
        </p:spPr>
        <p:txBody>
          <a:bodyPr>
            <a:normAutofit/>
          </a:bodyPr>
          <a:lstStyle/>
          <a:p>
            <a:r>
              <a:rPr lang="fr-FR" sz="3600" dirty="0" smtClean="0"/>
              <a:t>RECONNAITRE DES PERPENDICULAIRES</a:t>
            </a:r>
            <a:endParaRPr lang="fr-FR" sz="3600" dirty="0"/>
          </a:p>
        </p:txBody>
      </p:sp>
      <p:grpSp>
        <p:nvGrpSpPr>
          <p:cNvPr id="10" name="Group 52"/>
          <p:cNvGrpSpPr>
            <a:grpSpLocks/>
          </p:cNvGrpSpPr>
          <p:nvPr/>
        </p:nvGrpSpPr>
        <p:grpSpPr bwMode="auto">
          <a:xfrm>
            <a:off x="2157412" y="2471514"/>
            <a:ext cx="4829175" cy="3333750"/>
            <a:chOff x="2264" y="6540"/>
            <a:chExt cx="7605" cy="5250"/>
          </a:xfrm>
        </p:grpSpPr>
        <p:cxnSp>
          <p:nvCxnSpPr>
            <p:cNvPr id="11" name="Line 41"/>
            <p:cNvCxnSpPr/>
            <p:nvPr/>
          </p:nvCxnSpPr>
          <p:spPr bwMode="auto">
            <a:xfrm>
              <a:off x="2264" y="7875"/>
              <a:ext cx="7605" cy="391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2" name="Line 42"/>
            <p:cNvCxnSpPr/>
            <p:nvPr/>
          </p:nvCxnSpPr>
          <p:spPr bwMode="auto">
            <a:xfrm flipV="1">
              <a:off x="6074" y="6540"/>
              <a:ext cx="3285" cy="328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9316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3568" y="1779923"/>
            <a:ext cx="7560840" cy="1502876"/>
          </a:xfrm>
        </p:spPr>
        <p:txBody>
          <a:bodyPr>
            <a:normAutofit/>
          </a:bodyPr>
          <a:lstStyle/>
          <a:p>
            <a:pPr marL="0" indent="0">
              <a:buNone/>
            </a:pPr>
            <a:r>
              <a:rPr lang="fr-FR" i="1" dirty="0"/>
              <a:t>Pour </a:t>
            </a:r>
            <a:r>
              <a:rPr lang="fr-FR" i="1" dirty="0" smtClean="0"/>
              <a:t>cette figure, imaginez </a:t>
            </a:r>
            <a:r>
              <a:rPr lang="fr-FR" i="1" dirty="0"/>
              <a:t>le tracé précis de la perpendiculaire à la droite en gras passant par A. Comment procédez-vous </a:t>
            </a:r>
            <a:r>
              <a:rPr lang="fr-FR" i="1" dirty="0" smtClean="0"/>
              <a:t>?</a:t>
            </a:r>
          </a:p>
          <a:p>
            <a:pPr marL="0" indent="0">
              <a:buNone/>
            </a:pPr>
            <a:endParaRPr lang="fr-FR" sz="2800" dirty="0"/>
          </a:p>
          <a:p>
            <a:endParaRPr lang="fr-FR" sz="2800" dirty="0"/>
          </a:p>
        </p:txBody>
      </p:sp>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8</a:t>
            </a:fld>
            <a:endParaRPr lang="fr-FR" dirty="0"/>
          </a:p>
        </p:txBody>
      </p:sp>
      <p:sp>
        <p:nvSpPr>
          <p:cNvPr id="7" name="ZoneTexte 6"/>
          <p:cNvSpPr txBox="1"/>
          <p:nvPr/>
        </p:nvSpPr>
        <p:spPr>
          <a:xfrm>
            <a:off x="323528" y="3347700"/>
            <a:ext cx="1512168" cy="369332"/>
          </a:xfrm>
          <a:prstGeom prst="rect">
            <a:avLst/>
          </a:prstGeom>
          <a:noFill/>
        </p:spPr>
        <p:txBody>
          <a:bodyPr wrap="square" rtlCol="0">
            <a:spAutoFit/>
          </a:bodyPr>
          <a:lstStyle/>
          <a:p>
            <a:r>
              <a:rPr lang="fr-FR" dirty="0" smtClean="0"/>
              <a:t>FIG 3</a:t>
            </a:r>
            <a:endParaRPr lang="fr-FR" dirty="0"/>
          </a:p>
        </p:txBody>
      </p:sp>
      <p:sp>
        <p:nvSpPr>
          <p:cNvPr id="8" name="Titre 5"/>
          <p:cNvSpPr>
            <a:spLocks noGrp="1"/>
          </p:cNvSpPr>
          <p:nvPr>
            <p:ph type="title"/>
          </p:nvPr>
        </p:nvSpPr>
        <p:spPr/>
        <p:txBody>
          <a:bodyPr>
            <a:normAutofit/>
          </a:bodyPr>
          <a:lstStyle/>
          <a:p>
            <a:r>
              <a:rPr lang="fr-FR" sz="3600" dirty="0" smtClean="0"/>
              <a:t>RECONNAITRE DES PERPENDICULAIRES</a:t>
            </a:r>
            <a:endParaRPr lang="fr-FR" sz="3600" dirty="0"/>
          </a:p>
        </p:txBody>
      </p:sp>
      <p:grpSp>
        <p:nvGrpSpPr>
          <p:cNvPr id="10" name="Group 103"/>
          <p:cNvGrpSpPr>
            <a:grpSpLocks/>
          </p:cNvGrpSpPr>
          <p:nvPr/>
        </p:nvGrpSpPr>
        <p:grpSpPr bwMode="auto">
          <a:xfrm>
            <a:off x="2521496" y="3284984"/>
            <a:ext cx="4448175" cy="2447925"/>
            <a:chOff x="4034" y="1567"/>
            <a:chExt cx="7005" cy="3855"/>
          </a:xfrm>
        </p:grpSpPr>
        <p:cxnSp>
          <p:nvCxnSpPr>
            <p:cNvPr id="12" name="Line 43"/>
            <p:cNvCxnSpPr/>
            <p:nvPr/>
          </p:nvCxnSpPr>
          <p:spPr bwMode="auto">
            <a:xfrm>
              <a:off x="4034" y="1567"/>
              <a:ext cx="7005" cy="385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3" name="Text Box 102"/>
            <p:cNvSpPr txBox="1">
              <a:spLocks noChangeArrowheads="1"/>
            </p:cNvSpPr>
            <p:nvPr/>
          </p:nvSpPr>
          <p:spPr bwMode="auto">
            <a:xfrm>
              <a:off x="5138" y="3654"/>
              <a:ext cx="734"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noAutofit/>
            </a:bodyPr>
            <a:lstStyle/>
            <a:p>
              <a:pPr>
                <a:spcAft>
                  <a:spcPts val="0"/>
                </a:spcAft>
              </a:pPr>
              <a:r>
                <a:rPr lang="fr-FR" sz="1200" b="1" i="0" kern="1400" spc="25">
                  <a:effectLst/>
                  <a:latin typeface="Times New Roman"/>
                  <a:ea typeface="Times New Roman"/>
                  <a:sym typeface="Symbol"/>
                </a:rPr>
                <a:t></a:t>
              </a:r>
              <a:r>
                <a:rPr lang="fr-FR" sz="1200" b="1" i="0" kern="1400" spc="25">
                  <a:effectLst/>
                  <a:latin typeface="Times New Roman"/>
                  <a:ea typeface="Times New Roman"/>
                </a:rPr>
                <a:t> </a:t>
              </a:r>
              <a:r>
                <a:rPr lang="fr-FR" sz="1200" b="1" i="1" kern="1400" spc="25">
                  <a:effectLst/>
                  <a:latin typeface="Times New Roman"/>
                  <a:ea typeface="Times New Roman"/>
                </a:rPr>
                <a:t> </a:t>
              </a:r>
              <a:r>
                <a:rPr lang="fr-FR" sz="1200" b="1" i="0" kern="1400" spc="25">
                  <a:effectLst/>
                  <a:latin typeface="Arial"/>
                  <a:ea typeface="Times New Roman"/>
                </a:rPr>
                <a:t>A</a:t>
              </a:r>
              <a:endParaRPr lang="fr-FR" sz="1200" i="1" kern="1400" spc="25">
                <a:effectLst/>
                <a:latin typeface="Times New Roman"/>
                <a:ea typeface="Times New Roman"/>
              </a:endParaRPr>
            </a:p>
            <a:p>
              <a:pPr>
                <a:spcAft>
                  <a:spcPts val="0"/>
                </a:spcAft>
              </a:pPr>
              <a:r>
                <a:rPr lang="fr-FR" sz="1200">
                  <a:effectLst/>
                  <a:latin typeface="Times New Roman"/>
                  <a:ea typeface="Times New Roman"/>
                </a:rPr>
                <a:t> </a:t>
              </a:r>
            </a:p>
          </p:txBody>
        </p:sp>
      </p:grpSp>
    </p:spTree>
    <p:extLst>
      <p:ext uri="{BB962C8B-B14F-4D97-AF65-F5344CB8AC3E}">
        <p14:creationId xmlns:p14="http://schemas.microsoft.com/office/powerpoint/2010/main" val="89785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2B10652-4B92-4864-BBB7-705F34C09CE1}" type="datetime6">
              <a:rPr lang="fr-FR" smtClean="0"/>
              <a:t>juillet 13</a:t>
            </a:fld>
            <a:endParaRPr lang="fr-FR"/>
          </a:p>
        </p:txBody>
      </p:sp>
      <p:sp>
        <p:nvSpPr>
          <p:cNvPr id="4" name="Espace réservé du pied de page 3"/>
          <p:cNvSpPr>
            <a:spLocks noGrp="1"/>
          </p:cNvSpPr>
          <p:nvPr>
            <p:ph type="ftr" sz="quarter" idx="11"/>
          </p:nvPr>
        </p:nvSpPr>
        <p:spPr/>
        <p:txBody>
          <a:bodyPr/>
          <a:lstStyle/>
          <a:p>
            <a:r>
              <a:rPr lang="fr-FR" smtClean="0"/>
              <a:t>Groupe école/collège  IREM DE LYON</a:t>
            </a:r>
            <a:endParaRPr lang="fr-FR"/>
          </a:p>
        </p:txBody>
      </p:sp>
      <p:sp>
        <p:nvSpPr>
          <p:cNvPr id="5" name="Espace réservé du numéro de diapositive 4"/>
          <p:cNvSpPr>
            <a:spLocks noGrp="1"/>
          </p:cNvSpPr>
          <p:nvPr>
            <p:ph type="sldNum" sz="quarter" idx="12"/>
          </p:nvPr>
        </p:nvSpPr>
        <p:spPr/>
        <p:txBody>
          <a:bodyPr/>
          <a:lstStyle/>
          <a:p>
            <a:fld id="{B0817221-ED02-4C28-9795-89766E69E90F}" type="slidenum">
              <a:rPr lang="fr-FR" smtClean="0"/>
              <a:pPr/>
              <a:t>9</a:t>
            </a:fld>
            <a:endParaRPr lang="fr-FR" dirty="0"/>
          </a:p>
        </p:txBody>
      </p:sp>
      <p:sp>
        <p:nvSpPr>
          <p:cNvPr id="7" name="ZoneTexte 6"/>
          <p:cNvSpPr txBox="1"/>
          <p:nvPr/>
        </p:nvSpPr>
        <p:spPr>
          <a:xfrm>
            <a:off x="323528" y="3347700"/>
            <a:ext cx="1512168" cy="369332"/>
          </a:xfrm>
          <a:prstGeom prst="rect">
            <a:avLst/>
          </a:prstGeom>
          <a:noFill/>
        </p:spPr>
        <p:txBody>
          <a:bodyPr wrap="square" rtlCol="0">
            <a:spAutoFit/>
          </a:bodyPr>
          <a:lstStyle/>
          <a:p>
            <a:r>
              <a:rPr lang="fr-FR" dirty="0" smtClean="0"/>
              <a:t>FIG 4</a:t>
            </a:r>
            <a:endParaRPr lang="fr-FR" dirty="0"/>
          </a:p>
        </p:txBody>
      </p:sp>
      <p:sp>
        <p:nvSpPr>
          <p:cNvPr id="8" name="Titre 5"/>
          <p:cNvSpPr>
            <a:spLocks noGrp="1"/>
          </p:cNvSpPr>
          <p:nvPr>
            <p:ph type="title"/>
          </p:nvPr>
        </p:nvSpPr>
        <p:spPr/>
        <p:txBody>
          <a:bodyPr>
            <a:normAutofit/>
          </a:bodyPr>
          <a:lstStyle/>
          <a:p>
            <a:r>
              <a:rPr lang="fr-FR" sz="3600" dirty="0" smtClean="0"/>
              <a:t>RECONNAITRE DES PERPENDICULAIRES</a:t>
            </a:r>
            <a:endParaRPr lang="fr-FR" sz="3600" dirty="0"/>
          </a:p>
        </p:txBody>
      </p:sp>
      <p:grpSp>
        <p:nvGrpSpPr>
          <p:cNvPr id="10" name="Group 99"/>
          <p:cNvGrpSpPr>
            <a:grpSpLocks/>
          </p:cNvGrpSpPr>
          <p:nvPr/>
        </p:nvGrpSpPr>
        <p:grpSpPr bwMode="auto">
          <a:xfrm>
            <a:off x="2705100" y="3646140"/>
            <a:ext cx="4114800" cy="1943100"/>
            <a:chOff x="3458" y="5994"/>
            <a:chExt cx="6480" cy="3060"/>
          </a:xfrm>
        </p:grpSpPr>
        <p:cxnSp>
          <p:nvCxnSpPr>
            <p:cNvPr id="12" name="Line 97"/>
            <p:cNvCxnSpPr/>
            <p:nvPr/>
          </p:nvCxnSpPr>
          <p:spPr bwMode="auto">
            <a:xfrm flipV="1">
              <a:off x="7058" y="6714"/>
              <a:ext cx="2880" cy="234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cxnSp>
        <p:cxnSp>
          <p:nvCxnSpPr>
            <p:cNvPr id="13" name="Line 98"/>
            <p:cNvCxnSpPr/>
            <p:nvPr/>
          </p:nvCxnSpPr>
          <p:spPr bwMode="auto">
            <a:xfrm rot="16200000" flipV="1">
              <a:off x="3188" y="6264"/>
              <a:ext cx="2880" cy="234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cxnSp>
      </p:grpSp>
      <p:sp>
        <p:nvSpPr>
          <p:cNvPr id="14" name="Rectangle 13"/>
          <p:cNvSpPr/>
          <p:nvPr/>
        </p:nvSpPr>
        <p:spPr>
          <a:xfrm>
            <a:off x="419100" y="1844824"/>
            <a:ext cx="8185348" cy="461665"/>
          </a:xfrm>
          <a:prstGeom prst="rect">
            <a:avLst/>
          </a:prstGeom>
        </p:spPr>
        <p:txBody>
          <a:bodyPr wrap="square">
            <a:spAutoFit/>
          </a:bodyPr>
          <a:lstStyle/>
          <a:p>
            <a:r>
              <a:rPr lang="fr-FR" sz="2400" i="1" dirty="0" smtClean="0"/>
              <a:t>Identifiez-vous  </a:t>
            </a:r>
            <a:r>
              <a:rPr lang="fr-FR" sz="2400" i="1" dirty="0"/>
              <a:t>des droites perpendiculaires ou </a:t>
            </a:r>
            <a:r>
              <a:rPr lang="fr-FR" sz="2400" i="1" dirty="0" smtClean="0"/>
              <a:t>non. ?</a:t>
            </a:r>
            <a:endParaRPr lang="fr-FR" sz="2400" dirty="0"/>
          </a:p>
        </p:txBody>
      </p:sp>
    </p:spTree>
    <p:extLst>
      <p:ext uri="{BB962C8B-B14F-4D97-AF65-F5344CB8AC3E}">
        <p14:creationId xmlns:p14="http://schemas.microsoft.com/office/powerpoint/2010/main" val="27345677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2 Des problèmes pour raisonner">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 2 Des problèmes pour raisonner</Template>
  <TotalTime>445</TotalTime>
  <Words>658</Words>
  <Application>Microsoft Office PowerPoint</Application>
  <PresentationFormat>Affichage à l'écran (4:3)</PresentationFormat>
  <Paragraphs>190</Paragraphs>
  <Slides>16</Slides>
  <Notes>14</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MODULE 2 Des problèmes pour raisonner</vt:lpstr>
      <vt:lpstr>PERPENDICULAIRES PARALLELES</vt:lpstr>
      <vt:lpstr>Présentation PowerPoint</vt:lpstr>
      <vt:lpstr>Comment DÉFINIR ?</vt:lpstr>
      <vt:lpstr>QUELLES DÉFINITIONS ?</vt:lpstr>
      <vt:lpstr>Comment RECONNAITRE ?</vt:lpstr>
      <vt:lpstr>RECONNAITRE DES PERPENDICULAIRES</vt:lpstr>
      <vt:lpstr>RECONNAITRE DES PERPENDICULAIRES</vt:lpstr>
      <vt:lpstr>RECONNAITRE DES PERPENDICULAIRES</vt:lpstr>
      <vt:lpstr>RECONNAITRE DES PERPENDICULAIRES</vt:lpstr>
      <vt:lpstr>RECONNAITRE DES PERPENDICULAIRES</vt:lpstr>
      <vt:lpstr>RECONNAITRE DES PERPENDICULAIRES</vt:lpstr>
      <vt:lpstr>DIFFÉRENTES SIGNIFICATIONS</vt:lpstr>
      <vt:lpstr>Les conceptions d’un angle droit</vt:lpstr>
      <vt:lpstr>Les conceptions de droites perpendiculaires  </vt:lpstr>
      <vt:lpstr>Les conceptions sur Parallélisme </vt:lpstr>
      <vt:lpstr>CONCEPTS G. VERGNAUD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 PROBLÈMES POUR  RAISONNER</dc:title>
  <dc:creator>Helene</dc:creator>
  <cp:lastModifiedBy>Utilisateur</cp:lastModifiedBy>
  <cp:revision>17</cp:revision>
  <dcterms:created xsi:type="dcterms:W3CDTF">2013-06-13T14:35:37Z</dcterms:created>
  <dcterms:modified xsi:type="dcterms:W3CDTF">2013-07-01T14:32:34Z</dcterms:modified>
</cp:coreProperties>
</file>