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3" r:id="rId5"/>
    <p:sldId id="259" r:id="rId6"/>
    <p:sldId id="260" r:id="rId7"/>
    <p:sldId id="261" r:id="rId8"/>
    <p:sldId id="263" r:id="rId9"/>
    <p:sldId id="264" r:id="rId10"/>
    <p:sldId id="265" r:id="rId11"/>
    <p:sldId id="266" r:id="rId12"/>
    <p:sldId id="267" r:id="rId13"/>
    <p:sldId id="268" r:id="rId14"/>
    <p:sldId id="269" r:id="rId15"/>
    <p:sldId id="270" r:id="rId16"/>
    <p:sldId id="271" r:id="rId17"/>
    <p:sldId id="262" r:id="rId18"/>
    <p:sldId id="272"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smtClean="0"/>
              <a:t>Cliquez pour modifier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71D5C9A-40CD-45FE-A643-6BB7A3C848DA}" type="datetimeFigureOut">
              <a:rPr lang="fr-FR" smtClean="0"/>
              <a:t>23/06/2017</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D1EF799-B313-46EF-8EA0-329B6CBE257E}"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71D5C9A-40CD-45FE-A643-6BB7A3C848DA}" type="datetimeFigureOut">
              <a:rPr lang="fr-FR" smtClean="0"/>
              <a:t>23/06/2017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D1EF799-B313-46EF-8EA0-329B6CBE257E}"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extLst/>
          </a:lstStyle>
          <a:p>
            <a:fld id="{071D5C9A-40CD-45FE-A643-6BB7A3C848DA}" type="datetimeFigureOut">
              <a:rPr lang="fr-FR" smtClean="0"/>
              <a:t>23/06/2017</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extLst/>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D1EF799-B313-46EF-8EA0-329B6CBE257E}"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71D5C9A-40CD-45FE-A643-6BB7A3C848DA}" type="datetimeFigureOut">
              <a:rPr lang="fr-FR" smtClean="0"/>
              <a:t>23/06/2017</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D1EF799-B313-46EF-8EA0-329B6CBE257E}"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71D5C9A-40CD-45FE-A643-6BB7A3C848DA}" type="datetimeFigureOut">
              <a:rPr lang="fr-FR" smtClean="0"/>
              <a:t>23/06/2017</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extLst/>
          </a:lstStyle>
          <a:p>
            <a:fld id="{9D1EF799-B313-46EF-8EA0-329B6CBE257E}"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71D5C9A-40CD-45FE-A643-6BB7A3C848DA}" type="datetimeFigureOut">
              <a:rPr lang="fr-FR" smtClean="0"/>
              <a:t>23/06/2017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D1EF799-B313-46EF-8EA0-329B6CBE257E}"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071D5C9A-40CD-45FE-A643-6BB7A3C848DA}" type="datetimeFigureOut">
              <a:rPr lang="fr-FR" smtClean="0"/>
              <a:t>23/06/2017</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D1EF799-B313-46EF-8EA0-329B6CBE257E}"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071D5C9A-40CD-45FE-A643-6BB7A3C848DA}" type="datetimeFigureOut">
              <a:rPr lang="fr-FR" smtClean="0"/>
              <a:t>23/06/2017</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D1EF799-B313-46EF-8EA0-329B6CBE257E}"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071D5C9A-40CD-45FE-A643-6BB7A3C848DA}" type="datetimeFigureOut">
              <a:rPr lang="fr-FR" smtClean="0"/>
              <a:t>23/06/2017</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extLst/>
          </a:lstStyle>
          <a:p>
            <a:fld id="{9D1EF799-B313-46EF-8EA0-329B6CBE257E}"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71D5C9A-40CD-45FE-A643-6BB7A3C848DA}" type="datetimeFigureOut">
              <a:rPr lang="fr-FR" smtClean="0"/>
              <a:t>23/06/2017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D1EF799-B313-46EF-8EA0-329B6CBE257E}"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smtClean="0"/>
              <a:t>Cliquez pour modifier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extLst/>
          </a:lstStyle>
          <a:p>
            <a:fld id="{071D5C9A-40CD-45FE-A643-6BB7A3C848DA}" type="datetimeFigureOut">
              <a:rPr lang="fr-FR" smtClean="0"/>
              <a:t>23/06/2017</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D1EF799-B313-46EF-8EA0-329B6CBE257E}" type="slidenum">
              <a:rPr lang="fr-FR" smtClean="0"/>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smtClean="0"/>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fr-FR" smtClean="0"/>
              <a:t>Cliquez pour modifier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71D5C9A-40CD-45FE-A643-6BB7A3C848DA}" type="datetimeFigureOut">
              <a:rPr lang="fr-FR" smtClean="0"/>
              <a:t>23/06/2017</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D1EF799-B313-46EF-8EA0-329B6CBE257E}"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MATHS EN PLEIN AIR</a:t>
            </a:r>
            <a:endParaRPr lang="fr-FR" dirty="0"/>
          </a:p>
        </p:txBody>
      </p:sp>
      <p:sp>
        <p:nvSpPr>
          <p:cNvPr id="3" name="Sous-titre 2"/>
          <p:cNvSpPr>
            <a:spLocks noGrp="1"/>
          </p:cNvSpPr>
          <p:nvPr>
            <p:ph type="subTitle" idx="1"/>
          </p:nvPr>
        </p:nvSpPr>
        <p:spPr/>
        <p:txBody>
          <a:bodyPr/>
          <a:lstStyle/>
          <a:p>
            <a:r>
              <a:rPr lang="fr-FR" dirty="0" smtClean="0"/>
              <a:t>Vendredi 23 juin</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sp>
        <p:nvSpPr>
          <p:cNvPr id="5" name="Espace réservé du contenu 4"/>
          <p:cNvSpPr>
            <a:spLocks noGrp="1"/>
          </p:cNvSpPr>
          <p:nvPr>
            <p:ph idx="1"/>
          </p:nvPr>
        </p:nvSpPr>
        <p:spPr/>
        <p:txBody>
          <a:bodyPr>
            <a:normAutofit lnSpcReduction="10000"/>
          </a:bodyPr>
          <a:lstStyle/>
          <a:p>
            <a:pPr lvl="0">
              <a:buNone/>
            </a:pPr>
            <a:r>
              <a:rPr lang="fr-FR" dirty="0" smtClean="0"/>
              <a:t>Les 2 questions sont indépendantes.</a:t>
            </a:r>
          </a:p>
          <a:p>
            <a:pPr lvl="0"/>
            <a:r>
              <a:rPr lang="fr-FR" sz="3200" dirty="0" smtClean="0"/>
              <a:t>J’ai </a:t>
            </a:r>
            <a:r>
              <a:rPr lang="fr-FR" sz="3200" dirty="0" smtClean="0"/>
              <a:t>mis 20 secondes pour monter puis descendre ces escaliers. Je monte deux moins vite une marche que je ne la descends. (je ne ralentis pas aux paliers). En combien de temps (exactement) je monte une marche d’escalier ?</a:t>
            </a:r>
          </a:p>
          <a:p>
            <a:pPr lvl="0"/>
            <a:r>
              <a:rPr lang="fr-FR" sz="3200" dirty="0" smtClean="0"/>
              <a:t>Quelle </a:t>
            </a:r>
            <a:r>
              <a:rPr lang="fr-FR" sz="3200" dirty="0" smtClean="0"/>
              <a:t>est la pente globale de cet escalier ?</a:t>
            </a:r>
          </a:p>
          <a:p>
            <a:pPr>
              <a:buNone/>
            </a:pPr>
            <a:endParaRPr lang="fr-FR"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pic>
        <p:nvPicPr>
          <p:cNvPr id="4" name="Espace réservé du contenu 3"/>
          <p:cNvPicPr>
            <a:picLocks noGrp="1"/>
          </p:cNvPicPr>
          <p:nvPr>
            <p:ph idx="1"/>
          </p:nvPr>
        </p:nvPicPr>
        <p:blipFill>
          <a:blip r:embed="rId2" cstate="print"/>
          <a:srcRect/>
          <a:stretch>
            <a:fillRect/>
          </a:stretch>
        </p:blipFill>
        <p:spPr bwMode="auto">
          <a:xfrm>
            <a:off x="2036231" y="1609725"/>
            <a:ext cx="4080937" cy="484663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sp>
        <p:nvSpPr>
          <p:cNvPr id="5" name="Espace réservé du contenu 4"/>
          <p:cNvSpPr>
            <a:spLocks noGrp="1"/>
          </p:cNvSpPr>
          <p:nvPr>
            <p:ph idx="1"/>
          </p:nvPr>
        </p:nvSpPr>
        <p:spPr/>
        <p:txBody>
          <a:bodyPr/>
          <a:lstStyle/>
          <a:p>
            <a:pPr lvl="0"/>
            <a:r>
              <a:rPr lang="fr-FR" dirty="0" smtClean="0"/>
              <a:t>Calculer la fréquence de la lettre E dans le préambule de la déclaration des droits de l’homme écrite sur l’octogone. </a:t>
            </a:r>
          </a:p>
          <a:p>
            <a:endParaRPr lang="fr-FR" dirty="0" smtClean="0"/>
          </a:p>
          <a:p>
            <a:pPr lvl="0"/>
            <a:r>
              <a:rPr lang="fr-FR" dirty="0" smtClean="0"/>
              <a:t>Décrypter le message secret suivant codé avec le code César :</a:t>
            </a:r>
          </a:p>
          <a:p>
            <a:pPr>
              <a:buNone/>
            </a:pPr>
            <a:r>
              <a:rPr lang="fr-FR" dirty="0" smtClean="0"/>
              <a:t>S’</a:t>
            </a:r>
            <a:r>
              <a:rPr lang="fr-FR" dirty="0" err="1" smtClean="0"/>
              <a:t>pnuvyhujl</a:t>
            </a:r>
            <a:r>
              <a:rPr lang="fr-FR" dirty="0" smtClean="0"/>
              <a:t> </a:t>
            </a:r>
            <a:r>
              <a:rPr lang="fr-FR" dirty="0" err="1" smtClean="0"/>
              <a:t>tlul</a:t>
            </a:r>
            <a:r>
              <a:rPr lang="fr-FR" dirty="0" smtClean="0"/>
              <a:t> h sh </a:t>
            </a:r>
            <a:r>
              <a:rPr lang="fr-FR" dirty="0" err="1" smtClean="0"/>
              <a:t>wlby</a:t>
            </a:r>
            <a:r>
              <a:rPr lang="fr-FR" dirty="0" smtClean="0"/>
              <a:t>, sh </a:t>
            </a:r>
            <a:r>
              <a:rPr lang="fr-FR" dirty="0" err="1" smtClean="0"/>
              <a:t>wlby</a:t>
            </a:r>
            <a:r>
              <a:rPr lang="fr-FR" dirty="0" smtClean="0"/>
              <a:t> </a:t>
            </a:r>
            <a:r>
              <a:rPr lang="fr-FR" dirty="0" err="1" smtClean="0"/>
              <a:t>tlul</a:t>
            </a:r>
            <a:r>
              <a:rPr lang="fr-FR" dirty="0" smtClean="0"/>
              <a:t> h sh </a:t>
            </a:r>
            <a:r>
              <a:rPr lang="fr-FR" dirty="0" err="1" smtClean="0"/>
              <a:t>ohpul</a:t>
            </a:r>
            <a:r>
              <a:rPr lang="fr-FR" dirty="0" smtClean="0"/>
              <a:t> la sh </a:t>
            </a:r>
            <a:r>
              <a:rPr lang="fr-FR" dirty="0" err="1" smtClean="0"/>
              <a:t>ohpul</a:t>
            </a:r>
            <a:r>
              <a:rPr lang="fr-FR" dirty="0" smtClean="0"/>
              <a:t> </a:t>
            </a:r>
            <a:r>
              <a:rPr lang="fr-FR" dirty="0" err="1" smtClean="0"/>
              <a:t>jvukbpa</a:t>
            </a:r>
            <a:r>
              <a:rPr lang="fr-FR" dirty="0" smtClean="0"/>
              <a:t> h sh </a:t>
            </a:r>
            <a:r>
              <a:rPr lang="fr-FR" dirty="0" err="1" smtClean="0"/>
              <a:t>cpvslujl</a:t>
            </a:r>
            <a:r>
              <a:rPr lang="fr-FR" dirty="0" smtClean="0"/>
              <a:t>. </a:t>
            </a:r>
            <a:r>
              <a:rPr lang="fr-FR" dirty="0" err="1" smtClean="0"/>
              <a:t>Cvpsh</a:t>
            </a:r>
            <a:r>
              <a:rPr lang="fr-FR" dirty="0" smtClean="0"/>
              <a:t> s’</a:t>
            </a:r>
            <a:r>
              <a:rPr lang="fr-FR" dirty="0" err="1" smtClean="0"/>
              <a:t>lxbhapvu</a:t>
            </a:r>
            <a:r>
              <a:rPr lang="fr-FR" dirty="0" smtClean="0"/>
              <a:t>. </a:t>
            </a:r>
            <a:r>
              <a:rPr lang="fr-FR" dirty="0" err="1" smtClean="0"/>
              <a:t>Hclyyvlz</a:t>
            </a:r>
            <a:r>
              <a:rPr lang="fr-FR" dirty="0" smtClean="0"/>
              <a:t>, </a:t>
            </a:r>
            <a:r>
              <a:rPr lang="fr-FR" dirty="0" err="1" smtClean="0"/>
              <a:t>ovttl</a:t>
            </a:r>
            <a:r>
              <a:rPr lang="fr-FR" dirty="0" smtClean="0"/>
              <a:t> kl svp, </a:t>
            </a:r>
            <a:r>
              <a:rPr lang="fr-FR" dirty="0" err="1" smtClean="0"/>
              <a:t>thaolthapjplu</a:t>
            </a:r>
            <a:r>
              <a:rPr lang="fr-FR" dirty="0" smtClean="0"/>
              <a:t>, </a:t>
            </a:r>
            <a:r>
              <a:rPr lang="fr-FR" dirty="0" err="1" smtClean="0"/>
              <a:t>wopsvzvwol</a:t>
            </a:r>
            <a:r>
              <a:rPr lang="fr-FR" dirty="0" smtClean="0"/>
              <a:t>, </a:t>
            </a:r>
            <a:r>
              <a:rPr lang="fr-FR" dirty="0" err="1" smtClean="0"/>
              <a:t>zjpluapmpxbl</a:t>
            </a:r>
            <a:r>
              <a:rPr lang="fr-FR" dirty="0" smtClean="0"/>
              <a:t>, </a:t>
            </a:r>
            <a:r>
              <a:rPr lang="fr-FR" dirty="0" err="1" smtClean="0"/>
              <a:t>aolvsvnplu</a:t>
            </a:r>
            <a:r>
              <a:rPr lang="fr-FR" dirty="0" smtClean="0"/>
              <a:t>. </a:t>
            </a:r>
          </a:p>
          <a:p>
            <a:pPr>
              <a:buNone/>
            </a:pP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pic>
        <p:nvPicPr>
          <p:cNvPr id="4" name="Espace réservé du contenu 3"/>
          <p:cNvPicPr>
            <a:picLocks noGrp="1"/>
          </p:cNvPicPr>
          <p:nvPr>
            <p:ph idx="1"/>
          </p:nvPr>
        </p:nvPicPr>
        <p:blipFill>
          <a:blip r:embed="rId2" cstate="print"/>
          <a:srcRect/>
          <a:stretch>
            <a:fillRect/>
          </a:stretch>
        </p:blipFill>
        <p:spPr bwMode="auto">
          <a:xfrm>
            <a:off x="2198338" y="1609725"/>
            <a:ext cx="3756724" cy="48466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sp>
        <p:nvSpPr>
          <p:cNvPr id="5" name="Espace réservé du contenu 4"/>
          <p:cNvSpPr>
            <a:spLocks noGrp="1"/>
          </p:cNvSpPr>
          <p:nvPr>
            <p:ph idx="1"/>
          </p:nvPr>
        </p:nvSpPr>
        <p:spPr/>
        <p:txBody>
          <a:bodyPr/>
          <a:lstStyle/>
          <a:p>
            <a:r>
              <a:rPr lang="fr-FR" dirty="0" smtClean="0"/>
              <a:t>On suppose que l’arc de cette porte est en forme de parabole.</a:t>
            </a:r>
          </a:p>
          <a:p>
            <a:r>
              <a:rPr lang="fr-FR" dirty="0" smtClean="0"/>
              <a:t>On considère un repère orthonormé où l’axe des abscisses est au sol, l’axe des ordonnées est l’axe de symétrie de la porte. L’unité est le centimètre.</a:t>
            </a:r>
          </a:p>
          <a:p>
            <a:r>
              <a:rPr lang="fr-FR" dirty="0" smtClean="0"/>
              <a:t>Trouver le polynôme du second degré </a:t>
            </a:r>
            <a:r>
              <a:rPr lang="fr-FR" dirty="0" smtClean="0"/>
              <a:t>qui </a:t>
            </a:r>
            <a:r>
              <a:rPr lang="fr-FR" dirty="0" smtClean="0"/>
              <a:t>est représenté par cet arc.</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pic>
        <p:nvPicPr>
          <p:cNvPr id="4" name="Espace réservé du contenu 3"/>
          <p:cNvPicPr>
            <a:picLocks noGrp="1"/>
          </p:cNvPicPr>
          <p:nvPr>
            <p:ph idx="1"/>
          </p:nvPr>
        </p:nvPicPr>
        <p:blipFill>
          <a:blip r:embed="rId2" cstate="print"/>
          <a:srcRect/>
          <a:stretch>
            <a:fillRect/>
          </a:stretch>
        </p:blipFill>
        <p:spPr bwMode="auto">
          <a:xfrm>
            <a:off x="1631417" y="1609725"/>
            <a:ext cx="4890565" cy="48466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sp>
        <p:nvSpPr>
          <p:cNvPr id="5" name="Espace réservé du contenu 4"/>
          <p:cNvSpPr>
            <a:spLocks noGrp="1"/>
          </p:cNvSpPr>
          <p:nvPr>
            <p:ph idx="1"/>
          </p:nvPr>
        </p:nvSpPr>
        <p:spPr/>
        <p:txBody>
          <a:bodyPr>
            <a:normAutofit fontScale="77500" lnSpcReduction="20000"/>
          </a:bodyPr>
          <a:lstStyle/>
          <a:p>
            <a:r>
              <a:rPr lang="fr-FR" dirty="0" smtClean="0"/>
              <a:t>Vous avez placé les points M,A, T et H sur votre plan et/ou sur la photo aérienne.</a:t>
            </a:r>
          </a:p>
          <a:p>
            <a:r>
              <a:rPr lang="fr-FR" dirty="0" smtClean="0"/>
              <a:t> </a:t>
            </a:r>
          </a:p>
          <a:p>
            <a:pPr lvl="0"/>
            <a:r>
              <a:rPr lang="fr-FR" dirty="0" smtClean="0"/>
              <a:t>Choisir un repère (que vous pouvez tracer sur les plans) et donner les coordonnées des points M,A,T et H dans ce repère.</a:t>
            </a:r>
          </a:p>
          <a:p>
            <a:r>
              <a:rPr lang="fr-FR" dirty="0" smtClean="0"/>
              <a:t> </a:t>
            </a:r>
          </a:p>
          <a:p>
            <a:pPr lvl="0"/>
            <a:r>
              <a:rPr lang="fr-FR" dirty="0" smtClean="0"/>
              <a:t>Calculer la distance MA sur le plan puis donner la distance MA réelle.</a:t>
            </a:r>
          </a:p>
          <a:p>
            <a:r>
              <a:rPr lang="fr-FR" dirty="0" smtClean="0"/>
              <a:t> </a:t>
            </a:r>
          </a:p>
          <a:p>
            <a:pPr lvl="0"/>
            <a:r>
              <a:rPr lang="fr-FR" dirty="0" smtClean="0"/>
              <a:t>Estimer la distance parcourue MA + AT + TH</a:t>
            </a:r>
          </a:p>
          <a:p>
            <a:r>
              <a:rPr lang="fr-FR" dirty="0" smtClean="0"/>
              <a:t> </a:t>
            </a:r>
          </a:p>
          <a:p>
            <a:pPr lvl="0"/>
            <a:r>
              <a:rPr lang="fr-FR" dirty="0" smtClean="0"/>
              <a:t>Déterminer les équations des droites (MA) et (TH).</a:t>
            </a:r>
          </a:p>
          <a:p>
            <a:r>
              <a:rPr lang="fr-FR" dirty="0" smtClean="0"/>
              <a:t> </a:t>
            </a:r>
          </a:p>
          <a:p>
            <a:pPr lvl="0"/>
            <a:r>
              <a:rPr lang="fr-FR" dirty="0" smtClean="0"/>
              <a:t>Les droites (MA) et (TH) sont-elles parallèles ou sécantes ?</a:t>
            </a:r>
          </a:p>
          <a:p>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SITE POUR AVOIR DES IDEES</a:t>
            </a:r>
            <a:endParaRPr lang="fr-FR" dirty="0"/>
          </a:p>
        </p:txBody>
      </p:sp>
      <p:sp>
        <p:nvSpPr>
          <p:cNvPr id="3" name="Espace réservé du contenu 2"/>
          <p:cNvSpPr>
            <a:spLocks noGrp="1"/>
          </p:cNvSpPr>
          <p:nvPr>
            <p:ph idx="1"/>
          </p:nvPr>
        </p:nvSpPr>
        <p:spPr/>
        <p:txBody>
          <a:bodyPr>
            <a:normAutofit/>
          </a:bodyPr>
          <a:lstStyle/>
          <a:p>
            <a:pPr>
              <a:buNone/>
            </a:pPr>
            <a:r>
              <a:rPr lang="fr-FR" sz="4800" dirty="0" smtClean="0"/>
              <a:t>MATH CITY MAP</a:t>
            </a:r>
          </a:p>
          <a:p>
            <a:pPr>
              <a:buNone/>
            </a:pPr>
            <a:endParaRPr lang="fr-FR" sz="4800" dirty="0" smtClean="0"/>
          </a:p>
          <a:p>
            <a:pPr>
              <a:buNone/>
            </a:pPr>
            <a:r>
              <a:rPr lang="fr-FR" sz="4800" dirty="0" smtClean="0"/>
              <a:t>Peut se télécharger sur les téléphones.</a:t>
            </a:r>
            <a:endParaRPr lang="fr-FR" sz="4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D’autres idées d’animation mathématiques </a:t>
            </a:r>
            <a:endParaRPr lang="fr-FR" dirty="0"/>
          </a:p>
        </p:txBody>
      </p:sp>
      <p:sp>
        <p:nvSpPr>
          <p:cNvPr id="3" name="Espace réservé du contenu 2"/>
          <p:cNvSpPr>
            <a:spLocks noGrp="1"/>
          </p:cNvSpPr>
          <p:nvPr>
            <p:ph idx="1"/>
          </p:nvPr>
        </p:nvSpPr>
        <p:spPr/>
        <p:txBody>
          <a:bodyPr/>
          <a:lstStyle/>
          <a:p>
            <a:r>
              <a:rPr lang="fr-FR" dirty="0" smtClean="0"/>
              <a:t>Casse-tête et bouchons, puzzles… : doc « 199 défis (mathématiques) à manipuler » : sur le site de l’IREM.</a:t>
            </a:r>
          </a:p>
          <a:p>
            <a:r>
              <a:rPr lang="fr-FR" dirty="0" smtClean="0"/>
              <a:t>Combien y a-t-il de grains de riz/de bonbons, de perles dans le récipient cylindrique présenté ? Vous pouvez en manipuler quelques uns, vous avez de petits récipients mais ne pouvez pas ouvrir le récipient contenant tous les objets à compter.</a:t>
            </a:r>
          </a:p>
          <a:p>
            <a:r>
              <a:rPr lang="fr-FR" dirty="0" smtClean="0"/>
              <a:t>Evaluer le volume d’une pomme de terre avec de l’eau.</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Maths en plein AIR : DEFI 1</a:t>
            </a:r>
            <a:endParaRPr lang="fr-FR" dirty="0"/>
          </a:p>
        </p:txBody>
      </p:sp>
      <p:sp>
        <p:nvSpPr>
          <p:cNvPr id="3" name="Espace réservé du contenu 2"/>
          <p:cNvSpPr>
            <a:spLocks noGrp="1"/>
          </p:cNvSpPr>
          <p:nvPr>
            <p:ph idx="1"/>
          </p:nvPr>
        </p:nvSpPr>
        <p:spPr/>
        <p:txBody>
          <a:bodyPr/>
          <a:lstStyle/>
          <a:p>
            <a:pPr>
              <a:buNone/>
            </a:pPr>
            <a:r>
              <a:rPr lang="fr-FR" sz="3600" dirty="0" smtClean="0"/>
              <a:t>Sur la photo aérienne, se trouvent les bâtiments IN2P3, VDG(Van De Graff) et Ampère.</a:t>
            </a:r>
          </a:p>
          <a:p>
            <a:r>
              <a:rPr lang="fr-FR" sz="3600" dirty="0" smtClean="0"/>
              <a:t>Dessiner sur le plan, le plus petit cercle contenant ces 3 bâtiments.</a:t>
            </a:r>
          </a:p>
          <a:p>
            <a:r>
              <a:rPr lang="fr-FR" sz="3600" dirty="0" smtClean="0"/>
              <a:t>Estimer le diamètre du cercle.</a:t>
            </a:r>
          </a:p>
          <a:p>
            <a:r>
              <a:rPr lang="fr-FR" sz="3600" dirty="0" smtClean="0"/>
              <a:t>Se rendre au centre du cercle.</a:t>
            </a:r>
          </a:p>
          <a:p>
            <a:endParaRPr lang="fr-FR" dirty="0" smtClean="0"/>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Maths en plein AIR : DEFI 2</a:t>
            </a:r>
            <a:endParaRPr lang="fr-FR" dirty="0"/>
          </a:p>
        </p:txBody>
      </p:sp>
      <p:sp>
        <p:nvSpPr>
          <p:cNvPr id="3" name="Espace réservé du contenu 2"/>
          <p:cNvSpPr>
            <a:spLocks noGrp="1"/>
          </p:cNvSpPr>
          <p:nvPr>
            <p:ph idx="1"/>
          </p:nvPr>
        </p:nvSpPr>
        <p:spPr/>
        <p:txBody>
          <a:bodyPr/>
          <a:lstStyle/>
          <a:p>
            <a:pPr>
              <a:buNone/>
            </a:pPr>
            <a:r>
              <a:rPr lang="fr-FR" sz="3600" dirty="0" smtClean="0"/>
              <a:t>Sur la photo aérienne, se trouve le  bâtiment IN2P3.</a:t>
            </a:r>
          </a:p>
          <a:p>
            <a:r>
              <a:rPr lang="fr-FR" sz="3600" dirty="0" smtClean="0"/>
              <a:t>Combien faut-il d’élèves de 2</a:t>
            </a:r>
            <a:r>
              <a:rPr lang="fr-FR" sz="3600" baseline="30000" dirty="0" smtClean="0"/>
              <a:t>nde</a:t>
            </a:r>
            <a:r>
              <a:rPr lang="fr-FR" sz="3600" dirty="0" smtClean="0"/>
              <a:t> pour faire le tour de ce bâtiment ?</a:t>
            </a:r>
          </a:p>
          <a:p>
            <a:endParaRPr lang="fr-FR"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7239000" cy="842352"/>
          </a:xfrm>
        </p:spPr>
        <p:txBody>
          <a:bodyPr/>
          <a:lstStyle/>
          <a:p>
            <a:r>
              <a:rPr lang="fr-FR" dirty="0" smtClean="0"/>
              <a:t>Maths en plein AIR : DEFI 1</a:t>
            </a:r>
            <a:endParaRPr lang="fr-FR" dirty="0"/>
          </a:p>
        </p:txBody>
      </p:sp>
      <p:sp>
        <p:nvSpPr>
          <p:cNvPr id="5" name="Espace réservé du contenu 4"/>
          <p:cNvSpPr>
            <a:spLocks noGrp="1"/>
          </p:cNvSpPr>
          <p:nvPr>
            <p:ph idx="1"/>
          </p:nvPr>
        </p:nvSpPr>
        <p:spPr>
          <a:xfrm>
            <a:off x="539552" y="1268760"/>
            <a:ext cx="6923112" cy="1243520"/>
          </a:xfrm>
        </p:spPr>
        <p:txBody>
          <a:bodyPr/>
          <a:lstStyle/>
          <a:p>
            <a:pPr>
              <a:buNone/>
            </a:pPr>
            <a:r>
              <a:rPr lang="fr-FR" dirty="0" smtClean="0"/>
              <a:t>Peut se travailler avec </a:t>
            </a:r>
            <a:r>
              <a:rPr lang="fr-FR" dirty="0" err="1" smtClean="0"/>
              <a:t>Géogébra</a:t>
            </a:r>
            <a:r>
              <a:rPr lang="fr-FR" dirty="0" smtClean="0"/>
              <a:t>….</a:t>
            </a:r>
            <a:endParaRPr lang="fr-FR" dirty="0"/>
          </a:p>
        </p:txBody>
      </p:sp>
      <p:pic>
        <p:nvPicPr>
          <p:cNvPr id="1027" name="Picture 3"/>
          <p:cNvPicPr>
            <a:picLocks noChangeAspect="1" noChangeArrowheads="1"/>
          </p:cNvPicPr>
          <p:nvPr/>
        </p:nvPicPr>
        <p:blipFill>
          <a:blip r:embed="rId2" cstate="print"/>
          <a:srcRect/>
          <a:stretch>
            <a:fillRect/>
          </a:stretch>
        </p:blipFill>
        <p:spPr bwMode="auto">
          <a:xfrm>
            <a:off x="1932534" y="1916832"/>
            <a:ext cx="5757986" cy="451301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pic>
        <p:nvPicPr>
          <p:cNvPr id="4" name="Espace réservé du contenu 3"/>
          <p:cNvPicPr>
            <a:picLocks noGrp="1"/>
          </p:cNvPicPr>
          <p:nvPr>
            <p:ph idx="1"/>
          </p:nvPr>
        </p:nvPicPr>
        <p:blipFill>
          <a:blip r:embed="rId2" cstate="print"/>
          <a:srcRect/>
          <a:stretch>
            <a:fillRect/>
          </a:stretch>
        </p:blipFill>
        <p:spPr bwMode="auto">
          <a:xfrm>
            <a:off x="962025" y="1975644"/>
            <a:ext cx="6229350" cy="4114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sp>
        <p:nvSpPr>
          <p:cNvPr id="5" name="Espace réservé du contenu 4"/>
          <p:cNvSpPr>
            <a:spLocks noGrp="1"/>
          </p:cNvSpPr>
          <p:nvPr>
            <p:ph idx="1"/>
          </p:nvPr>
        </p:nvSpPr>
        <p:spPr/>
        <p:txBody>
          <a:bodyPr>
            <a:normAutofit/>
          </a:bodyPr>
          <a:lstStyle/>
          <a:p>
            <a:r>
              <a:rPr lang="fr-FR" sz="3200" dirty="0" smtClean="0"/>
              <a:t>Supposons la boule comme étant de même densité que la Terre, soit environ 5,51 Tonnes/m</a:t>
            </a:r>
            <a:r>
              <a:rPr lang="fr-FR" sz="3200" baseline="30000" dirty="0" smtClean="0"/>
              <a:t>3</a:t>
            </a:r>
            <a:r>
              <a:rPr lang="fr-FR" sz="3200" dirty="0" smtClean="0"/>
              <a:t>. </a:t>
            </a:r>
          </a:p>
          <a:p>
            <a:r>
              <a:rPr lang="fr-FR" sz="3200" dirty="0" smtClean="0"/>
              <a:t>Un homme moyen peut soulever environ 60kg. </a:t>
            </a:r>
          </a:p>
          <a:p>
            <a:r>
              <a:rPr lang="fr-FR" sz="3200" dirty="0" smtClean="0"/>
              <a:t>En négligeant les forces de frottement, combien d'hommes faudrait-il pour soulever la boule ?</a:t>
            </a:r>
          </a:p>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pic>
        <p:nvPicPr>
          <p:cNvPr id="4" name="Espace réservé du contenu 3"/>
          <p:cNvPicPr>
            <a:picLocks noGrp="1"/>
          </p:cNvPicPr>
          <p:nvPr>
            <p:ph idx="1"/>
          </p:nvPr>
        </p:nvPicPr>
        <p:blipFill>
          <a:blip r:embed="rId2" cstate="print"/>
          <a:srcRect/>
          <a:stretch>
            <a:fillRect/>
          </a:stretch>
        </p:blipFill>
        <p:spPr bwMode="auto">
          <a:xfrm>
            <a:off x="2039948" y="1609725"/>
            <a:ext cx="4073504" cy="48466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sp>
        <p:nvSpPr>
          <p:cNvPr id="5" name="Espace réservé du contenu 4"/>
          <p:cNvSpPr>
            <a:spLocks noGrp="1"/>
          </p:cNvSpPr>
          <p:nvPr>
            <p:ph idx="1"/>
          </p:nvPr>
        </p:nvSpPr>
        <p:spPr/>
        <p:txBody>
          <a:bodyPr/>
          <a:lstStyle/>
          <a:p>
            <a:r>
              <a:rPr lang="fr-FR" sz="4000" dirty="0" smtClean="0"/>
              <a:t>Quelle est la surface de ce toit ?</a:t>
            </a:r>
          </a:p>
          <a:p>
            <a:r>
              <a:rPr lang="fr-FR" sz="4000" dirty="0" smtClean="0"/>
              <a:t>On donnera la réponse en m².</a:t>
            </a:r>
          </a:p>
          <a:p>
            <a:pPr>
              <a:buNone/>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300" dirty="0" smtClean="0"/>
              <a:t>Une sortie « maths en plein AIR »</a:t>
            </a:r>
            <a:endParaRPr lang="fr-FR" sz="3300" dirty="0"/>
          </a:p>
        </p:txBody>
      </p:sp>
      <p:pic>
        <p:nvPicPr>
          <p:cNvPr id="4" name="Espace réservé du contenu 3" descr="P1110484.JPG"/>
          <p:cNvPicPr>
            <a:picLocks noGrp="1"/>
          </p:cNvPicPr>
          <p:nvPr>
            <p:ph idx="1"/>
          </p:nvPr>
        </p:nvPicPr>
        <p:blipFill>
          <a:blip r:embed="rId2" cstate="print"/>
          <a:stretch>
            <a:fillRect/>
          </a:stretch>
        </p:blipFill>
        <p:spPr>
          <a:xfrm>
            <a:off x="1196340" y="1871735"/>
            <a:ext cx="5760720" cy="432261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117</TotalTime>
  <Words>370</Words>
  <Application>Microsoft Office PowerPoint</Application>
  <PresentationFormat>Affichage à l'écran (4:3)</PresentationFormat>
  <Paragraphs>58</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Opulent</vt:lpstr>
      <vt:lpstr>MATHS EN PLEIN AIR</vt:lpstr>
      <vt:lpstr>Maths en plein AIR : DEFI 1</vt:lpstr>
      <vt:lpstr>Maths en plein AIR : DEFI 2</vt:lpstr>
      <vt:lpstr>Maths en plein AIR : DEFI 1</vt:lpstr>
      <vt:lpstr>Une sortie « maths en plein AIR »</vt:lpstr>
      <vt:lpstr>Une sortie « maths en plein AIR »</vt:lpstr>
      <vt:lpstr>Une sortie « maths en plein AIR »</vt:lpstr>
      <vt:lpstr>Une sortie « maths en plein AIR »</vt:lpstr>
      <vt:lpstr>Une sortie « maths en plein AIR »</vt:lpstr>
      <vt:lpstr>Une sortie « maths en plein AIR »</vt:lpstr>
      <vt:lpstr>Une sortie « maths en plein AIR »</vt:lpstr>
      <vt:lpstr>Une sortie « maths en plein AIR »</vt:lpstr>
      <vt:lpstr>Une sortie « maths en plein AIR »</vt:lpstr>
      <vt:lpstr>Une sortie « maths en plein AIR »</vt:lpstr>
      <vt:lpstr>Une sortie « maths en plein AIR »</vt:lpstr>
      <vt:lpstr>Une sortie « maths en plein AIR »</vt:lpstr>
      <vt:lpstr>UN SITE POUR AVOIR DES IDEES</vt:lpstr>
      <vt:lpstr>D’autres idées d’animation mathématiques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EN PLEIN AIR</dc:title>
  <dc:creator>Delphine T</dc:creator>
  <cp:lastModifiedBy>Delphine T</cp:lastModifiedBy>
  <cp:revision>5</cp:revision>
  <dcterms:created xsi:type="dcterms:W3CDTF">2017-06-23T05:15:17Z</dcterms:created>
  <dcterms:modified xsi:type="dcterms:W3CDTF">2017-06-23T07:12:39Z</dcterms:modified>
</cp:coreProperties>
</file>