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Oswald Medium"/>
      <p:regular r:id="rId16"/>
      <p:bold r:id="rId17"/>
    </p:embeddedFon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Medium-bold.fntdata"/><Relationship Id="rId16" Type="http://schemas.openxmlformats.org/officeDocument/2006/relationships/font" Target="fonts/OswaldMedium-regular.fntdata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mailto:pedro.lealdino@etu.univ-lyon1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loud in front of dark blue star-filled sky" id="59" name="Shape 59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ctrTitle"/>
          </p:nvPr>
        </p:nvSpPr>
        <p:spPr>
          <a:xfrm>
            <a:off x="710557" y="54525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MathMagic: Computational and Mathematical Thinking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671250" y="2813538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Pedro Lealdino Filho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Dr. Christian Mercat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510450" y="4144322"/>
            <a:ext cx="8123100" cy="5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pedro.lealdino@etu.univ-lyon1.fr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christian.mercat@math.univ-lyon.fr</a:t>
            </a:r>
          </a:p>
        </p:txBody>
      </p:sp>
      <p:cxnSp>
        <p:nvCxnSpPr>
          <p:cNvPr id="63" name="Shape 63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7-06-23 10.38.44.pn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8454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17-06-23 10.51.35.png"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399" y="215974"/>
            <a:ext cx="4232198" cy="18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Mathematics: Number - Exploring numbers in other bases. Representing numbers in base two.</a:t>
            </a:r>
            <a:br>
              <a:rPr lang="en"/>
            </a:br>
            <a:r>
              <a:rPr lang="en"/>
              <a:t>Mathematics: Algebra - Continue a sequential pattern, and describe a rule for this pattern. Patterns and relationships in powers of two.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Computer Science: Arrays  - Storing numbers into an array.</a:t>
            </a:r>
            <a:br>
              <a:rPr lang="en"/>
            </a:br>
            <a:r>
              <a:rPr lang="en"/>
              <a:t>Computer Science: Conditional - Taking decisions based in logical expressions.</a:t>
            </a:r>
            <a:br>
              <a:rPr lang="en"/>
            </a:br>
            <a:r>
              <a:rPr lang="en"/>
              <a:t>Computer Science: Binary numbers.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Computational and Mathematical Thinking?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396375"/>
            <a:ext cx="8520599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problem solving processes that includes a number of characteristics and dispositions. They are essential to the development of computer applications, mathematical products, also supporting problem solving across all disciplines.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237725" y="17166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Computational Thinking</a:t>
            </a:r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Decomposition: Breaking down data, processes, or problems into smaller, manageable parts.</a:t>
            </a:r>
          </a:p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Pattern Recognition: Observing patterns, trends, and regularities in data.</a:t>
            </a:r>
          </a:p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Abstraction: Identifying the general principles that generate these patterns</a:t>
            </a:r>
          </a:p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Algorithm Design: Developing the step by step instructions for solving this and similar problems.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236850" y="232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Weintrop, D., Beheshti, E., Horn, M. et al. J Sci Educ Technol (2016) 25: 127. Defining Computational Thinking for Mathematics and Science Classrooms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37" y="1017725"/>
            <a:ext cx="731512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237725" y="17166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Mathematical</a:t>
            </a:r>
            <a:r>
              <a:rPr lang="en"/>
              <a:t> Thinking</a:t>
            </a: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Specialising: Trying special cases, looking at examples.</a:t>
            </a:r>
          </a:p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Generalising: Looking for patterns and relationships - Abstraction.</a:t>
            </a:r>
          </a:p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Conjecturing: Predicting relationships and results.</a:t>
            </a:r>
          </a:p>
          <a:p>
            <a:pPr indent="-330200" lvl="0" marL="457200" rtl="0"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Convincing: Finding and communicating reasons why something is true.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65500" y="2871850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develop an algorithm which performs the Mathematical Trick?</a:t>
            </a:r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 can guess the birthday of a person using five cards.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113" y="3056200"/>
            <a:ext cx="941776" cy="114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Solving Problem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How to Solve It (Polya, 1945)</a:t>
            </a: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Understand the problem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Devise a Plan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Carrying out the Plan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Look Back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rawing1.jp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548" y="2907423"/>
            <a:ext cx="2083950" cy="15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400"/>
              <a:t>Solving the problem: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400"/>
              <a:t>Let’s use some tools to help us to create the algorithm.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312" y="1937361"/>
            <a:ext cx="1174800" cy="126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550" y="366699"/>
            <a:ext cx="1268775" cy="12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8988" y="3755700"/>
            <a:ext cx="1438577" cy="5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Breaking the Problem - Example:	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say we are using Scratch to develop our first prototype of the Magical Trick. All of sudden you realize that you probably have to use the concept of power.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150" y="2131275"/>
            <a:ext cx="1879624" cy="227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875000" y="2752300"/>
            <a:ext cx="41205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Oswald Medium"/>
              <a:buChar char="●"/>
            </a:pPr>
            <a:r>
              <a:rPr lang="en" sz="1800">
                <a:solidFill>
                  <a:srgbClr val="EFEFEF"/>
                </a:solidFill>
                <a:latin typeface="Oswald Medium"/>
                <a:ea typeface="Oswald Medium"/>
                <a:cs typeface="Oswald Medium"/>
                <a:sym typeface="Oswald Medium"/>
              </a:rPr>
              <a:t>What’s the new problem?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Oswald Medium"/>
              <a:buChar char="●"/>
            </a:pPr>
            <a:r>
              <a:rPr lang="en" sz="1800">
                <a:solidFill>
                  <a:srgbClr val="EFEFEF"/>
                </a:solidFill>
                <a:latin typeface="Oswald Medium"/>
                <a:ea typeface="Oswald Medium"/>
                <a:cs typeface="Oswald Medium"/>
                <a:sym typeface="Oswald Medium"/>
              </a:rPr>
              <a:t>Is there only one solution?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