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7" r:id="rId3"/>
    <p:sldId id="287" r:id="rId4"/>
    <p:sldId id="269" r:id="rId5"/>
    <p:sldId id="268" r:id="rId6"/>
    <p:sldId id="271" r:id="rId7"/>
    <p:sldId id="273" r:id="rId8"/>
    <p:sldId id="270" r:id="rId9"/>
    <p:sldId id="274" r:id="rId10"/>
    <p:sldId id="275" r:id="rId11"/>
    <p:sldId id="277" r:id="rId12"/>
    <p:sldId id="288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9" r:id="rId23"/>
    <p:sldId id="290" r:id="rId24"/>
    <p:sldId id="294" r:id="rId25"/>
    <p:sldId id="292" r:id="rId26"/>
    <p:sldId id="29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490" autoAdjust="0"/>
  </p:normalViewPr>
  <p:slideViewPr>
    <p:cSldViewPr snapToGrid="0">
      <p:cViewPr varScale="1">
        <p:scale>
          <a:sx n="50" d="100"/>
          <a:sy n="50" d="100"/>
        </p:scale>
        <p:origin x="-96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5727E-3D8F-435E-BBEC-218F5AF4BE52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CAA2A-C2A5-4BB1-8E97-C7136C7AFD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896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Fiche partant d’un problème mathématique : variations d’une fonction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CAA2A-C2A5-4BB1-8E97-C7136C7AFD3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80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Fiche</a:t>
            </a:r>
            <a:r>
              <a:rPr lang="fr-FR" baseline="0" dirty="0" smtClean="0"/>
              <a:t> à compares aux fiches actuelles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CAA2A-C2A5-4BB1-8E97-C7136C7AFD3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670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</a:t>
            </a:r>
            <a:r>
              <a:rPr lang="fr-FR" baseline="0" dirty="0" smtClean="0"/>
              <a:t> noter que l</a:t>
            </a:r>
            <a:r>
              <a:rPr lang="fr-FR" dirty="0" smtClean="0"/>
              <a:t>’</a:t>
            </a:r>
            <a:r>
              <a:rPr lang="fr-FR" dirty="0" err="1" smtClean="0"/>
              <a:t>algo</a:t>
            </a:r>
            <a:r>
              <a:rPr lang="fr-FR" dirty="0" smtClean="0"/>
              <a:t> était déjà à l’ordre du jour.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CAA2A-C2A5-4BB1-8E97-C7136C7AFD3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987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CAA2A-C2A5-4BB1-8E97-C7136C7AFD3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94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Enoncé resserré </a:t>
            </a:r>
            <a:endParaRPr lang="fr-FR" baseline="0" dirty="0" smtClean="0"/>
          </a:p>
          <a:p>
            <a:r>
              <a:rPr lang="fr-FR" baseline="0" dirty="0" smtClean="0"/>
              <a:t>Principe des blocs modulables</a:t>
            </a:r>
          </a:p>
          <a:p>
            <a:r>
              <a:rPr lang="fr-FR" baseline="0" dirty="0" smtClean="0"/>
              <a:t>Copies c’écrans</a:t>
            </a:r>
          </a:p>
          <a:p>
            <a:r>
              <a:rPr lang="fr-FR" baseline="0" dirty="0" smtClean="0"/>
              <a:t>Adaptation à l’évolution des programmes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CAA2A-C2A5-4BB1-8E97-C7136C7AFD3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693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CAA2A-C2A5-4BB1-8E97-C7136C7AFD3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946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8701-1D2E-485C-A77B-8965F0505221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D682-8FDA-4044-9B4D-3FAE2742FA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31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8701-1D2E-485C-A77B-8965F0505221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D682-8FDA-4044-9B4D-3FAE2742FA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3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8701-1D2E-485C-A77B-8965F0505221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D682-8FDA-4044-9B4D-3FAE2742FA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20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8701-1D2E-485C-A77B-8965F0505221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D682-8FDA-4044-9B4D-3FAE2742FA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41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8701-1D2E-485C-A77B-8965F0505221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D682-8FDA-4044-9B4D-3FAE2742FA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50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8701-1D2E-485C-A77B-8965F0505221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D682-8FDA-4044-9B4D-3FAE2742FA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5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8701-1D2E-485C-A77B-8965F0505221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D682-8FDA-4044-9B4D-3FAE2742FA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61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8701-1D2E-485C-A77B-8965F0505221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D682-8FDA-4044-9B4D-3FAE2742FA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63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8701-1D2E-485C-A77B-8965F0505221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D682-8FDA-4044-9B4D-3FAE2742FA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04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8701-1D2E-485C-A77B-8965F0505221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D83D682-8FDA-4044-9B4D-3FAE2742FA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55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8701-1D2E-485C-A77B-8965F0505221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D682-8FDA-4044-9B4D-3FAE2742FA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59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8701-1D2E-485C-A77B-8965F0505221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D682-8FDA-4044-9B4D-3FAE2742FA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91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8701-1D2E-485C-A77B-8965F0505221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D682-8FDA-4044-9B4D-3FAE2742FA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27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8701-1D2E-485C-A77B-8965F0505221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D682-8FDA-4044-9B4D-3FAE2742FA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08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8701-1D2E-485C-A77B-8965F0505221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D682-8FDA-4044-9B4D-3FAE2742FA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19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8701-1D2E-485C-A77B-8965F0505221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D682-8FDA-4044-9B4D-3FAE2742FA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82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8701-1D2E-485C-A77B-8965F0505221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D682-8FDA-4044-9B4D-3FAE2742FA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59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AB8701-1D2E-485C-A77B-8965F0505221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83D682-8FDA-4044-9B4D-3FAE2742FA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47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th.univ-lyon1.fr/irem/IMG/mov/Prise_en_main_TI83premiumCE.mo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umerisation.irem.univ-mrs.fr/LY/ILY97002/ILY97002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34063" y="513348"/>
            <a:ext cx="7826110" cy="1646758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Atelier </a:t>
            </a:r>
            <a:br>
              <a:rPr lang="fr-FR" b="1" dirty="0"/>
            </a:br>
            <a:r>
              <a:rPr lang="fr-FR" b="1" dirty="0"/>
              <a:t>36 élèves 36 calculatrices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138863" y="5947609"/>
            <a:ext cx="7571876" cy="65772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2200" b="1" dirty="0"/>
              <a:t>Hélène Lample, Jean-Louis Bonnafet, Laurent Didier</a:t>
            </a:r>
            <a:r>
              <a:rPr lang="fr-FR" sz="2200" b="1" dirty="0" smtClean="0"/>
              <a:t>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2200" b="1" dirty="0" smtClean="0"/>
              <a:t>Yves </a:t>
            </a:r>
            <a:r>
              <a:rPr lang="fr-FR" sz="2200" b="1" dirty="0"/>
              <a:t>Guichard, Julien </a:t>
            </a:r>
            <a:r>
              <a:rPr lang="fr-FR" sz="2200" b="1" dirty="0" smtClean="0"/>
              <a:t>Say                          </a:t>
            </a:r>
            <a:r>
              <a:rPr lang="fr-FR" sz="2200" b="1" dirty="0"/>
              <a:t>IREM de Lyon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3478" t="27820" r="51848" b="13442"/>
          <a:stretch/>
        </p:blipFill>
        <p:spPr>
          <a:xfrm>
            <a:off x="5743074" y="2297046"/>
            <a:ext cx="4315326" cy="3023879"/>
          </a:xfrm>
          <a:prstGeom prst="rect">
            <a:avLst/>
          </a:prstGeom>
        </p:spPr>
      </p:pic>
      <p:pic>
        <p:nvPicPr>
          <p:cNvPr id="2050" name="Picture 2" descr="logo-IREM_h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4947"/>
            <a:ext cx="2213680" cy="116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16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8269" y="172453"/>
            <a:ext cx="10515184" cy="1014663"/>
          </a:xfrm>
        </p:spPr>
        <p:txBody>
          <a:bodyPr>
            <a:normAutofit/>
          </a:bodyPr>
          <a:lstStyle/>
          <a:p>
            <a:r>
              <a:rPr lang="fr-FR" sz="4800" b="1" dirty="0"/>
              <a:t>De nos jours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15453" y="1524000"/>
            <a:ext cx="2861157" cy="9464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 smtClean="0"/>
              <a:t>Site </a:t>
            </a:r>
            <a:r>
              <a:rPr lang="fr-FR" sz="2800" b="1" dirty="0"/>
              <a:t>de l’IREM de Lyon :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25"/>
          <a:stretch/>
        </p:blipFill>
        <p:spPr bwMode="auto">
          <a:xfrm>
            <a:off x="4176610" y="1283368"/>
            <a:ext cx="8015390" cy="448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994612" y="3657600"/>
            <a:ext cx="3181998" cy="2109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>
                <a:hlinkClick r:id="rId4"/>
              </a:rPr>
              <a:t>Vidéos</a:t>
            </a:r>
            <a:endParaRPr lang="fr-FR" sz="2800" dirty="0" smtClean="0"/>
          </a:p>
          <a:p>
            <a:r>
              <a:rPr lang="fr-FR" sz="2800" dirty="0" smtClean="0"/>
              <a:t>Nouvelle charte graphique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4257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442" y="0"/>
            <a:ext cx="9737558" cy="688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32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3361" y="2114550"/>
            <a:ext cx="10018713" cy="1752599"/>
          </a:xfrm>
        </p:spPr>
        <p:txBody>
          <a:bodyPr>
            <a:normAutofit/>
          </a:bodyPr>
          <a:lstStyle/>
          <a:p>
            <a:r>
              <a:rPr lang="fr-FR" sz="8000" b="1" i="1" dirty="0" smtClean="0">
                <a:solidFill>
                  <a:srgbClr val="00B0F0"/>
                </a:solidFill>
              </a:rPr>
              <a:t>Fonctionnement</a:t>
            </a:r>
            <a:endParaRPr lang="fr-FR" sz="80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4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1413" t="32298" r="21304" b="25136"/>
          <a:stretch/>
        </p:blipFill>
        <p:spPr>
          <a:xfrm>
            <a:off x="1550503" y="887895"/>
            <a:ext cx="10128303" cy="4055165"/>
          </a:xfrm>
          <a:prstGeom prst="rect">
            <a:avLst/>
          </a:prstGeom>
        </p:spPr>
      </p:pic>
      <p:pic>
        <p:nvPicPr>
          <p:cNvPr id="6" name="Picture 2" descr="logo-IREM_h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2393"/>
            <a:ext cx="848139" cy="44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36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Picture 2" descr="logo-IREM_h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2393"/>
            <a:ext cx="848139" cy="44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685800"/>
            <a:ext cx="10472638" cy="5258476"/>
          </a:xfrm>
        </p:spPr>
      </p:pic>
    </p:spTree>
    <p:extLst>
      <p:ext uri="{BB962C8B-B14F-4D97-AF65-F5344CB8AC3E}">
        <p14:creationId xmlns:p14="http://schemas.microsoft.com/office/powerpoint/2010/main" val="81902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270321"/>
            <a:ext cx="10440989" cy="5242585"/>
          </a:xfrm>
        </p:spPr>
      </p:pic>
      <p:pic>
        <p:nvPicPr>
          <p:cNvPr id="5" name="Picture 2" descr="logo-IREM_h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2393"/>
            <a:ext cx="848139" cy="44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 flipV="1">
            <a:off x="3529219" y="5327375"/>
            <a:ext cx="569844" cy="3710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253004" y="5698436"/>
            <a:ext cx="944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Syntaxe différente pour différencier les touches, menus, rubriques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2517152" y="5201479"/>
            <a:ext cx="747919" cy="5234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61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9783" t="28869" r="19348" b="5970"/>
          <a:stretch/>
        </p:blipFill>
        <p:spPr>
          <a:xfrm>
            <a:off x="1616765" y="500269"/>
            <a:ext cx="9554953" cy="5511159"/>
          </a:xfrm>
          <a:prstGeom prst="rect">
            <a:avLst/>
          </a:prstGeom>
        </p:spPr>
      </p:pic>
      <p:pic>
        <p:nvPicPr>
          <p:cNvPr id="5" name="Picture 2" descr="logo-IREM_h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2393"/>
            <a:ext cx="848139" cy="44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08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755" y="569843"/>
            <a:ext cx="10071654" cy="5592418"/>
          </a:xfrm>
          <a:prstGeom prst="rect">
            <a:avLst/>
          </a:prstGeom>
        </p:spPr>
      </p:pic>
      <p:pic>
        <p:nvPicPr>
          <p:cNvPr id="5" name="Picture 2" descr="logo-IREM_h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2393"/>
            <a:ext cx="848139" cy="44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1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Picture 2" descr="logo-IREM_h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2393"/>
            <a:ext cx="848139" cy="44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685800"/>
            <a:ext cx="10808634" cy="5048250"/>
          </a:xfrm>
        </p:spPr>
      </p:pic>
    </p:spTree>
    <p:extLst>
      <p:ext uri="{BB962C8B-B14F-4D97-AF65-F5344CB8AC3E}">
        <p14:creationId xmlns:p14="http://schemas.microsoft.com/office/powerpoint/2010/main" val="364352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2" descr="logo-IREM_h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2393"/>
            <a:ext cx="848139" cy="44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636710" y="361950"/>
            <a:ext cx="1055529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8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/>
              <a:t>Présentation de l’atelier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5916" y="2666999"/>
            <a:ext cx="8487107" cy="3124201"/>
          </a:xfrm>
        </p:spPr>
        <p:txBody>
          <a:bodyPr>
            <a:normAutofit/>
          </a:bodyPr>
          <a:lstStyle/>
          <a:p>
            <a:r>
              <a:rPr lang="fr-FR" sz="3200" dirty="0"/>
              <a:t>Historique </a:t>
            </a:r>
          </a:p>
          <a:p>
            <a:r>
              <a:rPr lang="fr-FR" sz="3200" dirty="0"/>
              <a:t>Fonctionnement</a:t>
            </a:r>
          </a:p>
          <a:p>
            <a:r>
              <a:rPr lang="fr-FR" sz="3200" dirty="0"/>
              <a:t>Mise en activité</a:t>
            </a:r>
          </a:p>
          <a:p>
            <a:r>
              <a:rPr lang="fr-FR" sz="3200" dirty="0" smtClean="0"/>
              <a:t>Exposé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42636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4347" t="49849" r="22827" b="23522"/>
          <a:stretch/>
        </p:blipFill>
        <p:spPr>
          <a:xfrm>
            <a:off x="1656521" y="344556"/>
            <a:ext cx="9846502" cy="267435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24673" t="34920" r="23914" b="37644"/>
          <a:stretch/>
        </p:blipFill>
        <p:spPr>
          <a:xfrm>
            <a:off x="1656520" y="3064565"/>
            <a:ext cx="9846503" cy="2831131"/>
          </a:xfrm>
          <a:prstGeom prst="rect">
            <a:avLst/>
          </a:prstGeom>
        </p:spPr>
      </p:pic>
      <p:pic>
        <p:nvPicPr>
          <p:cNvPr id="6" name="Picture 2" descr="logo-IREM_h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2393"/>
            <a:ext cx="848139" cy="44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86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5543" t="25985" r="22465" b="35468"/>
          <a:stretch/>
        </p:blipFill>
        <p:spPr>
          <a:xfrm>
            <a:off x="1484310" y="1844039"/>
            <a:ext cx="10059989" cy="3333751"/>
          </a:xfrm>
          <a:prstGeom prst="rect">
            <a:avLst/>
          </a:prstGeom>
        </p:spPr>
      </p:pic>
      <p:pic>
        <p:nvPicPr>
          <p:cNvPr id="5" name="Picture 2" descr="logo-IREM_h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2393"/>
            <a:ext cx="848139" cy="44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20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3361" y="2114550"/>
            <a:ext cx="10018713" cy="1752599"/>
          </a:xfrm>
        </p:spPr>
        <p:txBody>
          <a:bodyPr>
            <a:normAutofit/>
          </a:bodyPr>
          <a:lstStyle/>
          <a:p>
            <a:r>
              <a:rPr lang="fr-FR" sz="8000" b="1" i="1" dirty="0" smtClean="0">
                <a:solidFill>
                  <a:srgbClr val="00B0F0"/>
                </a:solidFill>
              </a:rPr>
              <a:t>Activité</a:t>
            </a:r>
            <a:endParaRPr lang="fr-FR" sz="80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4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smtClean="0">
                <a:solidFill>
                  <a:srgbClr val="00B0F0"/>
                </a:solidFill>
              </a:rPr>
              <a:t>Activité : énoncé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614613"/>
            <a:ext cx="10186038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13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>
                <a:solidFill>
                  <a:srgbClr val="00B0F0"/>
                </a:solidFill>
              </a:rPr>
              <a:t>Activité : </a:t>
            </a:r>
            <a:r>
              <a:rPr lang="fr-FR" b="1" i="1" dirty="0" smtClean="0">
                <a:solidFill>
                  <a:srgbClr val="00B0F0"/>
                </a:solidFill>
              </a:rPr>
              <a:t>quelques pistes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Utilisation des instructions associées aux </a:t>
            </a:r>
            <a:r>
              <a:rPr lang="fr-FR" dirty="0" smtClean="0"/>
              <a:t>listes (instruction séquence)</a:t>
            </a:r>
            <a:endParaRPr lang="fr-FR" dirty="0"/>
          </a:p>
          <a:p>
            <a:r>
              <a:rPr lang="fr-FR" dirty="0"/>
              <a:t>Utilisation du tableur et du mode </a:t>
            </a:r>
            <a:r>
              <a:rPr lang="fr-FR" dirty="0" smtClean="0"/>
              <a:t>« suite »</a:t>
            </a:r>
          </a:p>
          <a:p>
            <a:r>
              <a:rPr lang="fr-FR" dirty="0"/>
              <a:t>Utilisation du menu STAT</a:t>
            </a:r>
          </a:p>
          <a:p>
            <a:r>
              <a:rPr lang="fr-FR" dirty="0" smtClean="0"/>
              <a:t>Utilisation </a:t>
            </a:r>
            <a:r>
              <a:rPr lang="fr-FR" dirty="0"/>
              <a:t>d’un </a:t>
            </a:r>
            <a:r>
              <a:rPr lang="fr-FR" dirty="0" smtClean="0"/>
              <a:t>algorithme</a:t>
            </a:r>
          </a:p>
          <a:p>
            <a:r>
              <a:rPr lang="fr-FR" dirty="0" smtClean="0"/>
              <a:t>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676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3361" y="2114550"/>
            <a:ext cx="10018713" cy="1752599"/>
          </a:xfrm>
        </p:spPr>
        <p:txBody>
          <a:bodyPr>
            <a:normAutofit/>
          </a:bodyPr>
          <a:lstStyle/>
          <a:p>
            <a:r>
              <a:rPr lang="fr-FR" sz="8000" b="1" i="1" dirty="0" smtClean="0">
                <a:solidFill>
                  <a:srgbClr val="00B0F0"/>
                </a:solidFill>
              </a:rPr>
              <a:t>Exposé</a:t>
            </a:r>
            <a:endParaRPr lang="fr-FR" sz="8000" b="1" i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4667935"/>
            <a:ext cx="85915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i="1" dirty="0"/>
              <a:t>Fonctionnement des menus TESTS et </a:t>
            </a:r>
            <a:br>
              <a:rPr lang="fr-FR" sz="3200" b="1" i="1" dirty="0"/>
            </a:br>
            <a:r>
              <a:rPr lang="fr-FR" sz="3200" b="1" i="1" dirty="0"/>
              <a:t>Intervalle de confiance des calculatrices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02427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34063" y="513348"/>
            <a:ext cx="7826110" cy="1646758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Atelier </a:t>
            </a:r>
            <a:br>
              <a:rPr lang="fr-FR" b="1" dirty="0"/>
            </a:br>
            <a:r>
              <a:rPr lang="fr-FR" b="1" dirty="0"/>
              <a:t>36 élèves 36 calculatrices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138863" y="5947609"/>
            <a:ext cx="7571876" cy="65772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2200" b="1" dirty="0"/>
              <a:t>Hélène Lample, Jean-Louis Bonnafet, Laurent Didier</a:t>
            </a:r>
            <a:r>
              <a:rPr lang="fr-FR" sz="2200" b="1" dirty="0" smtClean="0"/>
              <a:t>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2200" b="1" dirty="0" smtClean="0"/>
              <a:t>Yves </a:t>
            </a:r>
            <a:r>
              <a:rPr lang="fr-FR" sz="2200" b="1" dirty="0"/>
              <a:t>Guichard, Julien </a:t>
            </a:r>
            <a:r>
              <a:rPr lang="fr-FR" sz="2200" b="1" dirty="0" smtClean="0"/>
              <a:t>Say                          </a:t>
            </a:r>
            <a:r>
              <a:rPr lang="fr-FR" sz="2200" b="1" dirty="0"/>
              <a:t>IREM de Lyon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3478" t="27820" r="51848" b="13442"/>
          <a:stretch/>
        </p:blipFill>
        <p:spPr>
          <a:xfrm>
            <a:off x="5743074" y="2297046"/>
            <a:ext cx="4315326" cy="3023879"/>
          </a:xfrm>
          <a:prstGeom prst="rect">
            <a:avLst/>
          </a:prstGeom>
        </p:spPr>
      </p:pic>
      <p:pic>
        <p:nvPicPr>
          <p:cNvPr id="2050" name="Picture 2" descr="logo-IREM_h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4947"/>
            <a:ext cx="2213680" cy="116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23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3361" y="2114550"/>
            <a:ext cx="10018713" cy="1752599"/>
          </a:xfrm>
        </p:spPr>
        <p:txBody>
          <a:bodyPr>
            <a:normAutofit/>
          </a:bodyPr>
          <a:lstStyle/>
          <a:p>
            <a:r>
              <a:rPr lang="fr-FR" sz="8000" b="1" i="1" dirty="0" smtClean="0">
                <a:solidFill>
                  <a:srgbClr val="00B0F0"/>
                </a:solidFill>
              </a:rPr>
              <a:t>Historique</a:t>
            </a:r>
            <a:endParaRPr lang="fr-FR" sz="80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40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493295"/>
            <a:ext cx="6456531" cy="1014663"/>
          </a:xfrm>
        </p:spPr>
        <p:txBody>
          <a:bodyPr>
            <a:normAutofit/>
          </a:bodyPr>
          <a:lstStyle/>
          <a:p>
            <a:r>
              <a:rPr lang="fr-FR" sz="4800" b="1" dirty="0" smtClean="0"/>
              <a:t>Un peu d’histoire</a:t>
            </a:r>
            <a:endParaRPr lang="fr-FR" sz="4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84421" y="1716504"/>
            <a:ext cx="5662864" cy="4523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b="1" i="1" dirty="0" smtClean="0"/>
              <a:t>Première version :</a:t>
            </a:r>
          </a:p>
          <a:p>
            <a:pPr marL="0" indent="0">
              <a:buNone/>
            </a:pPr>
            <a:r>
              <a:rPr lang="fr-FR" sz="3200" dirty="0" smtClean="0"/>
              <a:t>Publiée en </a:t>
            </a:r>
            <a:r>
              <a:rPr lang="fr-FR" sz="3200" dirty="0"/>
              <a:t>1993</a:t>
            </a:r>
            <a:r>
              <a:rPr lang="fr-FR" sz="3200" dirty="0" smtClean="0"/>
              <a:t> dans la brochure « </a:t>
            </a:r>
            <a:r>
              <a:rPr lang="fr-FR" sz="3200" dirty="0" smtClean="0">
                <a:hlinkClick r:id="rId3"/>
              </a:rPr>
              <a:t>Activités pour les modules de seconde</a:t>
            </a:r>
            <a:r>
              <a:rPr lang="fr-FR" sz="3200" dirty="0" smtClean="0"/>
              <a:t> » de l’IREM de Lyon, sous le titre « Comment programmer ma calculatrice »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Auteur(s</a:t>
            </a:r>
            <a:r>
              <a:rPr lang="fr-FR" dirty="0"/>
              <a:t>) : </a:t>
            </a:r>
            <a:r>
              <a:rPr lang="fr-FR" dirty="0" err="1"/>
              <a:t>Boursey</a:t>
            </a:r>
            <a:r>
              <a:rPr lang="fr-FR" dirty="0"/>
              <a:t> Elisabeth ; </a:t>
            </a:r>
            <a:r>
              <a:rPr lang="fr-FR" dirty="0" err="1"/>
              <a:t>Noyarie</a:t>
            </a:r>
            <a:r>
              <a:rPr lang="fr-FR" dirty="0"/>
              <a:t> Danielle ; Thomas René</a:t>
            </a:r>
            <a:r>
              <a:rPr lang="fr-FR" dirty="0" smtClean="0"/>
              <a:t>.</a:t>
            </a:r>
            <a:endParaRPr lang="fr-FR" sz="3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285" y="0"/>
            <a:ext cx="4844715" cy="688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1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08" y="0"/>
            <a:ext cx="10734392" cy="1014663"/>
          </a:xfrm>
        </p:spPr>
        <p:txBody>
          <a:bodyPr>
            <a:normAutofit/>
          </a:bodyPr>
          <a:lstStyle/>
          <a:p>
            <a:r>
              <a:rPr lang="fr-FR" sz="4800" b="1" dirty="0" smtClean="0"/>
              <a:t>Un peu d’histoire</a:t>
            </a:r>
            <a:endParaRPr lang="fr-FR" sz="4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44588" y="1026694"/>
            <a:ext cx="4010527" cy="58313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i="1" dirty="0" smtClean="0"/>
              <a:t>Dès 1994 brochure</a:t>
            </a:r>
          </a:p>
          <a:p>
            <a:r>
              <a:rPr lang="fr-FR" dirty="0"/>
              <a:t>Ensemble de fiches sous chemise plastifiée </a:t>
            </a:r>
          </a:p>
          <a:p>
            <a:r>
              <a:rPr lang="fr-FR" dirty="0"/>
              <a:t>Les auteurs essayent de prendre en compte la quasi-totalité des machines que l'on peut rencontrer dans les classes. C'est pourquoi le fascicule est mis à jour régulièrement ou est réédité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6545"/>
            <a:ext cx="7676628" cy="512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9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364958"/>
            <a:ext cx="6004193" cy="1014663"/>
          </a:xfrm>
        </p:spPr>
        <p:txBody>
          <a:bodyPr>
            <a:normAutofit/>
          </a:bodyPr>
          <a:lstStyle/>
          <a:p>
            <a:r>
              <a:rPr lang="fr-FR" sz="4800" b="1" dirty="0" smtClean="0"/>
              <a:t>Un peu d’histoire</a:t>
            </a:r>
            <a:endParaRPr lang="fr-FR" sz="4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1095" y="1716505"/>
            <a:ext cx="5547409" cy="4764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 smtClean="0"/>
              <a:t>Objectif </a:t>
            </a:r>
            <a:r>
              <a:rPr lang="fr-FR" b="1" dirty="0"/>
              <a:t>de cette publication</a:t>
            </a:r>
            <a:endParaRPr lang="fr-FR" b="1" dirty="0" smtClean="0"/>
          </a:p>
          <a:p>
            <a:r>
              <a:rPr lang="fr-FR" dirty="0"/>
              <a:t>Faciliter le travail des collègues face la multiplicité des modèles de </a:t>
            </a:r>
            <a:r>
              <a:rPr lang="fr-FR" dirty="0" smtClean="0"/>
              <a:t>calculatrices.</a:t>
            </a:r>
          </a:p>
          <a:p>
            <a:pPr marL="0" indent="0">
              <a:buNone/>
            </a:pPr>
            <a:r>
              <a:rPr lang="fr-FR" b="1" dirty="0" smtClean="0"/>
              <a:t>Mise en œuvre</a:t>
            </a:r>
          </a:p>
          <a:p>
            <a:r>
              <a:rPr lang="fr-FR" dirty="0"/>
              <a:t>Fiches pour les calculatrices utilisées par les élèves.</a:t>
            </a:r>
          </a:p>
          <a:p>
            <a:r>
              <a:rPr lang="fr-FR" dirty="0"/>
              <a:t>Documents pour la classe, issus de travaux d’un groupe de l’IREM de Lyon, utilisable directement par les élèves ou les </a:t>
            </a:r>
            <a:r>
              <a:rPr lang="fr-FR" dirty="0" smtClean="0"/>
              <a:t>étudiants</a:t>
            </a:r>
            <a:r>
              <a:rPr lang="fr-FR" sz="3200" dirty="0" smtClean="0"/>
              <a:t>.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504" y="0"/>
            <a:ext cx="4703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3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9856" y="256674"/>
            <a:ext cx="10018713" cy="898359"/>
          </a:xfrm>
        </p:spPr>
        <p:txBody>
          <a:bodyPr>
            <a:normAutofit/>
          </a:bodyPr>
          <a:lstStyle/>
          <a:p>
            <a:r>
              <a:rPr lang="fr-FR" sz="4800" b="1" dirty="0" smtClean="0"/>
              <a:t>Un peu d’histoire</a:t>
            </a:r>
            <a:endParaRPr lang="fr-FR" sz="4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09011" y="1299410"/>
            <a:ext cx="9561928" cy="1219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b="1" i="1" dirty="0" smtClean="0"/>
              <a:t>A </a:t>
            </a:r>
            <a:r>
              <a:rPr lang="fr-FR" sz="3200" b="1" i="1" dirty="0"/>
              <a:t>partir </a:t>
            </a:r>
            <a:r>
              <a:rPr lang="fr-FR" sz="3200" b="1" i="1" dirty="0" smtClean="0"/>
              <a:t>de 1999</a:t>
            </a:r>
          </a:p>
          <a:p>
            <a:r>
              <a:rPr lang="fr-FR" sz="3200"/>
              <a:t>Un </a:t>
            </a:r>
            <a:r>
              <a:rPr lang="fr-FR" sz="3200" smtClean="0"/>
              <a:t>cédérom </a:t>
            </a:r>
            <a:r>
              <a:rPr lang="fr-FR" sz="3200" dirty="0"/>
              <a:t>reproduit toutes les </a:t>
            </a:r>
            <a:r>
              <a:rPr lang="fr-FR" sz="3200" dirty="0" smtClean="0"/>
              <a:t>fiches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3"/>
          <a:stretch/>
        </p:blipFill>
        <p:spPr>
          <a:xfrm>
            <a:off x="4459705" y="2529396"/>
            <a:ext cx="7732294" cy="43286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56" y="2994617"/>
            <a:ext cx="2924920" cy="292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5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493295"/>
            <a:ext cx="10515184" cy="1014663"/>
          </a:xfrm>
        </p:spPr>
        <p:txBody>
          <a:bodyPr>
            <a:normAutofit/>
          </a:bodyPr>
          <a:lstStyle/>
          <a:p>
            <a:r>
              <a:rPr lang="fr-FR" sz="4800" b="1" dirty="0" smtClean="0"/>
              <a:t>Un peu d’histoire</a:t>
            </a:r>
            <a:endParaRPr lang="fr-FR" sz="4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84421" y="1716505"/>
            <a:ext cx="10090484" cy="45078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b="1" i="1" dirty="0" smtClean="0"/>
              <a:t>Seconde </a:t>
            </a:r>
            <a:r>
              <a:rPr lang="fr-FR" sz="3200" b="1" i="1" dirty="0"/>
              <a:t>équipe (</a:t>
            </a:r>
            <a:r>
              <a:rPr lang="fr-FR" sz="3200" b="1" i="1" dirty="0" smtClean="0"/>
              <a:t>2006 )</a:t>
            </a:r>
          </a:p>
          <a:p>
            <a:r>
              <a:rPr lang="fr-FR" dirty="0" smtClean="0"/>
              <a:t>Les </a:t>
            </a:r>
            <a:r>
              <a:rPr lang="fr-FR" dirty="0"/>
              <a:t>nombreuses évolutions dans les programmes et la présence grandissante de l'utilisation des TICE en lycée ont conduit les auteurs à repenser complètement les fiches du cédérom. </a:t>
            </a:r>
          </a:p>
          <a:p>
            <a:r>
              <a:rPr lang="fr-FR" dirty="0"/>
              <a:t>Depuis, le groupe 36x36 </a:t>
            </a:r>
            <a:r>
              <a:rPr lang="fr-FR" dirty="0" smtClean="0"/>
              <a:t>propose, </a:t>
            </a:r>
            <a:r>
              <a:rPr lang="fr-FR" dirty="0"/>
              <a:t>sur le site de l'IREM de </a:t>
            </a:r>
            <a:r>
              <a:rPr lang="fr-FR" dirty="0" smtClean="0"/>
              <a:t>Lyon, des </a:t>
            </a:r>
            <a:r>
              <a:rPr lang="fr-FR" dirty="0"/>
              <a:t>fiches (sous format PDF, DOC et ODT) pour </a:t>
            </a:r>
            <a:r>
              <a:rPr lang="fr-FR" dirty="0" smtClean="0"/>
              <a:t>les </a:t>
            </a:r>
            <a:r>
              <a:rPr lang="fr-FR" dirty="0"/>
              <a:t>modèles de calculatrices </a:t>
            </a:r>
            <a:r>
              <a:rPr lang="fr-FR" dirty="0" smtClean="0"/>
              <a:t>les plus courants.</a:t>
            </a:r>
            <a:endParaRPr lang="fr-FR" dirty="0"/>
          </a:p>
          <a:p>
            <a:r>
              <a:rPr lang="fr-FR" dirty="0"/>
              <a:t>Fiches </a:t>
            </a:r>
            <a:r>
              <a:rPr lang="fr-FR" dirty="0" smtClean="0"/>
              <a:t>modulables</a:t>
            </a:r>
          </a:p>
          <a:p>
            <a:pPr marL="0" indent="0" algn="r">
              <a:buNone/>
            </a:pPr>
            <a:endParaRPr lang="fr-FR" sz="1200" dirty="0" smtClean="0"/>
          </a:p>
          <a:p>
            <a:pPr marL="0" indent="0">
              <a:buNone/>
            </a:pPr>
            <a:r>
              <a:rPr lang="fr-FR" dirty="0" smtClean="0"/>
              <a:t>Auteurs : Hélène Lample, Jean-Louis </a:t>
            </a:r>
            <a:r>
              <a:rPr lang="fr-FR" dirty="0"/>
              <a:t>Bonnafet, Yves Guichard, Lionel </a:t>
            </a:r>
            <a:r>
              <a:rPr lang="fr-FR" dirty="0" smtClean="0"/>
              <a:t>Xavier</a:t>
            </a:r>
          </a:p>
        </p:txBody>
      </p:sp>
    </p:spTree>
    <p:extLst>
      <p:ext uri="{BB962C8B-B14F-4D97-AF65-F5344CB8AC3E}">
        <p14:creationId xmlns:p14="http://schemas.microsoft.com/office/powerpoint/2010/main" val="405765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516" y="0"/>
            <a:ext cx="10090484" cy="692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51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TM03457496[[fn=Parallaxe]]</Template>
  <TotalTime>366</TotalTime>
  <Words>358</Words>
  <Application>Microsoft Office PowerPoint</Application>
  <PresentationFormat>Personnalisé</PresentationFormat>
  <Paragraphs>66</Paragraphs>
  <Slides>26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Parallaxe</vt:lpstr>
      <vt:lpstr>Atelier  36 élèves 36 calculatrices</vt:lpstr>
      <vt:lpstr>Présentation de l’atelier</vt:lpstr>
      <vt:lpstr>Historique</vt:lpstr>
      <vt:lpstr>Un peu d’histoire</vt:lpstr>
      <vt:lpstr>Un peu d’histoire</vt:lpstr>
      <vt:lpstr>Un peu d’histoire</vt:lpstr>
      <vt:lpstr>Un peu d’histoire</vt:lpstr>
      <vt:lpstr>Un peu d’histoire</vt:lpstr>
      <vt:lpstr>Présentation PowerPoint</vt:lpstr>
      <vt:lpstr>De nos jours</vt:lpstr>
      <vt:lpstr>Présentation PowerPoint</vt:lpstr>
      <vt:lpstr>Fonctionnement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Activité</vt:lpstr>
      <vt:lpstr>Activité : énoncé</vt:lpstr>
      <vt:lpstr>Activité : quelques pistes</vt:lpstr>
      <vt:lpstr>Exposé</vt:lpstr>
      <vt:lpstr>Atelier  36 élèves 36 calculatrices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 36 élèves 36 calculatrices</dc:title>
  <dc:creator>Julien Say</dc:creator>
  <cp:lastModifiedBy>jlb</cp:lastModifiedBy>
  <cp:revision>31</cp:revision>
  <dcterms:created xsi:type="dcterms:W3CDTF">2016-10-04T16:27:52Z</dcterms:created>
  <dcterms:modified xsi:type="dcterms:W3CDTF">2016-10-21T21:20:07Z</dcterms:modified>
</cp:coreProperties>
</file>