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64" r:id="rId3"/>
    <p:sldId id="257" r:id="rId4"/>
    <p:sldId id="258" r:id="rId5"/>
    <p:sldId id="259" r:id="rId6"/>
    <p:sldId id="260" r:id="rId7"/>
    <p:sldId id="261" r:id="rId8"/>
    <p:sldId id="262" r:id="rId9"/>
    <p:sldId id="263" r:id="rId10"/>
    <p:sldId id="265" r:id="rId11"/>
    <p:sldId id="266" r:id="rId12"/>
    <p:sldId id="267" r:id="rId13"/>
    <p:sldId id="268" r:id="rId14"/>
    <p:sldId id="272" r:id="rId15"/>
    <p:sldId id="269" r:id="rId16"/>
    <p:sldId id="270" r:id="rId17"/>
    <p:sldId id="271"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041" autoAdjust="0"/>
  </p:normalViewPr>
  <p:slideViewPr>
    <p:cSldViewPr>
      <p:cViewPr varScale="1">
        <p:scale>
          <a:sx n="54" d="100"/>
          <a:sy n="54" d="100"/>
        </p:scale>
        <p:origin x="-174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2AF02C-5073-4BE6-A4F3-DED1062A0005}" type="datetimeFigureOut">
              <a:rPr lang="fr-FR" smtClean="0"/>
              <a:t>30/03/2013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AA8D17-6D45-48B5-A214-8A6EB5141D1D}" type="slidenum">
              <a:rPr lang="fr-FR" smtClean="0"/>
              <a:t>‹N°›</a:t>
            </a:fld>
            <a:endParaRPr lang="fr-FR"/>
          </a:p>
        </p:txBody>
      </p:sp>
    </p:spTree>
    <p:extLst>
      <p:ext uri="{BB962C8B-B14F-4D97-AF65-F5344CB8AC3E}">
        <p14:creationId xmlns:p14="http://schemas.microsoft.com/office/powerpoint/2010/main" val="1400140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a:t>
            </a:fld>
            <a:endParaRPr lang="fr-FR"/>
          </a:p>
        </p:txBody>
      </p:sp>
    </p:spTree>
    <p:extLst>
      <p:ext uri="{BB962C8B-B14F-4D97-AF65-F5344CB8AC3E}">
        <p14:creationId xmlns:p14="http://schemas.microsoft.com/office/powerpoint/2010/main" val="1315512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10</a:t>
            </a:fld>
            <a:endParaRPr lang="fr-FR"/>
          </a:p>
        </p:txBody>
      </p:sp>
    </p:spTree>
    <p:extLst>
      <p:ext uri="{BB962C8B-B14F-4D97-AF65-F5344CB8AC3E}">
        <p14:creationId xmlns:p14="http://schemas.microsoft.com/office/powerpoint/2010/main" val="338350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Dans la première version, l'ouverture de la consigne a pour résultat une grande hétérogénéité des attitudes et des réponses. Il faut alors relancer les plus faibles, jouer sur les interactions, et pour certains tout se joue au moment du bilan final.</a:t>
            </a:r>
          </a:p>
          <a:p>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11</a:t>
            </a:fld>
            <a:endParaRPr lang="fr-FR"/>
          </a:p>
        </p:txBody>
      </p:sp>
    </p:spTree>
    <p:extLst>
      <p:ext uri="{BB962C8B-B14F-4D97-AF65-F5344CB8AC3E}">
        <p14:creationId xmlns:p14="http://schemas.microsoft.com/office/powerpoint/2010/main" val="1793101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démonstration s'en trouve simplifiée sans altérer le cœur du problème : la nécessité de concevoir [OM] à la fois comme rayon du cercle et comme diagonale du rectangle.</a:t>
            </a:r>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12</a:t>
            </a:fld>
            <a:endParaRPr lang="fr-FR"/>
          </a:p>
        </p:txBody>
      </p:sp>
    </p:spTree>
    <p:extLst>
      <p:ext uri="{BB962C8B-B14F-4D97-AF65-F5344CB8AC3E}">
        <p14:creationId xmlns:p14="http://schemas.microsoft.com/office/powerpoint/2010/main" val="1569119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Dans cette deuxième version, nous avons retrouvé les difficultés de la première expérimentation : les élèves disent facilement que la longueur PN ne change pas, mais le justifient en disant par exemple « </a:t>
            </a:r>
            <a:r>
              <a:rPr lang="fr-FR" sz="1200" i="1" kern="1200" dirty="0" smtClean="0">
                <a:solidFill>
                  <a:schemeClr val="tx1"/>
                </a:solidFill>
                <a:effectLst/>
                <a:latin typeface="+mn-lt"/>
                <a:ea typeface="+mn-ea"/>
                <a:cs typeface="+mn-cs"/>
              </a:rPr>
              <a:t>PN est toujours égal à 4cm</a:t>
            </a:r>
            <a:r>
              <a:rPr lang="fr-FR" sz="1200" kern="1200" dirty="0" smtClean="0">
                <a:solidFill>
                  <a:schemeClr val="tx1"/>
                </a:solidFill>
                <a:effectLst/>
                <a:latin typeface="+mn-lt"/>
                <a:ea typeface="+mn-ea"/>
                <a:cs typeface="+mn-cs"/>
              </a:rPr>
              <a:t> ». Il faut s'appuyer sur les variations de taille du cercle pour leur faire prendre réellement conscience de l'invariance de PN.</a:t>
            </a:r>
            <a:br>
              <a:rPr lang="fr-FR" sz="1200" kern="1200" dirty="0" smtClean="0">
                <a:solidFill>
                  <a:schemeClr val="tx1"/>
                </a:solidFill>
                <a:effectLst/>
                <a:latin typeface="+mn-lt"/>
                <a:ea typeface="+mn-ea"/>
                <a:cs typeface="+mn-cs"/>
              </a:rPr>
            </a:br>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13</a:t>
            </a:fld>
            <a:endParaRPr lang="fr-FR"/>
          </a:p>
        </p:txBody>
      </p:sp>
    </p:spTree>
    <p:extLst>
      <p:ext uri="{BB962C8B-B14F-4D97-AF65-F5344CB8AC3E}">
        <p14:creationId xmlns:p14="http://schemas.microsoft.com/office/powerpoint/2010/main" val="22620274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Dans la deuxième expérimentation, nous avons tenté de mieux cibler et contrôler la séance. Nous nous sommes davantage focalisés sur la preuve, au détriment de la phase de recherche et d'exploration. Mais la conjecture étant immédiate, il est clair que les élèves font confiance à l'ordinateur, sont convaincus du résultat, donc peu motivés pour poursuivre l'exploration et chercher une preuve. </a:t>
            </a:r>
          </a:p>
          <a:p>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14</a:t>
            </a:fld>
            <a:endParaRPr lang="fr-FR"/>
          </a:p>
        </p:txBody>
      </p:sp>
    </p:spTree>
    <p:extLst>
      <p:ext uri="{BB962C8B-B14F-4D97-AF65-F5344CB8AC3E}">
        <p14:creationId xmlns:p14="http://schemas.microsoft.com/office/powerpoint/2010/main" val="3261681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Une vraie situation de recherche où les élèves puissent produire une conjecture, qui ne leur apparaisse pas comme un fait d'observation indiscutable, mais comme une véritable découverte.</a:t>
            </a:r>
            <a:br>
              <a:rPr lang="fr-FR" sz="1200" dirty="0" smtClean="0"/>
            </a:br>
            <a:r>
              <a:rPr lang="fr-FR" sz="1200" dirty="0" smtClean="0"/>
              <a:t>Ce qui rend l'invariance de la longueur PN immédiatement perceptible, c'est le fait que M soit lié au cercle. </a:t>
            </a:r>
          </a:p>
          <a:p>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15</a:t>
            </a:fld>
            <a:endParaRPr lang="fr-FR"/>
          </a:p>
        </p:txBody>
      </p:sp>
    </p:spTree>
    <p:extLst>
      <p:ext uri="{BB962C8B-B14F-4D97-AF65-F5344CB8AC3E}">
        <p14:creationId xmlns:p14="http://schemas.microsoft.com/office/powerpoint/2010/main" val="5004914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élèves déplacent le point M et trouvent ainsi un premier emplacement tel que AB = 5 cm.</a:t>
            </a:r>
            <a:br>
              <a:rPr lang="fr-FR" dirty="0" smtClean="0"/>
            </a:br>
            <a:r>
              <a:rPr lang="fr-FR" dirty="0" smtClean="0"/>
              <a:t>Puis ils continuent leur exploration. </a:t>
            </a:r>
          </a:p>
          <a:p>
            <a:r>
              <a:rPr lang="fr-FR" dirty="0" smtClean="0"/>
              <a:t>Ce n'est pas du tout le cas des élèves. </a:t>
            </a:r>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16</a:t>
            </a:fld>
            <a:endParaRPr lang="fr-FR"/>
          </a:p>
        </p:txBody>
      </p:sp>
    </p:spTree>
    <p:extLst>
      <p:ext uri="{BB962C8B-B14F-4D97-AF65-F5344CB8AC3E}">
        <p14:creationId xmlns:p14="http://schemas.microsoft.com/office/powerpoint/2010/main" val="1273205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17</a:t>
            </a:fld>
            <a:endParaRPr lang="fr-FR"/>
          </a:p>
        </p:txBody>
      </p:sp>
    </p:spTree>
    <p:extLst>
      <p:ext uri="{BB962C8B-B14F-4D97-AF65-F5344CB8AC3E}">
        <p14:creationId xmlns:p14="http://schemas.microsoft.com/office/powerpoint/2010/main" val="2252660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2</a:t>
            </a:fld>
            <a:endParaRPr lang="fr-FR"/>
          </a:p>
        </p:txBody>
      </p:sp>
    </p:spTree>
    <p:extLst>
      <p:ext uri="{BB962C8B-B14F-4D97-AF65-F5344CB8AC3E}">
        <p14:creationId xmlns:p14="http://schemas.microsoft.com/office/powerpoint/2010/main" val="1102207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3</a:t>
            </a:fld>
            <a:endParaRPr lang="fr-FR"/>
          </a:p>
        </p:txBody>
      </p:sp>
    </p:spTree>
    <p:extLst>
      <p:ext uri="{BB962C8B-B14F-4D97-AF65-F5344CB8AC3E}">
        <p14:creationId xmlns:p14="http://schemas.microsoft.com/office/powerpoint/2010/main" val="1808941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4</a:t>
            </a:fld>
            <a:endParaRPr lang="fr-FR"/>
          </a:p>
        </p:txBody>
      </p:sp>
    </p:spTree>
    <p:extLst>
      <p:ext uri="{BB962C8B-B14F-4D97-AF65-F5344CB8AC3E}">
        <p14:creationId xmlns:p14="http://schemas.microsoft.com/office/powerpoint/2010/main" val="3854067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5</a:t>
            </a:fld>
            <a:endParaRPr lang="fr-FR"/>
          </a:p>
        </p:txBody>
      </p:sp>
    </p:spTree>
    <p:extLst>
      <p:ext uri="{BB962C8B-B14F-4D97-AF65-F5344CB8AC3E}">
        <p14:creationId xmlns:p14="http://schemas.microsoft.com/office/powerpoint/2010/main" val="28567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Dans une situation de recherche de problème, un premier objectif est de faire entrer les élèves dans une problématique commune.</a:t>
            </a:r>
          </a:p>
          <a:p>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6</a:t>
            </a:fld>
            <a:endParaRPr lang="fr-FR"/>
          </a:p>
        </p:txBody>
      </p:sp>
    </p:spTree>
    <p:extLst>
      <p:ext uri="{BB962C8B-B14F-4D97-AF65-F5344CB8AC3E}">
        <p14:creationId xmlns:p14="http://schemas.microsoft.com/office/powerpoint/2010/main" val="2630534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7</a:t>
            </a:fld>
            <a:endParaRPr lang="fr-FR"/>
          </a:p>
        </p:txBody>
      </p:sp>
    </p:spTree>
    <p:extLst>
      <p:ext uri="{BB962C8B-B14F-4D97-AF65-F5344CB8AC3E}">
        <p14:creationId xmlns:p14="http://schemas.microsoft.com/office/powerpoint/2010/main" val="1215494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8</a:t>
            </a:fld>
            <a:endParaRPr lang="fr-FR"/>
          </a:p>
        </p:txBody>
      </p:sp>
    </p:spTree>
    <p:extLst>
      <p:ext uri="{BB962C8B-B14F-4D97-AF65-F5344CB8AC3E}">
        <p14:creationId xmlns:p14="http://schemas.microsoft.com/office/powerpoint/2010/main" val="3266652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Comment situer notre travail par rapport à l'apprentissage de la démonstration ?</a:t>
            </a:r>
            <a:br>
              <a:rPr lang="fr-FR" dirty="0" smtClean="0"/>
            </a:br>
            <a:r>
              <a:rPr lang="fr-FR" dirty="0" smtClean="0"/>
              <a:t>Il a été souvent dit que l'utilisation d'un logiciel de géométrie dynamique affaiblit chez les élèves le besoin de chercher une preuve.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Le développement de l'expérimentation en mathématiques peut aussi sembler affaiblir le point de vue de la théorie. A quoi bon raisonner et prévoir, si l'on peut « voir » ?</a:t>
            </a:r>
            <a:br>
              <a:rPr lang="fr-FR" sz="1200" dirty="0" smtClean="0"/>
            </a:br>
            <a:r>
              <a:rPr lang="fr-FR" sz="1200" dirty="0" smtClean="0"/>
              <a:t>Un rééquilibrage est possible, une fois le travail terminé, en demandant aux élèves : était-il possible de prévoir ce résultat ? que fallait-il savoir pour prévoir la réponse ?</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18AA8D17-6D45-48B5-A214-8A6EB5141D1D}" type="slidenum">
              <a:rPr lang="fr-FR" smtClean="0"/>
              <a:t>9</a:t>
            </a:fld>
            <a:endParaRPr lang="fr-FR"/>
          </a:p>
        </p:txBody>
      </p:sp>
    </p:spTree>
    <p:extLst>
      <p:ext uri="{BB962C8B-B14F-4D97-AF65-F5344CB8AC3E}">
        <p14:creationId xmlns:p14="http://schemas.microsoft.com/office/powerpoint/2010/main" val="105579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Modifiez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B8CF5B9-5435-462B-AEF6-EA8299BB03C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Modifiez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7F47FE8-CF81-4AF8-8E74-6600AE19CE28}" type="datetimeFigureOut">
              <a:rPr lang="fr-FR" smtClean="0"/>
              <a:t>30/03/2013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B8CF5B9-5435-462B-AEF6-EA8299BB03C1}"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Modifiez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7F47FE8-CF81-4AF8-8E74-6600AE19CE28}" type="datetimeFigureOut">
              <a:rPr lang="fr-FR" smtClean="0"/>
              <a:t>30/03/2013</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B8CF5B9-5435-462B-AEF6-EA8299BB03C1}"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lieuMysterieux.ggb"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7.gif"/><Relationship Id="rId4" Type="http://schemas.openxmlformats.org/officeDocument/2006/relationships/image" Target="../media/image6.gi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1772816"/>
            <a:ext cx="8496944" cy="1944216"/>
          </a:xfrm>
        </p:spPr>
        <p:txBody>
          <a:bodyPr>
            <a:normAutofit fontScale="90000"/>
          </a:bodyPr>
          <a:lstStyle/>
          <a:p>
            <a:pPr algn="ctr"/>
            <a:r>
              <a:rPr lang="fr-FR" dirty="0" smtClean="0"/>
              <a:t>LGD mène l’enquête</a:t>
            </a:r>
            <a:br>
              <a:rPr lang="fr-FR" dirty="0" smtClean="0"/>
            </a:br>
            <a:r>
              <a:rPr lang="fr-FR" dirty="0" smtClean="0"/>
              <a:t>Recherche de problèmes au collège avec un logiciel de géométrie dynamique </a:t>
            </a:r>
            <a:br>
              <a:rPr lang="fr-FR" dirty="0" smtClean="0"/>
            </a:br>
            <a:r>
              <a:rPr lang="fr-FR" sz="2000" dirty="0" smtClean="0"/>
              <a:t>A Colonna, M Le Berre, B Legoupil, Jean François Zucchetta</a:t>
            </a:r>
            <a:endParaRPr lang="fr-FR" dirty="0"/>
          </a:p>
        </p:txBody>
      </p:sp>
      <p:sp>
        <p:nvSpPr>
          <p:cNvPr id="3" name="Sous-titre 2"/>
          <p:cNvSpPr>
            <a:spLocks noGrp="1"/>
          </p:cNvSpPr>
          <p:nvPr>
            <p:ph type="subTitle" idx="1"/>
          </p:nvPr>
        </p:nvSpPr>
        <p:spPr>
          <a:xfrm>
            <a:off x="755576" y="4221088"/>
            <a:ext cx="7772400" cy="914400"/>
          </a:xfrm>
        </p:spPr>
        <p:txBody>
          <a:bodyPr>
            <a:normAutofit/>
          </a:bodyPr>
          <a:lstStyle/>
          <a:p>
            <a:r>
              <a:rPr lang="fr-FR" dirty="0" smtClean="0"/>
              <a:t>IREM de Lyon</a:t>
            </a:r>
          </a:p>
          <a:p>
            <a:r>
              <a:rPr lang="fr-FR" dirty="0" smtClean="0"/>
              <a:t>Stage géométrie au début du collège</a:t>
            </a:r>
            <a:endParaRPr lang="fr-FR" dirty="0"/>
          </a:p>
        </p:txBody>
      </p:sp>
    </p:spTree>
    <p:extLst>
      <p:ext uri="{BB962C8B-B14F-4D97-AF65-F5344CB8AC3E}">
        <p14:creationId xmlns:p14="http://schemas.microsoft.com/office/powerpoint/2010/main" val="3936974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Transformation d’un problème </a:t>
            </a:r>
            <a:endParaRPr lang="fr-FR" dirty="0"/>
          </a:p>
        </p:txBody>
      </p:sp>
      <p:sp>
        <p:nvSpPr>
          <p:cNvPr id="3" name="Espace réservé du contenu 2"/>
          <p:cNvSpPr>
            <a:spLocks noGrp="1"/>
          </p:cNvSpPr>
          <p:nvPr>
            <p:ph idx="1"/>
          </p:nvPr>
        </p:nvSpPr>
        <p:spPr>
          <a:xfrm>
            <a:off x="3463740" y="647528"/>
            <a:ext cx="5437232" cy="2898648"/>
          </a:xfrm>
        </p:spPr>
        <p:txBody>
          <a:bodyPr>
            <a:normAutofit fontScale="92500" lnSpcReduction="20000"/>
          </a:bodyPr>
          <a:lstStyle/>
          <a:p>
            <a:pPr marL="0" indent="0">
              <a:buNone/>
            </a:pPr>
            <a:r>
              <a:rPr lang="fr-FR" dirty="0"/>
              <a:t>La figure ci-contre représente un cercle de centre O et deux de ses diamètres perpendiculaires. </a:t>
            </a:r>
            <a:br>
              <a:rPr lang="fr-FR" dirty="0"/>
            </a:br>
            <a:r>
              <a:rPr lang="fr-FR" dirty="0"/>
              <a:t>OIAJ et OKBL sont deux rectangles. </a:t>
            </a:r>
            <a:br>
              <a:rPr lang="fr-FR" dirty="0"/>
            </a:br>
            <a:r>
              <a:rPr lang="fr-FR" dirty="0"/>
              <a:t>Quel est le plus long des deux segments [IJ] ou [KL]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764704"/>
            <a:ext cx="2874290" cy="2664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607760" y="3427169"/>
            <a:ext cx="8140703" cy="1938992"/>
          </a:xfrm>
          <a:prstGeom prst="rect">
            <a:avLst/>
          </a:prstGeom>
        </p:spPr>
        <p:txBody>
          <a:bodyPr wrap="square">
            <a:spAutoFit/>
          </a:bodyPr>
          <a:lstStyle/>
          <a:p>
            <a:r>
              <a:rPr lang="fr-FR" sz="2000" dirty="0"/>
              <a:t>La difficulté réside dans le fait de devoir considérer un objet de deux points de vue, un segment est à la fois diagonale d'un rectangle et rayon du cercle. </a:t>
            </a:r>
            <a:endParaRPr lang="fr-FR" sz="2000" dirty="0" smtClean="0"/>
          </a:p>
          <a:p>
            <a:r>
              <a:rPr lang="fr-FR" sz="2000" dirty="0" smtClean="0"/>
              <a:t>C'est </a:t>
            </a:r>
            <a:r>
              <a:rPr lang="fr-FR" sz="2000" dirty="0"/>
              <a:t>une caractéristique que </a:t>
            </a:r>
            <a:r>
              <a:rPr lang="fr-FR" sz="2000" dirty="0" smtClean="0"/>
              <a:t>a été identifiée </a:t>
            </a:r>
            <a:r>
              <a:rPr lang="fr-FR" sz="2000" dirty="0"/>
              <a:t>comme importante dans l'apprentissage de la démonstration en géométrie. </a:t>
            </a:r>
          </a:p>
        </p:txBody>
      </p:sp>
    </p:spTree>
    <p:extLst>
      <p:ext uri="{BB962C8B-B14F-4D97-AF65-F5344CB8AC3E}">
        <p14:creationId xmlns:p14="http://schemas.microsoft.com/office/powerpoint/2010/main" val="2239440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805264"/>
            <a:ext cx="8183880" cy="517808"/>
          </a:xfrm>
        </p:spPr>
        <p:txBody>
          <a:bodyPr>
            <a:normAutofit fontScale="90000"/>
          </a:bodyPr>
          <a:lstStyle/>
          <a:p>
            <a:r>
              <a:rPr lang="fr-FR" dirty="0" smtClean="0"/>
              <a:t>1</a:t>
            </a:r>
            <a:r>
              <a:rPr lang="fr-FR" baseline="30000" dirty="0" smtClean="0"/>
              <a:t>ère</a:t>
            </a:r>
            <a:r>
              <a:rPr lang="fr-FR" dirty="0" smtClean="0"/>
              <a:t> version</a:t>
            </a:r>
            <a:endParaRPr lang="fr-FR" dirty="0"/>
          </a:p>
        </p:txBody>
      </p:sp>
      <p:sp>
        <p:nvSpPr>
          <p:cNvPr id="3" name="Espace réservé du contenu 2"/>
          <p:cNvSpPr>
            <a:spLocks noGrp="1"/>
          </p:cNvSpPr>
          <p:nvPr>
            <p:ph idx="1"/>
          </p:nvPr>
        </p:nvSpPr>
        <p:spPr>
          <a:xfrm>
            <a:off x="251520" y="332656"/>
            <a:ext cx="8712968" cy="5472608"/>
          </a:xfrm>
        </p:spPr>
        <p:txBody>
          <a:bodyPr>
            <a:noAutofit/>
          </a:bodyPr>
          <a:lstStyle/>
          <a:p>
            <a:pPr marL="0" indent="0">
              <a:buNone/>
            </a:pPr>
            <a:r>
              <a:rPr lang="fr-FR" sz="2000" dirty="0"/>
              <a:t>La plupart observent que la longueur de chacun des deux segments SQ et NP ne change pas, </a:t>
            </a:r>
            <a:r>
              <a:rPr lang="fr-FR" sz="2000" b="1" dirty="0"/>
              <a:t>sans pour autant formuler l'égalité des deux segments</a:t>
            </a:r>
            <a:r>
              <a:rPr lang="fr-FR" sz="2000" dirty="0"/>
              <a:t>. </a:t>
            </a:r>
            <a:endParaRPr lang="fr-FR" sz="2000" dirty="0" smtClean="0"/>
          </a:p>
          <a:p>
            <a:pPr marL="0" indent="0">
              <a:buNone/>
            </a:pPr>
            <a:r>
              <a:rPr lang="fr-FR" sz="2000" dirty="0" smtClean="0"/>
              <a:t>Bien </a:t>
            </a:r>
            <a:r>
              <a:rPr lang="fr-FR" sz="2000" dirty="0"/>
              <a:t>qu'ils aient constaté qu'on peut changer la taille de la figure, ils n'en déduisent rien, il faut les inciter à faire des observations systématiques pour différentes tailles de la figure... </a:t>
            </a:r>
            <a:endParaRPr lang="fr-FR" sz="2000" dirty="0" smtClean="0"/>
          </a:p>
          <a:p>
            <a:pPr marL="0" indent="0">
              <a:buNone/>
            </a:pPr>
            <a:r>
              <a:rPr lang="fr-FR" sz="2000" b="1" dirty="0" smtClean="0"/>
              <a:t>Les </a:t>
            </a:r>
            <a:r>
              <a:rPr lang="fr-FR" sz="2000" b="1" dirty="0"/>
              <a:t>changements de valeur numérique pour les longueurs les amènent alors à formuler la conjecture attendue : les diagonales tracées dans les deux rectangles ont toujours la même longueur. </a:t>
            </a:r>
            <a:r>
              <a:rPr lang="fr-FR" sz="2000" dirty="0"/>
              <a:t/>
            </a:r>
            <a:br>
              <a:rPr lang="fr-FR" sz="2000" dirty="0"/>
            </a:br>
            <a:r>
              <a:rPr lang="fr-FR" sz="2000" dirty="0"/>
              <a:t>Oui, mais pourquoi </a:t>
            </a:r>
            <a:r>
              <a:rPr lang="fr-FR" sz="2000" dirty="0" smtClean="0"/>
              <a:t>?</a:t>
            </a:r>
          </a:p>
          <a:p>
            <a:pPr marL="0" indent="0">
              <a:buNone/>
            </a:pPr>
            <a:endParaRPr lang="fr-FR" sz="2000" dirty="0" smtClean="0"/>
          </a:p>
          <a:p>
            <a:pPr marL="0" indent="0">
              <a:buNone/>
            </a:pPr>
            <a:r>
              <a:rPr lang="fr-FR" sz="2000" dirty="0" smtClean="0"/>
              <a:t>L'ouverture </a:t>
            </a:r>
            <a:r>
              <a:rPr lang="fr-FR" sz="2000" dirty="0"/>
              <a:t>de la consigne a pour résultat une grande hétérogénéité des attitudes et des réponses. Il faut alors relancer les plus faibles, jouer sur les interactions, et pour certains tout se joue au moment du bilan final.</a:t>
            </a:r>
          </a:p>
          <a:p>
            <a:pPr marL="0" indent="0">
              <a:buNone/>
            </a:pPr>
            <a:endParaRPr lang="fr-FR" sz="2000" dirty="0"/>
          </a:p>
        </p:txBody>
      </p:sp>
    </p:spTree>
    <p:extLst>
      <p:ext uri="{BB962C8B-B14F-4D97-AF65-F5344CB8AC3E}">
        <p14:creationId xmlns:p14="http://schemas.microsoft.com/office/powerpoint/2010/main" val="379915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301208"/>
            <a:ext cx="8183880" cy="733832"/>
          </a:xfrm>
        </p:spPr>
        <p:txBody>
          <a:bodyPr/>
          <a:lstStyle/>
          <a:p>
            <a:r>
              <a:rPr lang="fr-FR" dirty="0" smtClean="0"/>
              <a:t>2</a:t>
            </a:r>
            <a:r>
              <a:rPr lang="fr-FR" baseline="30000" dirty="0" smtClean="0"/>
              <a:t>ème</a:t>
            </a:r>
            <a:r>
              <a:rPr lang="fr-FR" dirty="0" smtClean="0"/>
              <a:t> version</a:t>
            </a:r>
            <a:endParaRPr lang="fr-FR" dirty="0"/>
          </a:p>
        </p:txBody>
      </p:sp>
      <p:sp>
        <p:nvSpPr>
          <p:cNvPr id="3" name="Espace réservé du contenu 2"/>
          <p:cNvSpPr>
            <a:spLocks noGrp="1"/>
          </p:cNvSpPr>
          <p:nvPr>
            <p:ph idx="1"/>
          </p:nvPr>
        </p:nvSpPr>
        <p:spPr/>
        <p:txBody>
          <a:bodyPr>
            <a:normAutofit fontScale="92500"/>
          </a:bodyPr>
          <a:lstStyle/>
          <a:p>
            <a:pPr marL="0" indent="0">
              <a:buNone/>
            </a:pPr>
            <a:r>
              <a:rPr lang="fr-FR" dirty="0" smtClean="0"/>
              <a:t>Une </a:t>
            </a:r>
            <a:r>
              <a:rPr lang="fr-FR" dirty="0"/>
              <a:t>première modification a été de proposer un seul rectangle, étant donné que le logiciel permet de visualiser les différentes positions de ce rectangle. </a:t>
            </a:r>
            <a:r>
              <a:rPr lang="fr-FR" dirty="0" smtClean="0"/>
              <a:t> </a:t>
            </a:r>
          </a:p>
          <a:p>
            <a:pPr marL="0" indent="0">
              <a:buNone/>
            </a:pPr>
            <a:r>
              <a:rPr lang="fr-FR" dirty="0" smtClean="0"/>
              <a:t>Une </a:t>
            </a:r>
            <a:r>
              <a:rPr lang="fr-FR" dirty="0"/>
              <a:t>deuxième modification a été de leur faire construire la figure. </a:t>
            </a:r>
            <a:r>
              <a:rPr lang="fr-FR" dirty="0" smtClean="0"/>
              <a:t>Le </a:t>
            </a:r>
            <a:r>
              <a:rPr lang="fr-FR" dirty="0"/>
              <a:t>fait d'avoir à construire la figure de départ peut en faciliter l'analyse. </a:t>
            </a:r>
            <a:endParaRPr lang="fr-FR" dirty="0" smtClean="0"/>
          </a:p>
          <a:p>
            <a:pPr marL="0" indent="0">
              <a:buNone/>
            </a:pPr>
            <a:r>
              <a:rPr lang="fr-FR" dirty="0" smtClean="0"/>
              <a:t>Enfin</a:t>
            </a:r>
            <a:r>
              <a:rPr lang="fr-FR" dirty="0"/>
              <a:t>, pour des raisons d'efficacité (gestion plus simple), </a:t>
            </a:r>
            <a:r>
              <a:rPr lang="fr-FR" dirty="0" smtClean="0"/>
              <a:t>une </a:t>
            </a:r>
            <a:r>
              <a:rPr lang="fr-FR" dirty="0"/>
              <a:t>consigne centrée sur l'objectif.</a:t>
            </a:r>
          </a:p>
        </p:txBody>
      </p:sp>
    </p:spTree>
    <p:extLst>
      <p:ext uri="{BB962C8B-B14F-4D97-AF65-F5344CB8AC3E}">
        <p14:creationId xmlns:p14="http://schemas.microsoft.com/office/powerpoint/2010/main" val="10767770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2771" y="5517232"/>
            <a:ext cx="8183880" cy="1051560"/>
          </a:xfrm>
        </p:spPr>
        <p:txBody>
          <a:bodyPr/>
          <a:lstStyle/>
          <a:p>
            <a:r>
              <a:rPr lang="fr-FR" b="0" dirty="0" smtClean="0">
                <a:solidFill>
                  <a:schemeClr val="tx1"/>
                </a:solidFill>
                <a:effectLst/>
                <a:latin typeface="Calibri" pitchFamily="34" charset="0"/>
                <a:ea typeface="Calibri" pitchFamily="34" charset="0"/>
                <a:cs typeface="Times New Roman" pitchFamily="18" charset="0"/>
              </a:rPr>
              <a:t>énoncé </a:t>
            </a:r>
            <a:r>
              <a:rPr lang="fr-FR" b="0" dirty="0">
                <a:solidFill>
                  <a:schemeClr val="tx1"/>
                </a:solidFill>
                <a:effectLst/>
                <a:latin typeface="Calibri" pitchFamily="34" charset="0"/>
                <a:ea typeface="Calibri" pitchFamily="34" charset="0"/>
                <a:cs typeface="Times New Roman" pitchFamily="18" charset="0"/>
              </a:rPr>
              <a:t>proposé aux élèves</a:t>
            </a:r>
            <a:endParaRPr lang="fr-FR" dirty="0"/>
          </a:p>
        </p:txBody>
      </p:sp>
      <p:sp>
        <p:nvSpPr>
          <p:cNvPr id="5" name="Rectangle 2"/>
          <p:cNvSpPr>
            <a:spLocks noChangeArrowheads="1"/>
          </p:cNvSpPr>
          <p:nvPr/>
        </p:nvSpPr>
        <p:spPr bwMode="auto">
          <a:xfrm>
            <a:off x="503238" y="1266195"/>
            <a:ext cx="21993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Image 13" descr="enonce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9908" y="263268"/>
            <a:ext cx="2491718" cy="226746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627784" y="452593"/>
            <a:ext cx="5940152" cy="5712711"/>
          </a:xfrm>
          <a:prstGeom prst="rect">
            <a:avLst/>
          </a:prstGeom>
        </p:spPr>
        <p:txBody>
          <a:bodyPr wrap="square">
            <a:spAutoFit/>
          </a:bodyPr>
          <a:lstStyle/>
          <a:p>
            <a:pPr>
              <a:lnSpc>
                <a:spcPct val="115000"/>
              </a:lnSpc>
              <a:spcAft>
                <a:spcPts val="1000"/>
              </a:spcAft>
            </a:pPr>
            <a:r>
              <a:rPr lang="fr-FR" dirty="0" smtClean="0">
                <a:effectLst/>
              </a:rPr>
              <a:t>La figure ci-contre correspond au programme de construction suivant :</a:t>
            </a:r>
            <a:br>
              <a:rPr lang="fr-FR" dirty="0" smtClean="0">
                <a:effectLst/>
              </a:rPr>
            </a:br>
            <a:r>
              <a:rPr lang="fr-FR" dirty="0" smtClean="0">
                <a:effectLst/>
              </a:rPr>
              <a:t>   - Les droites d</a:t>
            </a:r>
            <a:r>
              <a:rPr lang="fr-FR" baseline="-25000" dirty="0" smtClean="0">
                <a:effectLst/>
              </a:rPr>
              <a:t>1</a:t>
            </a:r>
            <a:r>
              <a:rPr lang="fr-FR" dirty="0" smtClean="0">
                <a:effectLst/>
              </a:rPr>
              <a:t> et d</a:t>
            </a:r>
            <a:r>
              <a:rPr lang="fr-FR" baseline="-25000" dirty="0" smtClean="0">
                <a:effectLst/>
              </a:rPr>
              <a:t>2</a:t>
            </a:r>
            <a:r>
              <a:rPr lang="fr-FR" dirty="0" smtClean="0">
                <a:effectLst/>
              </a:rPr>
              <a:t> sont perpendiculaires. On appelle O leur point d'intersection.</a:t>
            </a:r>
            <a:br>
              <a:rPr lang="fr-FR" dirty="0" smtClean="0">
                <a:effectLst/>
              </a:rPr>
            </a:br>
            <a:r>
              <a:rPr lang="fr-FR" dirty="0" smtClean="0">
                <a:effectLst/>
              </a:rPr>
              <a:t>   - C est un cercle de centre O, M est un point de ce cercle.</a:t>
            </a:r>
            <a:br>
              <a:rPr lang="fr-FR" dirty="0" smtClean="0">
                <a:effectLst/>
              </a:rPr>
            </a:br>
            <a:r>
              <a:rPr lang="fr-FR" dirty="0" smtClean="0">
                <a:effectLst/>
              </a:rPr>
              <a:t>   - La perpendiculaire à la droite d</a:t>
            </a:r>
            <a:r>
              <a:rPr lang="fr-FR" baseline="-25000" dirty="0" smtClean="0">
                <a:effectLst/>
              </a:rPr>
              <a:t>1</a:t>
            </a:r>
            <a:r>
              <a:rPr lang="fr-FR" dirty="0" smtClean="0">
                <a:effectLst/>
              </a:rPr>
              <a:t> passant par le point M coupe d</a:t>
            </a:r>
            <a:r>
              <a:rPr lang="fr-FR" baseline="-25000" dirty="0" smtClean="0">
                <a:effectLst/>
              </a:rPr>
              <a:t>1</a:t>
            </a:r>
            <a:r>
              <a:rPr lang="fr-FR" dirty="0" smtClean="0">
                <a:effectLst/>
              </a:rPr>
              <a:t> en N.</a:t>
            </a:r>
            <a:br>
              <a:rPr lang="fr-FR" dirty="0" smtClean="0">
                <a:effectLst/>
              </a:rPr>
            </a:br>
            <a:r>
              <a:rPr lang="fr-FR" dirty="0" smtClean="0">
                <a:effectLst/>
              </a:rPr>
              <a:t>   - La perpendiculaire à la droite d</a:t>
            </a:r>
            <a:r>
              <a:rPr lang="fr-FR" baseline="-25000" dirty="0" smtClean="0">
                <a:effectLst/>
              </a:rPr>
              <a:t>2</a:t>
            </a:r>
            <a:r>
              <a:rPr lang="fr-FR" dirty="0" smtClean="0">
                <a:effectLst/>
              </a:rPr>
              <a:t> passant par le point M coupe d</a:t>
            </a:r>
            <a:r>
              <a:rPr lang="fr-FR" baseline="-25000" dirty="0" smtClean="0">
                <a:effectLst/>
              </a:rPr>
              <a:t>2</a:t>
            </a:r>
            <a:r>
              <a:rPr lang="fr-FR" dirty="0" smtClean="0">
                <a:effectLst/>
              </a:rPr>
              <a:t> en P.</a:t>
            </a:r>
            <a:br>
              <a:rPr lang="fr-FR" dirty="0" smtClean="0">
                <a:effectLst/>
              </a:rPr>
            </a:br>
            <a:r>
              <a:rPr lang="fr-FR" dirty="0" smtClean="0">
                <a:effectLst/>
              </a:rPr>
              <a:t>1° A l'aide du logiciel CABRI, faire une conjecture à propos de la longueur NP quand M se déplace sur le cercle C.</a:t>
            </a:r>
            <a:br>
              <a:rPr lang="fr-FR" dirty="0" smtClean="0">
                <a:effectLst/>
              </a:rPr>
            </a:br>
            <a:r>
              <a:rPr lang="fr-FR" dirty="0" smtClean="0">
                <a:effectLst/>
              </a:rPr>
              <a:t>2° Faire sur votre cahier un schéma (figure) qui illustre cette conjecture.</a:t>
            </a:r>
            <a:br>
              <a:rPr lang="fr-FR" dirty="0" smtClean="0">
                <a:effectLst/>
              </a:rPr>
            </a:br>
            <a:r>
              <a:rPr lang="fr-FR" dirty="0" smtClean="0">
                <a:effectLst/>
              </a:rPr>
              <a:t>3° Qu'est-ce qui permet d'expliquer l'affirmation énoncée dans la conjecture ?</a:t>
            </a:r>
            <a:endParaRPr lang="fr-FR" dirty="0">
              <a:effectLst/>
              <a:latin typeface="Calibri"/>
              <a:ea typeface="Calibri"/>
              <a:cs typeface="Times New Roman"/>
            </a:endParaRPr>
          </a:p>
        </p:txBody>
      </p:sp>
    </p:spTree>
    <p:extLst>
      <p:ext uri="{BB962C8B-B14F-4D97-AF65-F5344CB8AC3E}">
        <p14:creationId xmlns:p14="http://schemas.microsoft.com/office/powerpoint/2010/main" val="535232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02920" y="530352"/>
            <a:ext cx="8183880" cy="5418928"/>
          </a:xfrm>
        </p:spPr>
        <p:txBody>
          <a:bodyPr>
            <a:normAutofit fontScale="85000" lnSpcReduction="10000"/>
          </a:bodyPr>
          <a:lstStyle/>
          <a:p>
            <a:pPr marL="0" indent="0">
              <a:spcBef>
                <a:spcPts val="0"/>
              </a:spcBef>
              <a:buClrTx/>
              <a:buSzTx/>
              <a:buNone/>
              <a:defRPr/>
            </a:pPr>
            <a:r>
              <a:rPr lang="fr-FR" dirty="0"/>
              <a:t>La recherche d'une preuve s'est heurtée à deux écueils.</a:t>
            </a:r>
            <a:br>
              <a:rPr lang="fr-FR" dirty="0"/>
            </a:br>
            <a:r>
              <a:rPr lang="fr-FR" dirty="0"/>
              <a:t>- Le logiciel donne un résultat qui leur semble indiscutable et qui ne les intrigue pas suffisamment pour susciter un besoin d'explication.</a:t>
            </a:r>
            <a:br>
              <a:rPr lang="fr-FR" dirty="0"/>
            </a:br>
            <a:r>
              <a:rPr lang="fr-FR" dirty="0"/>
              <a:t>- D'autre part la fermeture de la consigne induit une limitation du champ d'exploration, et ils n'ont pas assez d'observations pour construire la preuve. Pour aborder celle-ci, il faut leur demander de reprendre les observations, avec toute liberté de tracer, mesurer, bref revenir à un dispositif assez semblable à celui de la première situation.</a:t>
            </a:r>
            <a:br>
              <a:rPr lang="fr-FR" dirty="0"/>
            </a:br>
            <a:r>
              <a:rPr lang="fr-FR" dirty="0"/>
              <a:t>Comme prévu, cependant, le fait d'avoir un seul rectangle allège l'explication, une fois trouvée l'idée de la preuve.</a:t>
            </a:r>
          </a:p>
          <a:p>
            <a:endParaRPr lang="fr-FR" dirty="0"/>
          </a:p>
          <a:p>
            <a:endParaRPr lang="fr-FR" dirty="0"/>
          </a:p>
        </p:txBody>
      </p:sp>
    </p:spTree>
    <p:extLst>
      <p:ext uri="{BB962C8B-B14F-4D97-AF65-F5344CB8AC3E}">
        <p14:creationId xmlns:p14="http://schemas.microsoft.com/office/powerpoint/2010/main" val="2536421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45224"/>
            <a:ext cx="8183880" cy="805840"/>
          </a:xfrm>
        </p:spPr>
        <p:txBody>
          <a:bodyPr>
            <a:noAutofit/>
          </a:bodyPr>
          <a:lstStyle/>
          <a:p>
            <a:r>
              <a:rPr lang="fr-FR" sz="2400" dirty="0" smtClean="0"/>
              <a:t>Comment </a:t>
            </a:r>
            <a:r>
              <a:rPr lang="fr-FR" sz="2400" dirty="0"/>
              <a:t>transformer ce problème pour en faire une vraie situation de recherche</a:t>
            </a:r>
          </a:p>
        </p:txBody>
      </p:sp>
      <p:sp>
        <p:nvSpPr>
          <p:cNvPr id="3" name="Espace réservé du contenu 2"/>
          <p:cNvSpPr>
            <a:spLocks noGrp="1"/>
          </p:cNvSpPr>
          <p:nvPr>
            <p:ph idx="1"/>
          </p:nvPr>
        </p:nvSpPr>
        <p:spPr>
          <a:xfrm>
            <a:off x="395536" y="188640"/>
            <a:ext cx="8640960" cy="4896544"/>
          </a:xfrm>
        </p:spPr>
        <p:txBody>
          <a:bodyPr>
            <a:noAutofit/>
          </a:bodyPr>
          <a:lstStyle/>
          <a:p>
            <a:pPr marL="0" indent="0">
              <a:buNone/>
            </a:pPr>
            <a:r>
              <a:rPr lang="fr-FR" sz="2000" dirty="0" smtClean="0"/>
              <a:t>Transformer </a:t>
            </a:r>
            <a:r>
              <a:rPr lang="fr-FR" sz="2000" dirty="0"/>
              <a:t>M en point libre dans le plan et donc </a:t>
            </a:r>
            <a:r>
              <a:rPr lang="fr-FR" sz="2000" dirty="0" smtClean="0"/>
              <a:t>inverser </a:t>
            </a:r>
            <a:r>
              <a:rPr lang="fr-FR" sz="2000" dirty="0"/>
              <a:t>la question : où faut-il placer M pour que NP ait une longueur constante donnée ? </a:t>
            </a:r>
          </a:p>
          <a:p>
            <a:pPr marL="0" indent="0">
              <a:buNone/>
            </a:pPr>
            <a:r>
              <a:rPr lang="fr-FR" sz="2000" b="1" dirty="0"/>
              <a:t>Enoncé élève </a:t>
            </a:r>
          </a:p>
          <a:p>
            <a:pPr marL="0" indent="0">
              <a:buNone/>
            </a:pPr>
            <a:r>
              <a:rPr lang="fr-FR" sz="2000" dirty="0"/>
              <a:t>1° Faire la construction suivante avec le logiciel CABRI.</a:t>
            </a:r>
          </a:p>
          <a:p>
            <a:pPr marL="0" lvl="0" indent="0">
              <a:buNone/>
            </a:pPr>
            <a:r>
              <a:rPr lang="fr-FR" sz="2000" dirty="0"/>
              <a:t>Tracer deux droites perpendiculaires (d1) et (d2) sécantes en O. </a:t>
            </a:r>
          </a:p>
          <a:p>
            <a:pPr marL="0" lvl="0" indent="0">
              <a:buNone/>
            </a:pPr>
            <a:r>
              <a:rPr lang="fr-FR" sz="2000" dirty="0"/>
              <a:t>Placer un point M qui n'appartient pas à ces droites.</a:t>
            </a:r>
          </a:p>
          <a:p>
            <a:pPr marL="0" lvl="0" indent="0">
              <a:buNone/>
            </a:pPr>
            <a:r>
              <a:rPr lang="fr-FR" sz="2000" dirty="0"/>
              <a:t>Tracer le rectangle MNOP tel que N soit sur la droite (d1) et P sur la droite (d2).</a:t>
            </a:r>
          </a:p>
          <a:p>
            <a:pPr marL="0" indent="0">
              <a:buNone/>
            </a:pPr>
            <a:r>
              <a:rPr lang="fr-FR" sz="2000" b="1" i="1" dirty="0"/>
              <a:t>On veut trouver tous les emplacements possibles du point M tels que le segment [AB] </a:t>
            </a:r>
            <a:r>
              <a:rPr lang="fr-FR" sz="2000" b="1" i="1"/>
              <a:t>mesure </a:t>
            </a:r>
            <a:r>
              <a:rPr lang="fr-FR" sz="2000" b="1" i="1" smtClean="0"/>
              <a:t>5cm.</a:t>
            </a:r>
            <a:r>
              <a:rPr lang="fr-FR" sz="2000" b="1" i="1" smtClean="0">
                <a:hlinkClick r:id="rId3" action="ppaction://hlinkfile"/>
              </a:rPr>
              <a:t>lieuMysterieux.ggb</a:t>
            </a:r>
            <a:r>
              <a:rPr lang="fr-FR" sz="2000" dirty="0"/>
              <a:t/>
            </a:r>
            <a:br>
              <a:rPr lang="fr-FR" sz="2000" dirty="0"/>
            </a:br>
            <a:r>
              <a:rPr lang="fr-FR" sz="2000" dirty="0" smtClean="0"/>
              <a:t>2</a:t>
            </a:r>
            <a:r>
              <a:rPr lang="fr-FR" sz="2000" dirty="0"/>
              <a:t>° Que peut-on dire de ces emplacements ?</a:t>
            </a:r>
            <a:br>
              <a:rPr lang="fr-FR" sz="2000" dirty="0"/>
            </a:br>
            <a:r>
              <a:rPr lang="fr-FR" sz="2000" dirty="0"/>
              <a:t>3° Ces emplacements se trouvent sur une figure à déterminer. Quelle est cette figure ? Donne toutes les caractéristiques de celle-ci.</a:t>
            </a:r>
          </a:p>
          <a:p>
            <a:endParaRPr lang="fr-FR" sz="2000" dirty="0"/>
          </a:p>
        </p:txBody>
      </p:sp>
    </p:spTree>
    <p:extLst>
      <p:ext uri="{BB962C8B-B14F-4D97-AF65-F5344CB8AC3E}">
        <p14:creationId xmlns:p14="http://schemas.microsoft.com/office/powerpoint/2010/main" val="34316692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51520" y="260648"/>
            <a:ext cx="8892480" cy="6480720"/>
          </a:xfrm>
        </p:spPr>
        <p:txBody>
          <a:bodyPr>
            <a:normAutofit fontScale="77500" lnSpcReduction="20000"/>
          </a:bodyPr>
          <a:lstStyle/>
          <a:p>
            <a:pPr marL="0" indent="0">
              <a:buNone/>
            </a:pPr>
            <a:r>
              <a:rPr lang="fr-FR" dirty="0"/>
              <a:t>P</a:t>
            </a:r>
            <a:r>
              <a:rPr lang="fr-FR" dirty="0" smtClean="0"/>
              <a:t>roblème </a:t>
            </a:r>
            <a:r>
              <a:rPr lang="fr-FR" dirty="0"/>
              <a:t>de la mémoire des endroits possibles, </a:t>
            </a:r>
            <a:r>
              <a:rPr lang="fr-FR" dirty="0" smtClean="0"/>
              <a:t>" </a:t>
            </a:r>
            <a:r>
              <a:rPr lang="fr-FR" i="1" dirty="0"/>
              <a:t>comment faire pour se rappeler des bons endroits ? </a:t>
            </a:r>
            <a:r>
              <a:rPr lang="fr-FR" dirty="0"/>
              <a:t>".</a:t>
            </a:r>
            <a:br>
              <a:rPr lang="fr-FR" dirty="0"/>
            </a:br>
            <a:r>
              <a:rPr lang="fr-FR" dirty="0"/>
              <a:t>Deux techniques sont possibles.</a:t>
            </a:r>
            <a:br>
              <a:rPr lang="fr-FR" dirty="0"/>
            </a:br>
            <a:r>
              <a:rPr lang="fr-FR" dirty="0"/>
              <a:t>On peut proposer aux élèves de placer et punaiser un point aussi près que possible de chaque point trouvé (</a:t>
            </a:r>
            <a:r>
              <a:rPr lang="fr-FR" dirty="0" err="1"/>
              <a:t>fig</a:t>
            </a:r>
            <a:r>
              <a:rPr lang="fr-FR" dirty="0"/>
              <a:t> 1) . </a:t>
            </a:r>
            <a:endParaRPr lang="fr-FR" dirty="0" smtClean="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smtClean="0"/>
          </a:p>
          <a:p>
            <a:pPr marL="0" indent="0">
              <a:buNone/>
            </a:pPr>
            <a:endParaRPr lang="fr-FR" dirty="0"/>
          </a:p>
          <a:p>
            <a:pPr marL="0" indent="0">
              <a:buNone/>
            </a:pPr>
            <a:endParaRPr lang="fr-FR" dirty="0"/>
          </a:p>
          <a:p>
            <a:pPr marL="0" indent="0">
              <a:buNone/>
            </a:pPr>
            <a:r>
              <a:rPr lang="fr-FR" dirty="0"/>
              <a:t/>
            </a:r>
            <a:br>
              <a:rPr lang="fr-FR" dirty="0"/>
            </a:br>
            <a:r>
              <a:rPr lang="fr-FR" dirty="0"/>
              <a:t>Une autre possibilité est d'utiliser la fonctionnalité TRACE, qui permet l'affichage de la trace d'un objet dans ses déplacements. </a:t>
            </a:r>
            <a:r>
              <a:rPr lang="fr-FR" dirty="0" smtClean="0"/>
              <a:t>Mais</a:t>
            </a:r>
            <a:r>
              <a:rPr lang="fr-FR" dirty="0"/>
              <a:t>, pour obtenir un lieu sans trop de bavures il vaut mieux avoir une idée de celui-ci. </a:t>
            </a:r>
            <a:r>
              <a:rPr lang="fr-FR" dirty="0" smtClean="0"/>
              <a:t>Ils </a:t>
            </a:r>
            <a:r>
              <a:rPr lang="fr-FR" dirty="0"/>
              <a:t>se retrouvent donc rapidement avec des nuages de points dans tout le plan et pas seulement à proximité du cercle à conjecturer (</a:t>
            </a:r>
            <a:r>
              <a:rPr lang="fr-FR" dirty="0" err="1"/>
              <a:t>fig</a:t>
            </a:r>
            <a:r>
              <a:rPr lang="fr-FR" dirty="0"/>
              <a:t> 2). Nous leur avons proposé de concrétiser les « bons endroits » par un « pâté » en insistant avec la trace autour de </a:t>
            </a:r>
            <a:r>
              <a:rPr lang="fr-FR" dirty="0" smtClean="0"/>
              <a:t>ceux-ci (</a:t>
            </a:r>
            <a:r>
              <a:rPr lang="fr-FR" dirty="0" err="1" smtClean="0"/>
              <a:t>fig</a:t>
            </a:r>
            <a:r>
              <a:rPr lang="fr-FR" dirty="0" smtClean="0"/>
              <a:t> 3)</a:t>
            </a:r>
            <a:endParaRPr lang="fr-FR" dirty="0"/>
          </a:p>
        </p:txBody>
      </p:sp>
      <p:grpSp>
        <p:nvGrpSpPr>
          <p:cNvPr id="7" name="Groupe 6"/>
          <p:cNvGrpSpPr/>
          <p:nvPr/>
        </p:nvGrpSpPr>
        <p:grpSpPr>
          <a:xfrm>
            <a:off x="941548" y="1817544"/>
            <a:ext cx="6726796" cy="1800200"/>
            <a:chOff x="467544" y="1817544"/>
            <a:chExt cx="6726796" cy="1800200"/>
          </a:xfrm>
        </p:grpSpPr>
        <p:pic>
          <p:nvPicPr>
            <p:cNvPr id="4" name="Image 3" descr="figure"/>
            <p:cNvPicPr/>
            <p:nvPr/>
          </p:nvPicPr>
          <p:blipFill>
            <a:blip r:embed="rId3">
              <a:extLst>
                <a:ext uri="{28A0092B-C50C-407E-A947-70E740481C1C}">
                  <a14:useLocalDpi xmlns:a14="http://schemas.microsoft.com/office/drawing/2010/main" val="0"/>
                </a:ext>
              </a:extLst>
            </a:blip>
            <a:srcRect/>
            <a:stretch>
              <a:fillRect/>
            </a:stretch>
          </p:blipFill>
          <p:spPr bwMode="auto">
            <a:xfrm>
              <a:off x="467544" y="1831184"/>
              <a:ext cx="2083435" cy="1772920"/>
            </a:xfrm>
            <a:prstGeom prst="rect">
              <a:avLst/>
            </a:prstGeom>
            <a:noFill/>
            <a:ln>
              <a:noFill/>
            </a:ln>
          </p:spPr>
        </p:pic>
        <p:pic>
          <p:nvPicPr>
            <p:cNvPr id="5" name="Image 4" descr="figure"/>
            <p:cNvPicPr/>
            <p:nvPr/>
          </p:nvPicPr>
          <p:blipFill>
            <a:blip r:embed="rId4">
              <a:extLst>
                <a:ext uri="{28A0092B-C50C-407E-A947-70E740481C1C}">
                  <a14:useLocalDpi xmlns:a14="http://schemas.microsoft.com/office/drawing/2010/main" val="0"/>
                </a:ext>
              </a:extLst>
            </a:blip>
            <a:srcRect/>
            <a:stretch>
              <a:fillRect/>
            </a:stretch>
          </p:blipFill>
          <p:spPr bwMode="auto">
            <a:xfrm>
              <a:off x="2958782" y="1817544"/>
              <a:ext cx="2027555" cy="1800200"/>
            </a:xfrm>
            <a:prstGeom prst="rect">
              <a:avLst/>
            </a:prstGeom>
            <a:noFill/>
            <a:ln>
              <a:noFill/>
            </a:ln>
          </p:spPr>
        </p:pic>
        <p:pic>
          <p:nvPicPr>
            <p:cNvPr id="6" name="Image 5" descr="figure"/>
            <p:cNvPicPr/>
            <p:nvPr/>
          </p:nvPicPr>
          <p:blipFill>
            <a:blip r:embed="rId5">
              <a:extLst>
                <a:ext uri="{28A0092B-C50C-407E-A947-70E740481C1C}">
                  <a14:useLocalDpi xmlns:a14="http://schemas.microsoft.com/office/drawing/2010/main" val="0"/>
                </a:ext>
              </a:extLst>
            </a:blip>
            <a:srcRect/>
            <a:stretch>
              <a:fillRect/>
            </a:stretch>
          </p:blipFill>
          <p:spPr bwMode="auto">
            <a:xfrm>
              <a:off x="5394140" y="1847934"/>
              <a:ext cx="1800200" cy="1739420"/>
            </a:xfrm>
            <a:prstGeom prst="rect">
              <a:avLst/>
            </a:prstGeom>
            <a:noFill/>
            <a:ln>
              <a:noFill/>
            </a:ln>
          </p:spPr>
        </p:pic>
      </p:grpSp>
    </p:spTree>
    <p:extLst>
      <p:ext uri="{BB962C8B-B14F-4D97-AF65-F5344CB8AC3E}">
        <p14:creationId xmlns:p14="http://schemas.microsoft.com/office/powerpoint/2010/main" val="33480641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51520" y="260648"/>
            <a:ext cx="8892480" cy="5706960"/>
          </a:xfrm>
        </p:spPr>
        <p:txBody>
          <a:bodyPr>
            <a:noAutofit/>
          </a:bodyPr>
          <a:lstStyle/>
          <a:p>
            <a:pPr marL="0" indent="0">
              <a:buNone/>
            </a:pPr>
            <a:r>
              <a:rPr lang="fr-FR" sz="2200" dirty="0"/>
              <a:t>L</a:t>
            </a:r>
            <a:r>
              <a:rPr lang="fr-FR" sz="2200" dirty="0" smtClean="0"/>
              <a:t>es </a:t>
            </a:r>
            <a:r>
              <a:rPr lang="fr-FR" sz="2200" dirty="0"/>
              <a:t>mesures données par le logiciel ne sont pas utilisées pour donner directement un résultat, mais permettent de faire émerger peu à peu une conjecture. L'appui sur une valeur numérique (5 cm) est facilitant, sans nuire à la généralité du problème.</a:t>
            </a:r>
            <a:br>
              <a:rPr lang="fr-FR" sz="2200" dirty="0"/>
            </a:br>
            <a:r>
              <a:rPr lang="fr-FR" sz="2200" b="1" dirty="0"/>
              <a:t>La validation par le logiciel reste possible mais correspond à une approche expérimentale (l'expérience consiste à construire le cercle que l'on pense être le lieu).</a:t>
            </a:r>
          </a:p>
          <a:p>
            <a:pPr marL="0" indent="0">
              <a:buNone/>
            </a:pPr>
            <a:r>
              <a:rPr lang="fr-FR" sz="2200" dirty="0"/>
              <a:t>De fait, des trois versions expérimentées, seule la dernière a créé une réelle recherche, une véritable découverte. </a:t>
            </a:r>
            <a:endParaRPr lang="fr-FR" sz="2200" dirty="0" smtClean="0"/>
          </a:p>
          <a:p>
            <a:pPr marL="0" indent="0">
              <a:buNone/>
            </a:pPr>
            <a:r>
              <a:rPr lang="fr-FR" sz="2200" dirty="0" smtClean="0"/>
              <a:t>La </a:t>
            </a:r>
            <a:r>
              <a:rPr lang="fr-FR" sz="2200" dirty="0"/>
              <a:t>recherche du lieu a créé une émulation entre les élèves et une envie de découvrir les « bons emplacements ». Tous les élèves ont pu rentrer dans la phase de recherche.</a:t>
            </a:r>
          </a:p>
          <a:p>
            <a:pPr marL="0" indent="0">
              <a:buNone/>
            </a:pPr>
            <a:r>
              <a:rPr lang="fr-FR" sz="2200" dirty="0"/>
              <a:t>Dans les trois cas, la recherche de la preuve pose des difficultés aux élèves ainsi que son assimilation, mais dans la dernière version, elle </a:t>
            </a:r>
            <a:r>
              <a:rPr lang="fr-FR" sz="2200" dirty="0" smtClean="0"/>
              <a:t>répond à </a:t>
            </a:r>
            <a:r>
              <a:rPr lang="fr-FR" sz="2200" dirty="0"/>
              <a:t>une interrogation qui a eu le temps de s'élaborer : « comment cela se fait-il que...? »</a:t>
            </a:r>
          </a:p>
        </p:txBody>
      </p:sp>
    </p:spTree>
    <p:extLst>
      <p:ext uri="{BB962C8B-B14F-4D97-AF65-F5344CB8AC3E}">
        <p14:creationId xmlns:p14="http://schemas.microsoft.com/office/powerpoint/2010/main" val="2510760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buNone/>
            </a:pPr>
            <a:r>
              <a:rPr lang="fr-FR" dirty="0"/>
              <a:t>Les logiciels de géométrie dynamique (Cabri, </a:t>
            </a:r>
            <a:r>
              <a:rPr lang="fr-FR" dirty="0" err="1"/>
              <a:t>Geogebra</a:t>
            </a:r>
            <a:r>
              <a:rPr lang="fr-FR" dirty="0"/>
              <a:t>...) semblent particulièrement adaptés quand le but recherché </a:t>
            </a:r>
            <a:r>
              <a:rPr lang="fr-FR" dirty="0" smtClean="0"/>
              <a:t>est surtout </a:t>
            </a:r>
            <a:r>
              <a:rPr lang="fr-FR" dirty="0"/>
              <a:t>d'établir une conjecture. </a:t>
            </a:r>
            <a:endParaRPr lang="fr-FR" dirty="0" smtClean="0"/>
          </a:p>
          <a:p>
            <a:pPr marL="0" indent="0">
              <a:buNone/>
            </a:pPr>
            <a:r>
              <a:rPr lang="fr-FR" dirty="0" smtClean="0"/>
              <a:t>Leur </a:t>
            </a:r>
            <a:r>
              <a:rPr lang="fr-FR" dirty="0"/>
              <a:t>utilisation en classe, par les élèves ou l'enseignant, peut avoir pour conséquence une évolution du contenu des énoncés.</a:t>
            </a:r>
          </a:p>
        </p:txBody>
      </p:sp>
    </p:spTree>
    <p:extLst>
      <p:ext uri="{BB962C8B-B14F-4D97-AF65-F5344CB8AC3E}">
        <p14:creationId xmlns:p14="http://schemas.microsoft.com/office/powerpoint/2010/main" val="3597695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100" i="1" dirty="0"/>
              <a:t>Ecueils dans l'adaptation d'activités</a:t>
            </a:r>
            <a:r>
              <a:rPr lang="fr-FR" sz="3100" dirty="0"/>
              <a:t/>
            </a:r>
            <a:br>
              <a:rPr lang="fr-FR" sz="3100" dirty="0"/>
            </a:b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Des situations « papier-crayon </a:t>
            </a:r>
            <a:r>
              <a:rPr lang="fr-FR" dirty="0"/>
              <a:t>»</a:t>
            </a:r>
            <a:r>
              <a:rPr lang="fr-FR" dirty="0" smtClean="0"/>
              <a:t> propices </a:t>
            </a:r>
            <a:r>
              <a:rPr lang="fr-FR" dirty="0"/>
              <a:t>au débat </a:t>
            </a:r>
            <a:endParaRPr lang="fr-FR" dirty="0" smtClean="0"/>
          </a:p>
          <a:p>
            <a:pPr marL="0" indent="0">
              <a:buNone/>
            </a:pPr>
            <a:r>
              <a:rPr lang="fr-FR" dirty="0" smtClean="0"/>
              <a:t>Mais l'absence </a:t>
            </a:r>
            <a:r>
              <a:rPr lang="fr-FR" dirty="0"/>
              <a:t>de contre-exemples constatés sur </a:t>
            </a:r>
            <a:r>
              <a:rPr lang="fr-FR" dirty="0" smtClean="0"/>
              <a:t>l'écran peut </a:t>
            </a:r>
            <a:r>
              <a:rPr lang="fr-FR" dirty="0"/>
              <a:t>sembler une preuve suffisante aux </a:t>
            </a:r>
            <a:r>
              <a:rPr lang="fr-FR" dirty="0" smtClean="0"/>
              <a:t>élèves : </a:t>
            </a:r>
          </a:p>
          <a:p>
            <a:r>
              <a:rPr lang="fr-FR" dirty="0" smtClean="0"/>
              <a:t>tous </a:t>
            </a:r>
            <a:r>
              <a:rPr lang="fr-FR" dirty="0"/>
              <a:t>les cas semblent avoir été étudiés, </a:t>
            </a:r>
            <a:endParaRPr lang="fr-FR" dirty="0" smtClean="0"/>
          </a:p>
          <a:p>
            <a:r>
              <a:rPr lang="fr-FR" dirty="0" smtClean="0"/>
              <a:t>la </a:t>
            </a:r>
            <a:r>
              <a:rPr lang="fr-FR" dirty="0"/>
              <a:t>précision des mesures </a:t>
            </a:r>
            <a:r>
              <a:rPr lang="fr-FR" dirty="0" smtClean="0"/>
              <a:t>du logiciel laisse </a:t>
            </a:r>
            <a:r>
              <a:rPr lang="fr-FR" dirty="0"/>
              <a:t>rarement la place au doute. </a:t>
            </a:r>
            <a:endParaRPr lang="fr-FR" dirty="0" smtClean="0"/>
          </a:p>
          <a:p>
            <a:pPr marL="0" indent="0">
              <a:buNone/>
            </a:pPr>
            <a:r>
              <a:rPr lang="fr-FR" dirty="0" smtClean="0"/>
              <a:t>Les </a:t>
            </a:r>
            <a:r>
              <a:rPr lang="fr-FR" dirty="0"/>
              <a:t>élèves sont rapidement convaincus d'avoir « la bonne réponse » et peu motivés pour chercher une démonstration.</a:t>
            </a:r>
          </a:p>
        </p:txBody>
      </p:sp>
    </p:spTree>
    <p:extLst>
      <p:ext uri="{BB962C8B-B14F-4D97-AF65-F5344CB8AC3E}">
        <p14:creationId xmlns:p14="http://schemas.microsoft.com/office/powerpoint/2010/main" val="935073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445224"/>
            <a:ext cx="8183880" cy="589816"/>
          </a:xfrm>
        </p:spPr>
        <p:txBody>
          <a:bodyPr>
            <a:normAutofit fontScale="90000"/>
          </a:bodyPr>
          <a:lstStyle/>
          <a:p>
            <a:r>
              <a:rPr lang="fr-FR" dirty="0" smtClean="0"/>
              <a:t>Exemple </a:t>
            </a:r>
            <a:endParaRPr lang="fr-FR" dirty="0"/>
          </a:p>
        </p:txBody>
      </p:sp>
      <p:pic>
        <p:nvPicPr>
          <p:cNvPr id="4" name="Espace réservé du contenu 3" descr="figure"/>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5536" y="692696"/>
            <a:ext cx="2880320" cy="1800200"/>
          </a:xfrm>
          <a:prstGeom prst="rect">
            <a:avLst/>
          </a:prstGeom>
          <a:noFill/>
          <a:ln>
            <a:noFill/>
          </a:ln>
        </p:spPr>
      </p:pic>
      <p:sp>
        <p:nvSpPr>
          <p:cNvPr id="5" name="Rectangle 4"/>
          <p:cNvSpPr/>
          <p:nvPr/>
        </p:nvSpPr>
        <p:spPr>
          <a:xfrm>
            <a:off x="3275856" y="548680"/>
            <a:ext cx="5328592" cy="2862322"/>
          </a:xfrm>
          <a:prstGeom prst="rect">
            <a:avLst/>
          </a:prstGeom>
        </p:spPr>
        <p:txBody>
          <a:bodyPr wrap="square">
            <a:spAutoFit/>
          </a:bodyPr>
          <a:lstStyle/>
          <a:p>
            <a:r>
              <a:rPr lang="fr-FR" sz="2000" dirty="0"/>
              <a:t>Le point M étant un point quelconque de la diagonale du rectangle ABCD, il s'agit de comparer les aires des rectangles jaune et vert.</a:t>
            </a:r>
            <a:br>
              <a:rPr lang="fr-FR" sz="2000" dirty="0"/>
            </a:br>
            <a:r>
              <a:rPr lang="fr-FR" sz="2000" dirty="0"/>
              <a:t/>
            </a:r>
            <a:br>
              <a:rPr lang="fr-FR" sz="2000" dirty="0"/>
            </a:br>
            <a:r>
              <a:rPr lang="fr-FR" sz="2000" dirty="0"/>
              <a:t>L'objectif en travail papier-crayon est de créer un débat qui montre l'intérêt du raisonnement par rapport aux calculs basés sur un mesurage.</a:t>
            </a:r>
          </a:p>
        </p:txBody>
      </p:sp>
      <p:sp>
        <p:nvSpPr>
          <p:cNvPr id="6" name="Rectangle 5"/>
          <p:cNvSpPr/>
          <p:nvPr/>
        </p:nvSpPr>
        <p:spPr>
          <a:xfrm>
            <a:off x="395536" y="3506232"/>
            <a:ext cx="8496944" cy="1938992"/>
          </a:xfrm>
          <a:prstGeom prst="rect">
            <a:avLst/>
          </a:prstGeom>
        </p:spPr>
        <p:txBody>
          <a:bodyPr wrap="square">
            <a:spAutoFit/>
          </a:bodyPr>
          <a:lstStyle/>
          <a:p>
            <a:r>
              <a:rPr lang="fr-FR" sz="2400" dirty="0" smtClean="0"/>
              <a:t>Les élèves constatent, ils n'ont </a:t>
            </a:r>
            <a:r>
              <a:rPr lang="fr-FR" sz="2400" dirty="0"/>
              <a:t>aucune raison de mettre en doute les résultats produits par le logiciel. </a:t>
            </a:r>
            <a:endParaRPr lang="fr-FR" sz="2400" dirty="0" smtClean="0"/>
          </a:p>
          <a:p>
            <a:r>
              <a:rPr lang="fr-FR" sz="2400" dirty="0" smtClean="0"/>
              <a:t>Plus </a:t>
            </a:r>
            <a:r>
              <a:rPr lang="fr-FR" sz="2400" dirty="0"/>
              <a:t>de débat, et les questions possibles deviennent : comment peut-on expliquer cela ? pouvait-on prévoir ce résultat ? </a:t>
            </a:r>
          </a:p>
        </p:txBody>
      </p:sp>
    </p:spTree>
    <p:extLst>
      <p:ext uri="{BB962C8B-B14F-4D97-AF65-F5344CB8AC3E}">
        <p14:creationId xmlns:p14="http://schemas.microsoft.com/office/powerpoint/2010/main" val="3732098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373216"/>
            <a:ext cx="8183880" cy="661824"/>
          </a:xfrm>
        </p:spPr>
        <p:txBody>
          <a:bodyPr/>
          <a:lstStyle/>
          <a:p>
            <a:r>
              <a:rPr lang="fr-FR" dirty="0" smtClean="0"/>
              <a:t>Transformation du problème </a:t>
            </a:r>
            <a:endParaRPr lang="fr-FR" dirty="0"/>
          </a:p>
        </p:txBody>
      </p:sp>
      <p:sp>
        <p:nvSpPr>
          <p:cNvPr id="3" name="Espace réservé du contenu 2"/>
          <p:cNvSpPr>
            <a:spLocks noGrp="1"/>
          </p:cNvSpPr>
          <p:nvPr>
            <p:ph idx="1"/>
          </p:nvPr>
        </p:nvSpPr>
        <p:spPr/>
        <p:txBody>
          <a:bodyPr>
            <a:noAutofit/>
          </a:bodyPr>
          <a:lstStyle/>
          <a:p>
            <a:pPr marL="0" indent="0">
              <a:buNone/>
            </a:pPr>
            <a:r>
              <a:rPr lang="fr-FR" sz="2400" b="1" dirty="0" smtClean="0"/>
              <a:t>D'une </a:t>
            </a:r>
            <a:r>
              <a:rPr lang="fr-FR" sz="2400" b="1" dirty="0"/>
              <a:t>façon générale, le logiciel offre la possibilité d'ouvrir les problèmes, incite à mener des investigations, à chercher des généralisations.</a:t>
            </a:r>
            <a:br>
              <a:rPr lang="fr-FR" sz="2400" b="1" dirty="0"/>
            </a:br>
            <a:r>
              <a:rPr lang="fr-FR" sz="2400" b="1" dirty="0"/>
              <a:t>Abandonner une contrainte de la figure permet de faire apparaître celle-ci comme solution. Ainsi le problème des rectangles égaux </a:t>
            </a:r>
            <a:r>
              <a:rPr lang="fr-FR" sz="2400" b="1" dirty="0" smtClean="0"/>
              <a:t>peut-il </a:t>
            </a:r>
            <a:r>
              <a:rPr lang="fr-FR" sz="2400" b="1" dirty="0"/>
              <a:t>être reformulé de la façon suivante : </a:t>
            </a:r>
            <a:endParaRPr lang="fr-FR" sz="2400" b="1" dirty="0" smtClean="0"/>
          </a:p>
          <a:p>
            <a:pPr marL="0" indent="0">
              <a:buNone/>
            </a:pPr>
            <a:r>
              <a:rPr lang="fr-FR" i="1" dirty="0" smtClean="0"/>
              <a:t>Où </a:t>
            </a:r>
            <a:r>
              <a:rPr lang="fr-FR" i="1" dirty="0"/>
              <a:t>faut-il placer M pour que l'aire du rectangle jaune soit plus grande que l'aire du rectangle vert </a:t>
            </a:r>
            <a:endParaRPr lang="fr-FR" dirty="0"/>
          </a:p>
          <a:p>
            <a:endParaRPr lang="fr-FR" dirty="0"/>
          </a:p>
        </p:txBody>
      </p:sp>
    </p:spTree>
    <p:extLst>
      <p:ext uri="{BB962C8B-B14F-4D97-AF65-F5344CB8AC3E}">
        <p14:creationId xmlns:p14="http://schemas.microsoft.com/office/powerpoint/2010/main" val="34042591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445224"/>
            <a:ext cx="8183880" cy="589816"/>
          </a:xfrm>
        </p:spPr>
        <p:txBody>
          <a:bodyPr>
            <a:normAutofit fontScale="90000"/>
          </a:bodyPr>
          <a:lstStyle/>
          <a:p>
            <a:r>
              <a:rPr lang="fr-FR" dirty="0" smtClean="0"/>
              <a:t>Faire un pronostic</a:t>
            </a:r>
            <a:endParaRPr lang="fr-FR" dirty="0"/>
          </a:p>
        </p:txBody>
      </p:sp>
      <p:sp>
        <p:nvSpPr>
          <p:cNvPr id="3" name="Espace réservé du contenu 2"/>
          <p:cNvSpPr>
            <a:spLocks noGrp="1"/>
          </p:cNvSpPr>
          <p:nvPr>
            <p:ph idx="1"/>
          </p:nvPr>
        </p:nvSpPr>
        <p:spPr>
          <a:xfrm>
            <a:off x="395536" y="260648"/>
            <a:ext cx="8183880" cy="4187952"/>
          </a:xfrm>
        </p:spPr>
        <p:txBody>
          <a:bodyPr>
            <a:noAutofit/>
          </a:bodyPr>
          <a:lstStyle/>
          <a:p>
            <a:pPr marL="0" indent="0">
              <a:buNone/>
            </a:pPr>
            <a:r>
              <a:rPr lang="fr-FR" sz="2000" dirty="0" smtClean="0"/>
              <a:t>Technique </a:t>
            </a:r>
            <a:r>
              <a:rPr lang="fr-FR" sz="2000" dirty="0"/>
              <a:t>du </a:t>
            </a:r>
            <a:r>
              <a:rPr lang="fr-FR" sz="2000" b="1" dirty="0" smtClean="0"/>
              <a:t>pronostic</a:t>
            </a:r>
            <a:r>
              <a:rPr lang="fr-FR" sz="2000" dirty="0"/>
              <a:t> </a:t>
            </a:r>
            <a:r>
              <a:rPr lang="fr-FR" sz="2000" dirty="0" smtClean="0"/>
              <a:t>:</a:t>
            </a:r>
            <a:endParaRPr lang="fr-FR" sz="2000" dirty="0"/>
          </a:p>
          <a:p>
            <a:r>
              <a:rPr lang="fr-FR" sz="2000" dirty="0" smtClean="0"/>
              <a:t>On </a:t>
            </a:r>
            <a:r>
              <a:rPr lang="fr-FR" sz="2000" dirty="0"/>
              <a:t>demande aux élèves de répondre à une question essentielle pour le travail qui suit, sans avoir à formuler de justification. </a:t>
            </a:r>
            <a:endParaRPr lang="fr-FR" sz="2000" dirty="0" smtClean="0"/>
          </a:p>
          <a:p>
            <a:r>
              <a:rPr lang="fr-FR" sz="2000" dirty="0" smtClean="0"/>
              <a:t>Une </a:t>
            </a:r>
            <a:r>
              <a:rPr lang="fr-FR" sz="2000" dirty="0"/>
              <a:t>figure est présentée au vidéoprojecteur et c'est le professeur qui tient les commandes. </a:t>
            </a:r>
            <a:endParaRPr lang="fr-FR" sz="2000" dirty="0" smtClean="0"/>
          </a:p>
          <a:p>
            <a:r>
              <a:rPr lang="fr-FR" sz="2000" dirty="0" smtClean="0"/>
              <a:t>L'information </a:t>
            </a:r>
            <a:r>
              <a:rPr lang="fr-FR" sz="2000" dirty="0"/>
              <a:t>donnée aux élèves est contrôlée : on montre seulement les éléments mobiles, sans explorer les variations</a:t>
            </a:r>
            <a:r>
              <a:rPr lang="fr-FR" sz="2000" dirty="0" smtClean="0"/>
              <a:t>.</a:t>
            </a:r>
          </a:p>
          <a:p>
            <a:pPr marL="0" indent="0">
              <a:buNone/>
            </a:pPr>
            <a:r>
              <a:rPr lang="fr-FR" sz="2000" b="1" dirty="0" smtClean="0"/>
              <a:t>Les </a:t>
            </a:r>
            <a:r>
              <a:rPr lang="fr-FR" sz="2000" b="1" dirty="0"/>
              <a:t>élèves vont être amenés à mobiliser leurs connaissances, le pronostic va les faire s'engager dans l'activité avec une idée a priori .</a:t>
            </a:r>
            <a:br>
              <a:rPr lang="fr-FR" sz="2000" b="1" dirty="0"/>
            </a:br>
            <a:r>
              <a:rPr lang="fr-FR" sz="2000" b="1" dirty="0"/>
              <a:t>Il permet aussi au professeur de recueillir des informations permettant d'orienter la suite de son enseignement</a:t>
            </a:r>
            <a:r>
              <a:rPr lang="fr-FR" sz="2000" b="1" dirty="0" smtClean="0"/>
              <a:t>.</a:t>
            </a:r>
            <a:endParaRPr lang="fr-FR" sz="2000" dirty="0"/>
          </a:p>
        </p:txBody>
      </p:sp>
    </p:spTree>
    <p:extLst>
      <p:ext uri="{BB962C8B-B14F-4D97-AF65-F5344CB8AC3E}">
        <p14:creationId xmlns:p14="http://schemas.microsoft.com/office/powerpoint/2010/main" val="4061884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Intérêt d’un logiciel de géométrie dynamique</a:t>
            </a:r>
            <a:endParaRPr lang="fr-FR" dirty="0"/>
          </a:p>
        </p:txBody>
      </p:sp>
      <p:sp>
        <p:nvSpPr>
          <p:cNvPr id="3" name="Espace réservé du contenu 2"/>
          <p:cNvSpPr>
            <a:spLocks noGrp="1"/>
          </p:cNvSpPr>
          <p:nvPr>
            <p:ph idx="1"/>
          </p:nvPr>
        </p:nvSpPr>
        <p:spPr>
          <a:xfrm>
            <a:off x="539552" y="548680"/>
            <a:ext cx="8208912" cy="4536504"/>
          </a:xfrm>
        </p:spPr>
        <p:txBody>
          <a:bodyPr>
            <a:noAutofit/>
          </a:bodyPr>
          <a:lstStyle/>
          <a:p>
            <a:pPr marL="0" indent="0">
              <a:buNone/>
            </a:pPr>
            <a:r>
              <a:rPr lang="fr-FR" sz="2400" dirty="0"/>
              <a:t>Les </a:t>
            </a:r>
            <a:r>
              <a:rPr lang="fr-FR" sz="2400" dirty="0" smtClean="0"/>
              <a:t>élèves </a:t>
            </a:r>
            <a:r>
              <a:rPr lang="fr-FR" sz="2400" dirty="0"/>
              <a:t>considèrent souvent </a:t>
            </a:r>
            <a:r>
              <a:rPr lang="fr-FR" sz="2400" dirty="0" smtClean="0"/>
              <a:t>un logiciel de géométrie dynamique comme </a:t>
            </a:r>
            <a:r>
              <a:rPr lang="fr-FR" sz="2400" dirty="0"/>
              <a:t>un traceur de dessins « plus précis » qu'eux. Ce point de vue peut renforcer l'empirisme naïf et la confusion entre vérité (logique) et réalité. </a:t>
            </a:r>
            <a:endParaRPr lang="fr-FR" sz="2400" dirty="0" smtClean="0"/>
          </a:p>
          <a:p>
            <a:pPr marL="0" indent="0">
              <a:buNone/>
            </a:pPr>
            <a:r>
              <a:rPr lang="fr-FR" sz="2400" b="1" dirty="0" smtClean="0"/>
              <a:t>Un autre point de vue : Le </a:t>
            </a:r>
            <a:r>
              <a:rPr lang="fr-FR" sz="2400" b="1" dirty="0"/>
              <a:t>logiciel montre une théorie géométrique très proche de la géométrie euclidienne. </a:t>
            </a:r>
            <a:r>
              <a:rPr lang="fr-FR" sz="2400" dirty="0"/>
              <a:t/>
            </a:r>
            <a:br>
              <a:rPr lang="fr-FR" sz="2400" dirty="0"/>
            </a:br>
            <a:r>
              <a:rPr lang="fr-FR" sz="2400" dirty="0" smtClean="0"/>
              <a:t> </a:t>
            </a:r>
            <a:endParaRPr lang="fr-FR" sz="2400" dirty="0"/>
          </a:p>
          <a:p>
            <a:pPr marL="0" indent="0">
              <a:buNone/>
            </a:pPr>
            <a:endParaRPr lang="fr-FR" sz="2400" dirty="0"/>
          </a:p>
        </p:txBody>
      </p:sp>
    </p:spTree>
    <p:extLst>
      <p:ext uri="{BB962C8B-B14F-4D97-AF65-F5344CB8AC3E}">
        <p14:creationId xmlns:p14="http://schemas.microsoft.com/office/powerpoint/2010/main" val="410715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marL="0" indent="0">
              <a:buNone/>
            </a:pPr>
            <a:r>
              <a:rPr lang="fr-FR" dirty="0"/>
              <a:t>Ce que les élèves expérimentent, ce sont les contraintes du modèle mathématique : </a:t>
            </a:r>
          </a:p>
          <a:p>
            <a:r>
              <a:rPr lang="fr-FR" dirty="0"/>
              <a:t>On ne peut pas obtenir deux bissectrices perpendiculaires dans un triangle.</a:t>
            </a:r>
          </a:p>
          <a:p>
            <a:r>
              <a:rPr lang="fr-FR" dirty="0"/>
              <a:t>On ne peut pas obtenir deux angles obtus dans un triangle</a:t>
            </a:r>
          </a:p>
          <a:p>
            <a:r>
              <a:rPr lang="fr-FR" dirty="0"/>
              <a:t>Dans un triangle rectangle quand on augmente un angle aigu, l'autre diminue.</a:t>
            </a:r>
          </a:p>
          <a:p>
            <a:r>
              <a:rPr lang="fr-FR" dirty="0"/>
              <a:t>Quand AB=AC+BC, C est un point du segment AB, etc....</a:t>
            </a:r>
          </a:p>
        </p:txBody>
      </p:sp>
    </p:spTree>
    <p:extLst>
      <p:ext uri="{BB962C8B-B14F-4D97-AF65-F5344CB8AC3E}">
        <p14:creationId xmlns:p14="http://schemas.microsoft.com/office/powerpoint/2010/main" val="3281270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877272"/>
            <a:ext cx="8183880" cy="661824"/>
          </a:xfrm>
        </p:spPr>
        <p:txBody>
          <a:bodyPr/>
          <a:lstStyle/>
          <a:p>
            <a:r>
              <a:rPr lang="fr-FR" dirty="0">
                <a:effectLst/>
              </a:rPr>
              <a:t>Le raisonnement</a:t>
            </a:r>
            <a:endParaRPr lang="fr-FR" dirty="0"/>
          </a:p>
        </p:txBody>
      </p:sp>
      <p:sp>
        <p:nvSpPr>
          <p:cNvPr id="3" name="Espace réservé du contenu 2"/>
          <p:cNvSpPr>
            <a:spLocks noGrp="1"/>
          </p:cNvSpPr>
          <p:nvPr>
            <p:ph idx="1"/>
          </p:nvPr>
        </p:nvSpPr>
        <p:spPr>
          <a:xfrm>
            <a:off x="251520" y="116632"/>
            <a:ext cx="8640960" cy="4896544"/>
          </a:xfrm>
        </p:spPr>
        <p:txBody>
          <a:bodyPr>
            <a:noAutofit/>
          </a:bodyPr>
          <a:lstStyle/>
          <a:p>
            <a:pPr marL="0" indent="0">
              <a:buNone/>
            </a:pPr>
            <a:r>
              <a:rPr lang="fr-FR" sz="2400" dirty="0"/>
              <a:t>L'utilisation d'un logiciel de géométrie dynamique modifie le sens donné à la preuve mathématique. </a:t>
            </a:r>
            <a:endParaRPr lang="fr-FR" sz="2400" dirty="0" smtClean="0"/>
          </a:p>
          <a:p>
            <a:pPr marL="0" indent="0">
              <a:buNone/>
            </a:pPr>
            <a:r>
              <a:rPr lang="fr-FR" sz="2400" dirty="0" smtClean="0"/>
              <a:t>Il </a:t>
            </a:r>
            <a:r>
              <a:rPr lang="fr-FR" sz="2400" dirty="0"/>
              <a:t>devient plus difficile de la présenter comme moyen de lever le doute, d'être sûr d'un résultat : on est ainsi amené à choisir des problèmes où la preuve a un pouvoir explicatif. </a:t>
            </a:r>
            <a:br>
              <a:rPr lang="fr-FR" sz="2400" dirty="0"/>
            </a:br>
            <a:r>
              <a:rPr lang="fr-FR" sz="2400" dirty="0" smtClean="0"/>
              <a:t>L'observation </a:t>
            </a:r>
            <a:r>
              <a:rPr lang="fr-FR" sz="2400" dirty="0"/>
              <a:t>des figures animées est souvent totalement convaincante. Le moteur principal reste alors le besoin d'explication, besoin qu'il faut savoir créer et entretenir.</a:t>
            </a:r>
          </a:p>
          <a:p>
            <a:pPr marL="0" indent="0">
              <a:buNone/>
            </a:pPr>
            <a:r>
              <a:rPr lang="fr-FR" sz="2400" dirty="0" smtClean="0"/>
              <a:t>On </a:t>
            </a:r>
            <a:r>
              <a:rPr lang="fr-FR" sz="2400" dirty="0"/>
              <a:t>peut </a:t>
            </a:r>
            <a:r>
              <a:rPr lang="fr-FR" sz="2400" dirty="0" smtClean="0"/>
              <a:t>: </a:t>
            </a:r>
          </a:p>
          <a:p>
            <a:r>
              <a:rPr lang="fr-FR" sz="2400" dirty="0" smtClean="0"/>
              <a:t>développer </a:t>
            </a:r>
            <a:r>
              <a:rPr lang="fr-FR" sz="2400" dirty="0"/>
              <a:t>des capacités de raisonnement essentielles dans la recherche de démonstrations... </a:t>
            </a:r>
            <a:endParaRPr lang="fr-FR" sz="2400" dirty="0" smtClean="0"/>
          </a:p>
          <a:p>
            <a:r>
              <a:rPr lang="fr-FR" sz="2400" dirty="0"/>
              <a:t>a</a:t>
            </a:r>
            <a:r>
              <a:rPr lang="fr-FR" sz="2400" dirty="0" smtClean="0"/>
              <a:t>ider </a:t>
            </a:r>
            <a:r>
              <a:rPr lang="fr-FR" sz="2400" dirty="0"/>
              <a:t>les élèves à analyser une figure, établir des relations, voir un objet de plusieurs points de vue. </a:t>
            </a:r>
          </a:p>
        </p:txBody>
      </p:sp>
    </p:spTree>
    <p:extLst>
      <p:ext uri="{BB962C8B-B14F-4D97-AF65-F5344CB8AC3E}">
        <p14:creationId xmlns:p14="http://schemas.microsoft.com/office/powerpoint/2010/main" val="20946999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165</TotalTime>
  <Words>1147</Words>
  <Application>Microsoft Office PowerPoint</Application>
  <PresentationFormat>Affichage à l'écran (4:3)</PresentationFormat>
  <Paragraphs>103</Paragraphs>
  <Slides>17</Slides>
  <Notes>17</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Aspect</vt:lpstr>
      <vt:lpstr>LGD mène l’enquête Recherche de problèmes au collège avec un logiciel de géométrie dynamique  A Colonna, M Le Berre, B Legoupil, Jean François Zucchetta</vt:lpstr>
      <vt:lpstr>Présentation PowerPoint</vt:lpstr>
      <vt:lpstr>Ecueils dans l'adaptation d'activités </vt:lpstr>
      <vt:lpstr>Exemple </vt:lpstr>
      <vt:lpstr>Transformation du problème </vt:lpstr>
      <vt:lpstr>Faire un pronostic</vt:lpstr>
      <vt:lpstr>Intérêt d’un logiciel de géométrie dynamique</vt:lpstr>
      <vt:lpstr>Présentation PowerPoint</vt:lpstr>
      <vt:lpstr>Le raisonnement</vt:lpstr>
      <vt:lpstr>Transformation d’un problème </vt:lpstr>
      <vt:lpstr>1ère version</vt:lpstr>
      <vt:lpstr>2ème version</vt:lpstr>
      <vt:lpstr>énoncé proposé aux élèves</vt:lpstr>
      <vt:lpstr>Présentation PowerPoint</vt:lpstr>
      <vt:lpstr>Comment transformer ce problème pour en faire une vraie situation de recherche</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LGD mène l’enquête Recherche de problèmes au collège avec un logiciel de géométrie dynamique</dc:title>
  <dc:creator>Helene</dc:creator>
  <cp:lastModifiedBy>Helene</cp:lastModifiedBy>
  <cp:revision>18</cp:revision>
  <dcterms:created xsi:type="dcterms:W3CDTF">2013-03-30T18:01:21Z</dcterms:created>
  <dcterms:modified xsi:type="dcterms:W3CDTF">2013-03-30T21:07:02Z</dcterms:modified>
</cp:coreProperties>
</file>