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66" r:id="rId2"/>
    <p:sldId id="267" r:id="rId3"/>
    <p:sldId id="256" r:id="rId4"/>
    <p:sldId id="257" r:id="rId5"/>
    <p:sldId id="268" r:id="rId6"/>
    <p:sldId id="269" r:id="rId7"/>
    <p:sldId id="270" r:id="rId8"/>
    <p:sldId id="259" r:id="rId9"/>
    <p:sldId id="271" r:id="rId10"/>
    <p:sldId id="261" r:id="rId11"/>
    <p:sldId id="262" r:id="rId12"/>
    <p:sldId id="260" r:id="rId13"/>
    <p:sldId id="263" r:id="rId14"/>
    <p:sldId id="264" r:id="rId15"/>
    <p:sldId id="265" r:id="rId16"/>
    <p:sldId id="273" r:id="rId17"/>
    <p:sldId id="275" r:id="rId18"/>
    <p:sldId id="272" r:id="rId19"/>
    <p:sldId id="274" r:id="rId20"/>
    <p:sldId id="276" r:id="rId21"/>
    <p:sldId id="279" r:id="rId22"/>
    <p:sldId id="282" r:id="rId23"/>
    <p:sldId id="283" r:id="rId24"/>
    <p:sldId id="284" r:id="rId25"/>
    <p:sldId id="281" r:id="rId26"/>
    <p:sldId id="277" r:id="rId27"/>
  </p:sldIdLst>
  <p:sldSz cx="9144000" cy="5715000" type="screen16x10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3" d="100"/>
          <a:sy n="123" d="100"/>
        </p:scale>
        <p:origin x="-90" y="-168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FFF46-EA07-45E8-8092-D099FE129965}" type="datetimeFigureOut">
              <a:rPr lang="fr-FR" smtClean="0"/>
              <a:t>12/05/2019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E8D3E5-C576-4A1F-8435-A8AFDEFD544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775356"/>
            <a:ext cx="7772400" cy="1225021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5D03C-33F8-4389-9E0C-292BC5D551CB}" type="datetimeFigureOut">
              <a:rPr lang="fr-FR"/>
              <a:pPr>
                <a:defRPr/>
              </a:pPr>
              <a:t>12/05/2019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782B3-E3C5-46F4-B855-CA74D9C1433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1004734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B2091-B1EE-4E0F-B988-2798ACC1D167}" type="datetimeFigureOut">
              <a:rPr lang="fr-FR"/>
              <a:pPr>
                <a:defRPr/>
              </a:pPr>
              <a:t>12/05/2019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C1661-A4F0-4B77-BF40-8414BFDDE32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163565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C8734-4902-4004-87A1-24B7D6588D23}" type="datetimeFigureOut">
              <a:rPr lang="fr-FR"/>
              <a:pPr>
                <a:defRPr/>
              </a:pPr>
              <a:t>12/05/2019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CA92A-D220-4959-81A5-26DDD5BB185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265692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7A5E4-AC51-4ACE-BD24-923190F3AE31}" type="datetimeFigureOut">
              <a:rPr lang="fr-FR"/>
              <a:pPr>
                <a:defRPr/>
              </a:pPr>
              <a:t>12/05/2019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F4DAE-ABB0-47C0-AD07-F7D36223432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1942302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712FA-15FB-4C95-BFBF-4B5EC0BA5924}" type="datetimeFigureOut">
              <a:rPr lang="fr-FR"/>
              <a:pPr>
                <a:defRPr/>
              </a:pPr>
              <a:t>12/05/2019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553CF-EECA-4622-A3E3-9ED0E6BD6A5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1436791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F9F2F-06B8-4CEA-B4EF-66068A9BD888}" type="datetimeFigureOut">
              <a:rPr lang="fr-FR"/>
              <a:pPr>
                <a:defRPr/>
              </a:pPr>
              <a:t>12/05/2019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77548-125A-4F4A-9ADB-7300CFE6877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2498196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79262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8" y="1279262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E1FD3-952F-42ED-BA83-BD4C3D3AC6E9}" type="datetimeFigureOut">
              <a:rPr lang="fr-FR"/>
              <a:pPr>
                <a:defRPr/>
              </a:pPr>
              <a:t>12/05/2019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8F2BB-0AAB-4497-AE24-AD936F294F9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1779119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25470-CEF1-4470-A1A0-CC95D49EB344}" type="datetimeFigureOut">
              <a:rPr lang="fr-FR"/>
              <a:pPr>
                <a:defRPr/>
              </a:pPr>
              <a:t>12/05/2019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04B56-625E-49E7-9DA5-EA874E2EB0C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2550941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FD9F7-8AFC-4BD1-9E0B-0E7DA1B5B30D}" type="datetimeFigureOut">
              <a:rPr lang="fr-FR"/>
              <a:pPr>
                <a:defRPr/>
              </a:pPr>
              <a:t>12/05/2019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BC4A2-852B-4074-B0EB-582C7DEBD75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2408209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3" y="227543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3" y="1195918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438D7-2972-4943-B321-4ED9CC1C11CF}" type="datetimeFigureOut">
              <a:rPr lang="fr-FR"/>
              <a:pPr>
                <a:defRPr/>
              </a:pPr>
              <a:t>12/05/2019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59A71-F00D-4F86-9FD8-08118644AC6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398458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744BE-7501-4882-A735-615ACD051C24}" type="datetimeFigureOut">
              <a:rPr lang="fr-FR"/>
              <a:pPr>
                <a:defRPr/>
              </a:pPr>
              <a:t>12/05/2019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A0822-A7B4-4B50-8CD3-44473CFEE99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935752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28600"/>
            <a:ext cx="82296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333500"/>
            <a:ext cx="82296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5297488"/>
            <a:ext cx="21336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9A119A9-F4E6-45A9-BD9E-2BDB83212319}" type="datetimeFigureOut">
              <a:rPr lang="fr-FR"/>
              <a:pPr>
                <a:defRPr/>
              </a:pPr>
              <a:t>12/05/2019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5297488"/>
            <a:ext cx="28956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5297488"/>
            <a:ext cx="2133600" cy="30321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8C435D4-3203-4121-92E8-DF4F5E369B1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11" Type="http://schemas.openxmlformats.org/officeDocument/2006/relationships/image" Target="../media/image10.wmf"/><Relationship Id="rId5" Type="http://schemas.openxmlformats.org/officeDocument/2006/relationships/image" Target="../media/image4.wmf"/><Relationship Id="rId10" Type="http://schemas.openxmlformats.org/officeDocument/2006/relationships/image" Target="../media/image9.wmf"/><Relationship Id="rId4" Type="http://schemas.openxmlformats.org/officeDocument/2006/relationships/image" Target="../media/image3.wmf"/><Relationship Id="rId9" Type="http://schemas.openxmlformats.org/officeDocument/2006/relationships/image" Target="../media/image8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wmf"/><Relationship Id="rId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17488" y="511175"/>
            <a:ext cx="87566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dirty="0">
                <a:latin typeface="+mn-lt"/>
                <a:cs typeface="Arial" charset="0"/>
              </a:rPr>
              <a:t>Qu’avez-vous à dire, en lien avec les connaissances travaillées, à propos de cette fraction ?</a:t>
            </a: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6527" b="33122"/>
          <a:stretch>
            <a:fillRect/>
          </a:stretch>
        </p:blipFill>
        <p:spPr bwMode="auto">
          <a:xfrm>
            <a:off x="915988" y="981075"/>
            <a:ext cx="547687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6733" b="17084"/>
          <a:stretch>
            <a:fillRect/>
          </a:stretch>
        </p:blipFill>
        <p:spPr bwMode="auto">
          <a:xfrm>
            <a:off x="1970088" y="981075"/>
            <a:ext cx="493712" cy="110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ZoneTexte 9"/>
          <p:cNvSpPr txBox="1">
            <a:spLocks noChangeArrowheads="1"/>
          </p:cNvSpPr>
          <p:nvPr/>
        </p:nvSpPr>
        <p:spPr bwMode="auto">
          <a:xfrm>
            <a:off x="147638" y="0"/>
            <a:ext cx="23415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>
                <a:solidFill>
                  <a:srgbClr val="0000FF"/>
                </a:solidFill>
                <a:latin typeface="Edo SZ" panose="02000000000000000000" pitchFamily="2" charset="0"/>
              </a:rPr>
              <a:t>Ardoise</a:t>
            </a:r>
          </a:p>
        </p:txBody>
      </p:sp>
      <p:pic>
        <p:nvPicPr>
          <p:cNvPr id="22534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6527" b="25291"/>
          <a:stretch>
            <a:fillRect/>
          </a:stretch>
        </p:blipFill>
        <p:spPr bwMode="auto">
          <a:xfrm>
            <a:off x="2968625" y="981075"/>
            <a:ext cx="5651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6527" b="31412"/>
          <a:stretch>
            <a:fillRect/>
          </a:stretch>
        </p:blipFill>
        <p:spPr bwMode="auto">
          <a:xfrm>
            <a:off x="4038600" y="981075"/>
            <a:ext cx="54927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6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5988" b="19170"/>
          <a:stretch>
            <a:fillRect/>
          </a:stretch>
        </p:blipFill>
        <p:spPr bwMode="auto">
          <a:xfrm>
            <a:off x="5092700" y="981075"/>
            <a:ext cx="587375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7" name="Picture 9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5720" b="22231"/>
          <a:stretch>
            <a:fillRect/>
          </a:stretch>
        </p:blipFill>
        <p:spPr bwMode="auto">
          <a:xfrm>
            <a:off x="6184900" y="981075"/>
            <a:ext cx="565150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8" name="Picture 10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6259" b="19170"/>
          <a:stretch>
            <a:fillRect/>
          </a:stretch>
        </p:blipFill>
        <p:spPr bwMode="auto">
          <a:xfrm>
            <a:off x="7254875" y="981075"/>
            <a:ext cx="5016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9" name="Picture 1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5451" b="14578"/>
          <a:stretch>
            <a:fillRect/>
          </a:stretch>
        </p:blipFill>
        <p:spPr bwMode="auto">
          <a:xfrm>
            <a:off x="1403350" y="2395538"/>
            <a:ext cx="712788" cy="117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0" name="Picture 1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6123" b="22231"/>
          <a:stretch>
            <a:fillRect/>
          </a:stretch>
        </p:blipFill>
        <p:spPr bwMode="auto">
          <a:xfrm>
            <a:off x="3613150" y="2379663"/>
            <a:ext cx="547688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1" name="Picture 1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6259" b="31354"/>
          <a:stretch>
            <a:fillRect/>
          </a:stretch>
        </p:blipFill>
        <p:spPr bwMode="auto">
          <a:xfrm>
            <a:off x="5727700" y="2387600"/>
            <a:ext cx="573088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ZoneTexte 21"/>
          <p:cNvSpPr txBox="1"/>
          <p:nvPr/>
        </p:nvSpPr>
        <p:spPr>
          <a:xfrm>
            <a:off x="233363" y="4208463"/>
            <a:ext cx="875665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dirty="0">
                <a:latin typeface="+mn-lt"/>
                <a:cs typeface="Arial" charset="0"/>
              </a:rPr>
              <a:t>Sauriez-vous retrouver, grâce à ce qui vient d’être travaillé, le bilan écrit dans la partie connaissances?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oneTexte 1"/>
          <p:cNvSpPr txBox="1">
            <a:spLocks noChangeArrowheads="1"/>
          </p:cNvSpPr>
          <p:nvPr/>
        </p:nvSpPr>
        <p:spPr bwMode="auto">
          <a:xfrm>
            <a:off x="250825" y="338138"/>
            <a:ext cx="84978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i="1"/>
              <a:t>Autre rappel : et si on veut obtenir un partage en cinquièmes de l’unité ?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562100"/>
            <a:ext cx="5183188" cy="337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 rot="1045832">
            <a:off x="2052638" y="2128838"/>
            <a:ext cx="3240087" cy="2889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i="1" spc="1000" dirty="0">
              <a:solidFill>
                <a:srgbClr val="0000FF"/>
              </a:solidFill>
            </a:endParaRPr>
          </a:p>
        </p:txBody>
      </p:sp>
      <p:cxnSp>
        <p:nvCxnSpPr>
          <p:cNvPr id="8" name="Connecteur droit 7"/>
          <p:cNvCxnSpPr/>
          <p:nvPr/>
        </p:nvCxnSpPr>
        <p:spPr>
          <a:xfrm flipH="1">
            <a:off x="2747963" y="1838325"/>
            <a:ext cx="42862" cy="13335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H="1">
            <a:off x="3367088" y="2038350"/>
            <a:ext cx="42862" cy="13335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>
            <a:off x="3995738" y="2238375"/>
            <a:ext cx="42862" cy="13335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H="1">
            <a:off x="4624388" y="2433638"/>
            <a:ext cx="42862" cy="13335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oneTexte 1"/>
          <p:cNvSpPr txBox="1">
            <a:spLocks noChangeArrowheads="1"/>
          </p:cNvSpPr>
          <p:nvPr/>
        </p:nvSpPr>
        <p:spPr bwMode="auto">
          <a:xfrm>
            <a:off x="250825" y="338138"/>
            <a:ext cx="84978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i="1"/>
              <a:t>Autre rappel : et si on veut obtenir un partage en cinquièmes de l’unité ?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3" name="ZoneTexte 2"/>
          <p:cNvSpPr txBox="1">
            <a:spLocks noChangeArrowheads="1"/>
          </p:cNvSpPr>
          <p:nvPr/>
        </p:nvSpPr>
        <p:spPr bwMode="auto">
          <a:xfrm>
            <a:off x="250825" y="1117600"/>
            <a:ext cx="856932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rgbClr val="0000FF"/>
                </a:solidFill>
              </a:rPr>
              <a:t>3/ </a:t>
            </a:r>
            <a:r>
              <a:rPr lang="fr-FR" altLang="fr-FR" sz="1800" dirty="0">
                <a:solidFill>
                  <a:srgbClr val="0000FF"/>
                </a:solidFill>
              </a:rPr>
              <a:t>De la même façon que dans les défis précédents, je vous mets au </a:t>
            </a:r>
            <a:r>
              <a:rPr lang="fr-FR" altLang="fr-FR" sz="1800" b="1" dirty="0">
                <a:solidFill>
                  <a:srgbClr val="0000FF"/>
                </a:solidFill>
              </a:rPr>
              <a:t>défi</a:t>
            </a:r>
            <a:r>
              <a:rPr lang="fr-FR" altLang="fr-FR" sz="1800" dirty="0">
                <a:solidFill>
                  <a:srgbClr val="0000FF"/>
                </a:solidFill>
              </a:rPr>
              <a:t> d’enrichir </a:t>
            </a:r>
            <a:r>
              <a:rPr lang="fr-FR" altLang="fr-FR" sz="1800" dirty="0" smtClean="0">
                <a:solidFill>
                  <a:srgbClr val="0000FF"/>
                </a:solidFill>
              </a:rPr>
              <a:t>notre collection</a:t>
            </a:r>
            <a:r>
              <a:rPr lang="fr-FR" altLang="fr-FR" sz="1800" dirty="0">
                <a:solidFill>
                  <a:srgbClr val="0000FF"/>
                </a:solidFill>
              </a:rPr>
              <a:t>, en partant de n’importe quelle bande donnée de la collection complétée précédemment.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0000FF"/>
                </a:solidFill>
              </a:rPr>
              <a:t>Par exemple  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0000FF"/>
                </a:solidFill>
              </a:rPr>
              <a:t>Pouvez-vous faire des dixièmes d’unité ? De quelle manière ?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0000FF"/>
                </a:solidFill>
              </a:rPr>
              <a:t>En partant de quelle bande de la collection ? </a:t>
            </a:r>
            <a:endParaRPr lang="fr-FR" altLang="fr-FR" sz="18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23850" y="3697288"/>
            <a:ext cx="77771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00FF"/>
                </a:solidFill>
              </a:rPr>
              <a:t>Je vous mets au </a:t>
            </a:r>
            <a:r>
              <a:rPr lang="fr-FR" altLang="fr-FR" sz="1800" b="1">
                <a:solidFill>
                  <a:srgbClr val="0000FF"/>
                </a:solidFill>
              </a:rPr>
              <a:t>défi</a:t>
            </a:r>
            <a:r>
              <a:rPr lang="fr-FR" altLang="fr-FR" sz="1800">
                <a:solidFill>
                  <a:srgbClr val="0000FF"/>
                </a:solidFill>
              </a:rPr>
              <a:t> d’obtenir des quinzièmes d’unité. De quelle(s) manière(s) ? En partant de quelle bande de la collection 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68313" y="2436813"/>
            <a:ext cx="2952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00FF"/>
                </a:solidFill>
              </a:rPr>
              <a:t>Et des centièmes d’unité ?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39750" y="4597400"/>
            <a:ext cx="3384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>
                <a:solidFill>
                  <a:srgbClr val="FF0000"/>
                </a:solidFill>
              </a:rPr>
              <a:t>Bilan : que retenez-vous ?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68313" y="157163"/>
            <a:ext cx="77771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00FF"/>
                </a:solidFill>
              </a:rPr>
              <a:t>Je vous mets au </a:t>
            </a:r>
            <a:r>
              <a:rPr lang="fr-FR" altLang="fr-FR" sz="1800" b="1">
                <a:solidFill>
                  <a:srgbClr val="0000FF"/>
                </a:solidFill>
              </a:rPr>
              <a:t>défi</a:t>
            </a:r>
            <a:r>
              <a:rPr lang="fr-FR" altLang="fr-FR" sz="1800">
                <a:solidFill>
                  <a:srgbClr val="0000FF"/>
                </a:solidFill>
              </a:rPr>
              <a:t> d’obtenir des vingtièmes d’unité. De quelle(s) manière(s) ? En partant de quelle bande de la collection 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  <p:bldP spid="4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oneTexte 1"/>
          <p:cNvSpPr txBox="1">
            <a:spLocks noChangeArrowheads="1"/>
          </p:cNvSpPr>
          <p:nvPr/>
        </p:nvSpPr>
        <p:spPr bwMode="auto">
          <a:xfrm>
            <a:off x="468313" y="233363"/>
            <a:ext cx="6613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800" i="1">
                <a:solidFill>
                  <a:srgbClr val="00B05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 Bilan connaissances, partie fil rouge, chapitre NNPM</a:t>
            </a:r>
            <a:endParaRPr lang="fr-FR" altLang="fr-FR" sz="1800" i="1">
              <a:solidFill>
                <a:srgbClr val="00B05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-516" b="68132"/>
          <a:stretch>
            <a:fillRect/>
          </a:stretch>
        </p:blipFill>
        <p:spPr bwMode="auto">
          <a:xfrm>
            <a:off x="233363" y="733425"/>
            <a:ext cx="8459787" cy="199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1868" b="61761"/>
          <a:stretch>
            <a:fillRect/>
          </a:stretch>
        </p:blipFill>
        <p:spPr bwMode="auto">
          <a:xfrm>
            <a:off x="158750" y="2862263"/>
            <a:ext cx="84597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1994" b="48537"/>
          <a:stretch>
            <a:fillRect/>
          </a:stretch>
        </p:blipFill>
        <p:spPr bwMode="auto">
          <a:xfrm>
            <a:off x="201613" y="3465513"/>
            <a:ext cx="84597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1868" b="61761"/>
          <a:stretch>
            <a:fillRect/>
          </a:stretch>
        </p:blipFill>
        <p:spPr bwMode="auto">
          <a:xfrm>
            <a:off x="201613" y="2444750"/>
            <a:ext cx="84597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1994" b="48537"/>
          <a:stretch>
            <a:fillRect/>
          </a:stretch>
        </p:blipFill>
        <p:spPr bwMode="auto">
          <a:xfrm>
            <a:off x="201613" y="3008313"/>
            <a:ext cx="84597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1810" b="33037"/>
          <a:stretch>
            <a:fillRect/>
          </a:stretch>
        </p:blipFill>
        <p:spPr bwMode="auto">
          <a:xfrm>
            <a:off x="233363" y="3678238"/>
            <a:ext cx="8459787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67136" b="23221"/>
          <a:stretch>
            <a:fillRect/>
          </a:stretch>
        </p:blipFill>
        <p:spPr bwMode="auto">
          <a:xfrm>
            <a:off x="233363" y="4699000"/>
            <a:ext cx="8459787" cy="59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270" name="Groupe 2"/>
          <p:cNvGrpSpPr>
            <a:grpSpLocks/>
          </p:cNvGrpSpPr>
          <p:nvPr/>
        </p:nvGrpSpPr>
        <p:grpSpPr bwMode="auto">
          <a:xfrm>
            <a:off x="233363" y="276225"/>
            <a:ext cx="8459787" cy="1998663"/>
            <a:chOff x="233363" y="276225"/>
            <a:chExt cx="8459787" cy="1998663"/>
          </a:xfrm>
        </p:grpSpPr>
        <p:pic>
          <p:nvPicPr>
            <p:cNvPr id="11271" name="Image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-516" b="68132"/>
            <a:stretch>
              <a:fillRect/>
            </a:stretch>
          </p:blipFill>
          <p:spPr bwMode="auto">
            <a:xfrm>
              <a:off x="233363" y="276225"/>
              <a:ext cx="8459787" cy="1998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2043113" y="1219200"/>
              <a:ext cx="74612" cy="2222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1868" b="61761"/>
          <a:stretch>
            <a:fillRect/>
          </a:stretch>
        </p:blipFill>
        <p:spPr bwMode="auto">
          <a:xfrm>
            <a:off x="0" y="350838"/>
            <a:ext cx="84597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1994" b="48537"/>
          <a:stretch>
            <a:fillRect/>
          </a:stretch>
        </p:blipFill>
        <p:spPr bwMode="auto">
          <a:xfrm>
            <a:off x="0" y="914400"/>
            <a:ext cx="84597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1810" b="33037"/>
          <a:stretch>
            <a:fillRect/>
          </a:stretch>
        </p:blipFill>
        <p:spPr bwMode="auto">
          <a:xfrm>
            <a:off x="31750" y="1584325"/>
            <a:ext cx="8459788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77467" b="12717"/>
          <a:stretch>
            <a:fillRect/>
          </a:stretch>
        </p:blipFill>
        <p:spPr bwMode="auto">
          <a:xfrm>
            <a:off x="31750" y="3243263"/>
            <a:ext cx="8459788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377" t="91588" r="377" b="-1404"/>
          <a:stretch>
            <a:fillRect/>
          </a:stretch>
        </p:blipFill>
        <p:spPr bwMode="auto">
          <a:xfrm>
            <a:off x="31750" y="4071938"/>
            <a:ext cx="8459788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Imag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67136" b="23221"/>
          <a:stretch>
            <a:fillRect/>
          </a:stretch>
        </p:blipFill>
        <p:spPr bwMode="auto">
          <a:xfrm>
            <a:off x="31750" y="2487613"/>
            <a:ext cx="8459788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2013" y="1798820"/>
            <a:ext cx="1041817" cy="3072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 5"/>
          <p:cNvGrpSpPr/>
          <p:nvPr/>
        </p:nvGrpSpPr>
        <p:grpSpPr>
          <a:xfrm>
            <a:off x="602808" y="538476"/>
            <a:ext cx="7103189" cy="2684409"/>
            <a:chOff x="602808" y="538476"/>
            <a:chExt cx="7103189" cy="2684409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02808" y="538476"/>
              <a:ext cx="7103189" cy="26844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" name="Rectangle 2"/>
            <p:cNvSpPr/>
            <p:nvPr/>
          </p:nvSpPr>
          <p:spPr>
            <a:xfrm>
              <a:off x="667062" y="689548"/>
              <a:ext cx="1041817" cy="3072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FR" dirty="0" smtClean="0">
                  <a:solidFill>
                    <a:srgbClr val="0000FF"/>
                  </a:solidFill>
                </a:rPr>
                <a:t>1/</a:t>
              </a:r>
              <a:endParaRPr lang="fr-FR" dirty="0">
                <a:solidFill>
                  <a:srgbClr val="0000FF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659567" y="1641423"/>
              <a:ext cx="1041817" cy="3072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FR" dirty="0" smtClean="0">
                  <a:solidFill>
                    <a:srgbClr val="0000FF"/>
                  </a:solidFill>
                </a:rPr>
                <a:t>2/</a:t>
              </a:r>
              <a:endParaRPr lang="fr-FR" dirty="0">
                <a:solidFill>
                  <a:srgbClr val="0000FF"/>
                </a:solidFill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/>
          <p:cNvGrpSpPr/>
          <p:nvPr/>
        </p:nvGrpSpPr>
        <p:grpSpPr>
          <a:xfrm>
            <a:off x="622092" y="2502916"/>
            <a:ext cx="8132164" cy="1446992"/>
            <a:chOff x="622092" y="2502916"/>
            <a:chExt cx="8132164" cy="144699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5939" y="2502916"/>
              <a:ext cx="7754291" cy="1446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4" name="Connecteur droit avec flèche 3"/>
            <p:cNvCxnSpPr/>
            <p:nvPr/>
          </p:nvCxnSpPr>
          <p:spPr>
            <a:xfrm>
              <a:off x="622092" y="3530184"/>
              <a:ext cx="8132164" cy="749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t="22821"/>
          <a:stretch>
            <a:fillRect/>
          </a:stretch>
        </p:blipFill>
        <p:spPr bwMode="auto">
          <a:xfrm>
            <a:off x="759121" y="1454046"/>
            <a:ext cx="7140695" cy="3544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e 4"/>
          <p:cNvGrpSpPr/>
          <p:nvPr/>
        </p:nvGrpSpPr>
        <p:grpSpPr>
          <a:xfrm>
            <a:off x="906047" y="846944"/>
            <a:ext cx="7136177" cy="826412"/>
            <a:chOff x="973502" y="846944"/>
            <a:chExt cx="7136177" cy="826412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73502" y="863731"/>
              <a:ext cx="7077075" cy="809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Rectangle 3"/>
            <p:cNvSpPr/>
            <p:nvPr/>
          </p:nvSpPr>
          <p:spPr>
            <a:xfrm>
              <a:off x="6588177" y="846944"/>
              <a:ext cx="1521502" cy="2323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9800" y="377825"/>
            <a:ext cx="7264400" cy="495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17488" y="527050"/>
            <a:ext cx="8926512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dirty="0">
                <a:latin typeface="+mn-lt"/>
                <a:cs typeface="Arial" charset="0"/>
              </a:rPr>
              <a:t>Qu’avez-vous à dire, en lien avec les connaissances travaillées, à propos de ces deux fractions?</a:t>
            </a:r>
          </a:p>
        </p:txBody>
      </p:sp>
      <p:sp>
        <p:nvSpPr>
          <p:cNvPr id="3075" name="ZoneTexte 9"/>
          <p:cNvSpPr txBox="1">
            <a:spLocks noChangeArrowheads="1"/>
          </p:cNvSpPr>
          <p:nvPr/>
        </p:nvSpPr>
        <p:spPr bwMode="auto">
          <a:xfrm>
            <a:off x="147638" y="0"/>
            <a:ext cx="23415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>
                <a:solidFill>
                  <a:srgbClr val="0000FF"/>
                </a:solidFill>
                <a:latin typeface="Edo SZ" panose="02000000000000000000" pitchFamily="2" charset="0"/>
              </a:rPr>
              <a:t>Ardoise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233363" y="4208463"/>
            <a:ext cx="875665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dirty="0">
                <a:latin typeface="+mn-lt"/>
                <a:cs typeface="Arial" charset="0"/>
              </a:rPr>
              <a:t>Sauriez-vous retrouver, grâce à ce qui vient d’être travaillé, le bilan écrit dans la partie connaissances?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88187" b="19170"/>
          <a:stretch>
            <a:fillRect/>
          </a:stretch>
        </p:blipFill>
        <p:spPr bwMode="auto">
          <a:xfrm>
            <a:off x="668338" y="1062038"/>
            <a:ext cx="13779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87514" b="19170"/>
          <a:stretch>
            <a:fillRect/>
          </a:stretch>
        </p:blipFill>
        <p:spPr bwMode="auto">
          <a:xfrm>
            <a:off x="3341688" y="1044575"/>
            <a:ext cx="1431925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89532" b="19170"/>
          <a:stretch>
            <a:fillRect/>
          </a:stretch>
        </p:blipFill>
        <p:spPr bwMode="auto">
          <a:xfrm>
            <a:off x="6084888" y="1033463"/>
            <a:ext cx="121443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87650" b="14578"/>
          <a:stretch>
            <a:fillRect/>
          </a:stretch>
        </p:blipFill>
        <p:spPr bwMode="auto">
          <a:xfrm>
            <a:off x="1163638" y="2481263"/>
            <a:ext cx="1501775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0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89928" b="23886"/>
          <a:stretch>
            <a:fillRect/>
          </a:stretch>
        </p:blipFill>
        <p:spPr bwMode="auto">
          <a:xfrm>
            <a:off x="3890963" y="2436813"/>
            <a:ext cx="12477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3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87782" b="22231"/>
          <a:stretch>
            <a:fillRect/>
          </a:stretch>
        </p:blipFill>
        <p:spPr bwMode="auto">
          <a:xfrm>
            <a:off x="6789738" y="2435225"/>
            <a:ext cx="1465262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42210" y="532152"/>
            <a:ext cx="8289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00FF"/>
                </a:solidFill>
                <a:latin typeface="+mn-lt"/>
              </a:rPr>
              <a:t>Tom : «  1 cinquième de  1 cinquième de l’unité c’est 1 vingt-cinquième de l’unité ». </a:t>
            </a:r>
          </a:p>
          <a:p>
            <a:endParaRPr lang="fr-FR" dirty="0" smtClean="0">
              <a:latin typeface="+mn-lt"/>
            </a:endParaRPr>
          </a:p>
          <a:p>
            <a:r>
              <a:rPr lang="fr-FR" dirty="0" smtClean="0">
                <a:solidFill>
                  <a:srgbClr val="002060"/>
                </a:solidFill>
                <a:latin typeface="+mn-lt"/>
              </a:rPr>
              <a:t>Léa </a:t>
            </a:r>
            <a:r>
              <a:rPr lang="fr-FR" dirty="0" smtClean="0">
                <a:solidFill>
                  <a:srgbClr val="002060"/>
                </a:solidFill>
                <a:latin typeface="+mn-lt"/>
              </a:rPr>
              <a:t>: «  1 cinquième de  1 cinquième de l’unité c’est 1 dixième de l’unité ». </a:t>
            </a:r>
          </a:p>
          <a:p>
            <a:endParaRPr lang="fr-FR" i="1" dirty="0" smtClean="0">
              <a:solidFill>
                <a:schemeClr val="accent3">
                  <a:lumMod val="75000"/>
                </a:schemeClr>
              </a:solidFill>
              <a:latin typeface="+mn-lt"/>
            </a:endParaRPr>
          </a:p>
          <a:p>
            <a:r>
              <a:rPr lang="fr-FR" i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(pensez à l’enveloppe sur laquelle vous aviez écrit ce que vous y aviez mis)</a:t>
            </a:r>
          </a:p>
          <a:p>
            <a:endParaRPr lang="fr-FR" i="1" dirty="0" smtClean="0">
              <a:solidFill>
                <a:schemeClr val="accent3">
                  <a:lumMod val="75000"/>
                </a:schemeClr>
              </a:solidFill>
              <a:latin typeface="+mn-lt"/>
            </a:endParaRPr>
          </a:p>
          <a:p>
            <a:r>
              <a:rPr lang="fr-FR" b="1" dirty="0" smtClean="0">
                <a:latin typeface="+mn-lt"/>
              </a:rPr>
              <a:t>Qui a raison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b="76637"/>
          <a:stretch>
            <a:fillRect/>
          </a:stretch>
        </p:blipFill>
        <p:spPr bwMode="auto">
          <a:xfrm>
            <a:off x="939800" y="377825"/>
            <a:ext cx="7264400" cy="1158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b="50492"/>
          <a:stretch>
            <a:fillRect/>
          </a:stretch>
        </p:blipFill>
        <p:spPr bwMode="auto">
          <a:xfrm>
            <a:off x="939800" y="377825"/>
            <a:ext cx="7264400" cy="2455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b="26011"/>
          <a:stretch>
            <a:fillRect/>
          </a:stretch>
        </p:blipFill>
        <p:spPr bwMode="auto">
          <a:xfrm>
            <a:off x="939800" y="377825"/>
            <a:ext cx="7264400" cy="3669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b="-1796"/>
          <a:stretch>
            <a:fillRect/>
          </a:stretch>
        </p:blipFill>
        <p:spPr bwMode="auto">
          <a:xfrm>
            <a:off x="939800" y="377825"/>
            <a:ext cx="7264400" cy="5048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9800" y="377825"/>
            <a:ext cx="7264400" cy="495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 useBgFill="1">
        <p:nvSpPr>
          <p:cNvPr id="3" name="ZoneTexte 2"/>
          <p:cNvSpPr txBox="1"/>
          <p:nvPr/>
        </p:nvSpPr>
        <p:spPr>
          <a:xfrm rot="20561481">
            <a:off x="47591" y="357580"/>
            <a:ext cx="3357797" cy="107721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rgbClr val="0000FF"/>
                </a:solidFill>
              </a:rPr>
              <a:t>Tom : « </a:t>
            </a:r>
            <a:r>
              <a:rPr lang="fr-FR" sz="1600" dirty="0" smtClean="0">
                <a:solidFill>
                  <a:srgbClr val="0000FF"/>
                </a:solidFill>
                <a:latin typeface="MV Boli" pitchFamily="2" charset="0"/>
                <a:cs typeface="MV Boli" pitchFamily="2" charset="0"/>
              </a:rPr>
              <a:t>Les partages de l’unité  en quart puis en quart de quarts sont les plus pratiques </a:t>
            </a:r>
            <a:r>
              <a:rPr lang="fr-FR" sz="1600" dirty="0" smtClean="0">
                <a:solidFill>
                  <a:srgbClr val="0000FF"/>
                </a:solidFill>
              </a:rPr>
              <a:t> </a:t>
            </a:r>
            <a:r>
              <a:rPr lang="fr-FR" sz="1600" dirty="0" smtClean="0">
                <a:solidFill>
                  <a:srgbClr val="0000FF"/>
                </a:solidFill>
              </a:rPr>
              <a:t>».</a:t>
            </a:r>
            <a:endParaRPr lang="fr-FR" dirty="0"/>
          </a:p>
        </p:txBody>
      </p:sp>
      <p:sp useBgFill="1">
        <p:nvSpPr>
          <p:cNvPr id="4" name="ZoneTexte 3"/>
          <p:cNvSpPr txBox="1"/>
          <p:nvPr/>
        </p:nvSpPr>
        <p:spPr>
          <a:xfrm rot="2115519">
            <a:off x="5716666" y="1829119"/>
            <a:ext cx="3357797" cy="83099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accent2">
                    <a:lumMod val="75000"/>
                  </a:schemeClr>
                </a:solidFill>
              </a:rPr>
              <a:t>Léa: </a:t>
            </a:r>
            <a:r>
              <a:rPr lang="fr-FR" sz="1600" dirty="0" smtClean="0">
                <a:solidFill>
                  <a:schemeClr val="accent2">
                    <a:lumMod val="75000"/>
                  </a:schemeClr>
                </a:solidFill>
              </a:rPr>
              <a:t>« </a:t>
            </a:r>
            <a:r>
              <a:rPr lang="fr-FR" sz="1600" dirty="0" smtClean="0">
                <a:solidFill>
                  <a:schemeClr val="accent2">
                    <a:lumMod val="75000"/>
                  </a:schemeClr>
                </a:solidFill>
                <a:latin typeface="MV Boli" pitchFamily="2" charset="0"/>
                <a:cs typeface="MV Boli" pitchFamily="2" charset="0"/>
              </a:rPr>
              <a:t>Mais non voyons, en  tiers puis en neuvièmes, c’est tellement plus joli</a:t>
            </a:r>
            <a:r>
              <a:rPr lang="fr-FR" sz="1600" dirty="0" smtClean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fr-FR" sz="1600" dirty="0" smtClean="0">
                <a:solidFill>
                  <a:schemeClr val="accent2">
                    <a:lumMod val="75000"/>
                  </a:schemeClr>
                </a:solidFill>
              </a:rPr>
              <a:t>».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 rot="20449220">
            <a:off x="43315" y="2874113"/>
            <a:ext cx="3357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bg2">
                    <a:lumMod val="25000"/>
                  </a:schemeClr>
                </a:solidFill>
              </a:rPr>
              <a:t>Jo : </a:t>
            </a:r>
            <a:r>
              <a:rPr lang="fr-FR" sz="1600" dirty="0" smtClean="0">
                <a:solidFill>
                  <a:schemeClr val="bg2">
                    <a:lumMod val="25000"/>
                  </a:schemeClr>
                </a:solidFill>
              </a:rPr>
              <a:t>« </a:t>
            </a:r>
            <a:r>
              <a:rPr lang="fr-FR" sz="1600" dirty="0" smtClean="0">
                <a:solidFill>
                  <a:schemeClr val="bg2">
                    <a:lumMod val="25000"/>
                  </a:schemeClr>
                </a:solidFill>
                <a:latin typeface="MV Boli" pitchFamily="2" charset="0"/>
                <a:cs typeface="MV Boli" pitchFamily="2" charset="0"/>
              </a:rPr>
              <a:t>Vous n’y êtes pas, le top ce sont les cinquièmes et les vingt-cinquièmes </a:t>
            </a:r>
            <a:r>
              <a:rPr lang="fr-FR" sz="1600" dirty="0" smtClean="0">
                <a:solidFill>
                  <a:schemeClr val="bg2">
                    <a:lumMod val="25000"/>
                  </a:schemeClr>
                </a:solidFill>
              </a:rPr>
              <a:t>».</a:t>
            </a:r>
            <a:endParaRPr lang="fr-F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 rot="20449220">
            <a:off x="33125" y="4355921"/>
            <a:ext cx="3166509" cy="830997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r>
              <a:rPr lang="fr-FR" sz="1600" dirty="0" smtClean="0">
                <a:solidFill>
                  <a:schemeClr val="accent5">
                    <a:lumMod val="50000"/>
                  </a:schemeClr>
                </a:solidFill>
              </a:rPr>
              <a:t>Lou: </a:t>
            </a:r>
            <a:r>
              <a:rPr lang="fr-FR" sz="1600" dirty="0" smtClean="0">
                <a:solidFill>
                  <a:schemeClr val="accent5">
                    <a:lumMod val="50000"/>
                  </a:schemeClr>
                </a:solidFill>
              </a:rPr>
              <a:t>« </a:t>
            </a:r>
            <a:r>
              <a:rPr lang="fr-FR" sz="1600" dirty="0" smtClean="0">
                <a:solidFill>
                  <a:schemeClr val="accent5">
                    <a:lumMod val="50000"/>
                  </a:schemeClr>
                </a:solidFill>
                <a:latin typeface="MV Boli" pitchFamily="2" charset="0"/>
                <a:cs typeface="MV Boli" pitchFamily="2" charset="0"/>
              </a:rPr>
              <a:t>Vous n’avez rien compris, rien ne vaut les dixièmes puis les dixièmes de dixièmes </a:t>
            </a:r>
            <a:r>
              <a:rPr lang="fr-FR" sz="1600" dirty="0" smtClean="0">
                <a:solidFill>
                  <a:schemeClr val="accent5">
                    <a:lumMod val="50000"/>
                  </a:schemeClr>
                </a:solidFill>
              </a:rPr>
              <a:t>».</a:t>
            </a:r>
            <a:endParaRPr lang="fr-FR" dirty="0">
              <a:solidFill>
                <a:schemeClr val="accent5">
                  <a:lumMod val="50000"/>
                </a:schemeClr>
              </a:solidFill>
            </a:endParaRPr>
          </a:p>
        </p:txBody>
      </p:sp>
      <p:sp useBgFill="1">
        <p:nvSpPr>
          <p:cNvPr id="7" name="ZoneTexte 6"/>
          <p:cNvSpPr txBox="1"/>
          <p:nvPr/>
        </p:nvSpPr>
        <p:spPr>
          <a:xfrm>
            <a:off x="6238068" y="4285281"/>
            <a:ext cx="2905932" cy="92333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00FF"/>
                </a:solidFill>
                <a:latin typeface="Carlisle" pitchFamily="2" charset="0"/>
              </a:rPr>
              <a:t>Et toi, qu’en penses-tu ? Quels sont tes arguments ?</a:t>
            </a:r>
            <a:endParaRPr lang="fr-FR" dirty="0">
              <a:solidFill>
                <a:srgbClr val="0000FF"/>
              </a:solidFill>
              <a:latin typeface="Carlisl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  <p:bldP spid="4" grpId="0" build="allAtOnce" animBg="1"/>
      <p:bldP spid="5" grpId="0" build="allAtOnce"/>
      <p:bldP spid="6" grpId="0" build="allAtOnce"/>
      <p:bldP spid="7" grpId="0" build="allAtOnce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Afficher l'image d'orig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850" y="115888"/>
            <a:ext cx="35560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31913" y="3289300"/>
            <a:ext cx="6400800" cy="14605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/>
              <a:t>Partages de partages de l’unité</a:t>
            </a:r>
          </a:p>
        </p:txBody>
      </p:sp>
      <p:sp>
        <p:nvSpPr>
          <p:cNvPr id="4100" name="Titre 1"/>
          <p:cNvSpPr>
            <a:spLocks noGrp="1" noChangeAspect="1"/>
          </p:cNvSpPr>
          <p:nvPr>
            <p:ph type="ctrTitle"/>
          </p:nvPr>
        </p:nvSpPr>
        <p:spPr>
          <a:xfrm>
            <a:off x="685800" y="1774825"/>
            <a:ext cx="7772400" cy="1225550"/>
          </a:xfrm>
        </p:spPr>
        <p:txBody>
          <a:bodyPr/>
          <a:lstStyle/>
          <a:p>
            <a:pPr eaLnBrk="1" hangingPunct="1"/>
            <a:r>
              <a:rPr lang="fr-FR" altLang="fr-FR" smtClean="0"/>
              <a:t>Mise en Train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>
            <a:spLocks noChangeArrowheads="1"/>
          </p:cNvSpPr>
          <p:nvPr/>
        </p:nvSpPr>
        <p:spPr bwMode="auto">
          <a:xfrm>
            <a:off x="323850" y="517525"/>
            <a:ext cx="84963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i="1"/>
              <a:t>Rappel : ll est possible, par pliage, de construire des fractions d’unités.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00FF"/>
                </a:solidFill>
              </a:rPr>
              <a:t>1/ Dressez la liste des fractions que vous êtes capable de construire de cette manière.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00FF"/>
                </a:solidFill>
              </a:rPr>
              <a:t>Construisez la « collection » correspondante.</a:t>
            </a:r>
          </a:p>
        </p:txBody>
      </p:sp>
      <p:sp>
        <p:nvSpPr>
          <p:cNvPr id="3" name="ZoneTexte 2"/>
          <p:cNvSpPr txBox="1">
            <a:spLocks noChangeArrowheads="1"/>
          </p:cNvSpPr>
          <p:nvPr/>
        </p:nvSpPr>
        <p:spPr bwMode="auto">
          <a:xfrm>
            <a:off x="250825" y="2617788"/>
            <a:ext cx="8497888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00FF"/>
                </a:solidFill>
              </a:rPr>
              <a:t>2/ Je vous mets au défi d’enrichir cette collection, en procédant uniquement par pliage et en partant de n’importe quelle bande de la collection donnée.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>
                <a:solidFill>
                  <a:srgbClr val="0000FF"/>
                </a:solidFill>
              </a:rPr>
              <a:t>1</a:t>
            </a:r>
            <a:r>
              <a:rPr lang="fr-FR" altLang="fr-FR" sz="1800" b="1" baseline="30000">
                <a:solidFill>
                  <a:srgbClr val="0000FF"/>
                </a:solidFill>
              </a:rPr>
              <a:t>er</a:t>
            </a:r>
            <a:r>
              <a:rPr lang="fr-FR" altLang="fr-FR" sz="1800" b="1">
                <a:solidFill>
                  <a:srgbClr val="0000FF"/>
                </a:solidFill>
              </a:rPr>
              <a:t> défi 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00FF"/>
                </a:solidFill>
              </a:rPr>
              <a:t>Pouvez-vous faire des huitièmes d’unité ? De quelle manière ?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00FF"/>
                </a:solidFill>
              </a:rPr>
              <a:t>En partant de quelle(s) bande(s) de la collection ?</a:t>
            </a:r>
            <a:endParaRPr lang="fr-FR" altLang="fr-FR" sz="180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23850" y="4718050"/>
            <a:ext cx="75612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>
                <a:solidFill>
                  <a:srgbClr val="0000FF"/>
                </a:solidFill>
              </a:rPr>
              <a:t>2</a:t>
            </a:r>
            <a:r>
              <a:rPr lang="fr-FR" altLang="fr-FR" sz="1800" b="1" baseline="30000">
                <a:solidFill>
                  <a:srgbClr val="0000FF"/>
                </a:solidFill>
              </a:rPr>
              <a:t>ème</a:t>
            </a:r>
            <a:r>
              <a:rPr lang="fr-FR" altLang="fr-FR" sz="1800" b="1">
                <a:solidFill>
                  <a:srgbClr val="0000FF"/>
                </a:solidFill>
              </a:rPr>
              <a:t> défi </a:t>
            </a:r>
            <a:r>
              <a:rPr lang="fr-FR" altLang="fr-FR" sz="1800">
                <a:solidFill>
                  <a:srgbClr val="0000FF"/>
                </a:solidFill>
              </a:rPr>
              <a:t>: Je vous mets au défi d’obtenir des neuvièmes d’unité. De quelle(s) manière(s) ? En partant de quelle bande de la collection 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  <p:bldP spid="4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ChangeArrowheads="1"/>
          </p:cNvSpPr>
          <p:nvPr/>
        </p:nvSpPr>
        <p:spPr bwMode="auto">
          <a:xfrm>
            <a:off x="323850" y="1778000"/>
            <a:ext cx="75612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>
                <a:solidFill>
                  <a:srgbClr val="0000FF"/>
                </a:solidFill>
              </a:rPr>
              <a:t>2</a:t>
            </a:r>
            <a:r>
              <a:rPr lang="fr-FR" altLang="fr-FR" sz="1800" b="1" baseline="30000">
                <a:solidFill>
                  <a:srgbClr val="0000FF"/>
                </a:solidFill>
              </a:rPr>
              <a:t>ème</a:t>
            </a:r>
            <a:r>
              <a:rPr lang="fr-FR" altLang="fr-FR" sz="1800" b="1">
                <a:solidFill>
                  <a:srgbClr val="0000FF"/>
                </a:solidFill>
              </a:rPr>
              <a:t> défi </a:t>
            </a:r>
            <a:r>
              <a:rPr lang="fr-FR" altLang="fr-FR" sz="1800">
                <a:solidFill>
                  <a:srgbClr val="0000FF"/>
                </a:solidFill>
              </a:rPr>
              <a:t>: Je vous mets au défi d’obtenir des neuvièmes d’unité. De quelle(s) manière(s) ? En partant de quelle(s) bande(s) de la collection ?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95288" y="2798763"/>
            <a:ext cx="75612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00FF"/>
                </a:solidFill>
              </a:rPr>
              <a:t>Je vous mets au défi d’obtenir des seizièmes d’unité. De quelle(s) manière(s) ? En partant de quelle bande de la collection ? </a:t>
            </a:r>
          </a:p>
        </p:txBody>
      </p:sp>
      <p:sp>
        <p:nvSpPr>
          <p:cNvPr id="6149" name="ZoneTexte 6"/>
          <p:cNvSpPr txBox="1">
            <a:spLocks noChangeArrowheads="1"/>
          </p:cNvSpPr>
          <p:nvPr/>
        </p:nvSpPr>
        <p:spPr bwMode="auto">
          <a:xfrm>
            <a:off x="323850" y="157163"/>
            <a:ext cx="8496300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00FF"/>
                </a:solidFill>
              </a:rPr>
              <a:t>2/ Je vous mets au défi d’enrichir cette collection, en procédant uniquement par pliage et en partant de n’importe quelle bande de la collection donnée.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>
                <a:solidFill>
                  <a:srgbClr val="0000FF"/>
                </a:solidFill>
              </a:rPr>
              <a:t>1</a:t>
            </a:r>
            <a:r>
              <a:rPr lang="fr-FR" altLang="fr-FR" sz="1800" b="1" baseline="30000">
                <a:solidFill>
                  <a:srgbClr val="0000FF"/>
                </a:solidFill>
              </a:rPr>
              <a:t>er</a:t>
            </a:r>
            <a:r>
              <a:rPr lang="fr-FR" altLang="fr-FR" sz="1800" b="1">
                <a:solidFill>
                  <a:srgbClr val="0000FF"/>
                </a:solidFill>
              </a:rPr>
              <a:t> défi 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00FF"/>
                </a:solidFill>
              </a:rPr>
              <a:t>Pouvez-vous faire des huitièmes d’unité ? De quelle manière ?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00FF"/>
                </a:solidFill>
              </a:rPr>
              <a:t>En partant de quelle(s) bande(s) de la collection ?</a:t>
            </a:r>
            <a:endParaRPr lang="fr-FR" altLang="fr-FR" sz="1800"/>
          </a:p>
        </p:txBody>
      </p:sp>
    </p:spTree>
    <p:extLst>
      <p:ext uri="{BB962C8B-B14F-4D97-AF65-F5344CB8AC3E}">
        <p14:creationId xmlns:p14="http://schemas.microsoft.com/office/powerpoint/2010/main" xmlns="" val="3828349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/>
          <a:srcRect r="53689" b="-5088"/>
          <a:stretch/>
        </p:blipFill>
        <p:spPr>
          <a:xfrm>
            <a:off x="371600" y="79824"/>
            <a:ext cx="4053603" cy="1998358"/>
          </a:xfrm>
          <a:prstGeom prst="rect">
            <a:avLst/>
          </a:prstGeom>
        </p:spPr>
      </p:pic>
      <p:grpSp>
        <p:nvGrpSpPr>
          <p:cNvPr id="12" name="Groupe 11"/>
          <p:cNvGrpSpPr/>
          <p:nvPr/>
        </p:nvGrpSpPr>
        <p:grpSpPr>
          <a:xfrm>
            <a:off x="4507345" y="262759"/>
            <a:ext cx="4636655" cy="1182189"/>
            <a:chOff x="4507345" y="262759"/>
            <a:chExt cx="4636655" cy="1182189"/>
          </a:xfrm>
        </p:grpSpPr>
        <p:cxnSp>
          <p:nvCxnSpPr>
            <p:cNvPr id="8" name="Connecteur droit avec flèche 7"/>
            <p:cNvCxnSpPr/>
            <p:nvPr/>
          </p:nvCxnSpPr>
          <p:spPr>
            <a:xfrm flipH="1" flipV="1">
              <a:off x="4507345" y="610268"/>
              <a:ext cx="1708728" cy="349435"/>
            </a:xfrm>
            <a:prstGeom prst="straightConnector1">
              <a:avLst/>
            </a:prstGeom>
            <a:ln w="25400">
              <a:solidFill>
                <a:schemeClr val="accent3">
                  <a:lumMod val="7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Ellipse 9"/>
            <p:cNvSpPr/>
            <p:nvPr/>
          </p:nvSpPr>
          <p:spPr>
            <a:xfrm>
              <a:off x="5812221" y="262759"/>
              <a:ext cx="3331779" cy="1182189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Je sais partager en 2 parts égales, en 3 parts égales, en  4 parts égales</a:t>
              </a:r>
              <a:endParaRPr lang="fr-FR" dirty="0"/>
            </a:p>
          </p:txBody>
        </p:sp>
      </p:grpSp>
      <p:grpSp>
        <p:nvGrpSpPr>
          <p:cNvPr id="14" name="Groupe 13"/>
          <p:cNvGrpSpPr/>
          <p:nvPr/>
        </p:nvGrpSpPr>
        <p:grpSpPr>
          <a:xfrm>
            <a:off x="4229100" y="1467836"/>
            <a:ext cx="4914900" cy="1517358"/>
            <a:chOff x="-1286906" y="1037791"/>
            <a:chExt cx="4914900" cy="1517358"/>
          </a:xfrm>
        </p:grpSpPr>
        <p:cxnSp>
          <p:nvCxnSpPr>
            <p:cNvPr id="15" name="Connecteur droit avec flèche 14"/>
            <p:cNvCxnSpPr>
              <a:stCxn id="16" idx="1"/>
            </p:cNvCxnSpPr>
            <p:nvPr/>
          </p:nvCxnSpPr>
          <p:spPr>
            <a:xfrm flipH="1" flipV="1">
              <a:off x="-1286906" y="1077551"/>
              <a:ext cx="2071049" cy="182452"/>
            </a:xfrm>
            <a:prstGeom prst="straightConnector1">
              <a:avLst/>
            </a:prstGeom>
            <a:ln w="25400">
              <a:solidFill>
                <a:schemeClr val="accent3">
                  <a:lumMod val="7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Ellipse 15"/>
            <p:cNvSpPr/>
            <p:nvPr/>
          </p:nvSpPr>
          <p:spPr>
            <a:xfrm>
              <a:off x="296215" y="1037791"/>
              <a:ext cx="3331779" cy="1517358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pic>
        <p:nvPicPr>
          <p:cNvPr id="17" name="Image 16"/>
          <p:cNvPicPr>
            <a:picLocks noChangeAspect="1"/>
          </p:cNvPicPr>
          <p:nvPr/>
        </p:nvPicPr>
        <p:blipFill rotWithShape="1">
          <a:blip r:embed="rId3" cstate="print"/>
          <a:srcRect r="28670" b="172"/>
          <a:stretch/>
        </p:blipFill>
        <p:spPr>
          <a:xfrm>
            <a:off x="237956" y="1887682"/>
            <a:ext cx="4898433" cy="3720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7778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/>
          <a:srcRect r="53689" b="-5088"/>
          <a:stretch/>
        </p:blipFill>
        <p:spPr>
          <a:xfrm>
            <a:off x="371600" y="79824"/>
            <a:ext cx="4053603" cy="1998358"/>
          </a:xfrm>
          <a:prstGeom prst="rect">
            <a:avLst/>
          </a:prstGeom>
        </p:spPr>
      </p:pic>
      <p:grpSp>
        <p:nvGrpSpPr>
          <p:cNvPr id="3" name="Groupe 2"/>
          <p:cNvGrpSpPr/>
          <p:nvPr/>
        </p:nvGrpSpPr>
        <p:grpSpPr>
          <a:xfrm>
            <a:off x="4507345" y="262759"/>
            <a:ext cx="4636655" cy="1182189"/>
            <a:chOff x="4507345" y="262759"/>
            <a:chExt cx="4636655" cy="1182189"/>
          </a:xfrm>
        </p:grpSpPr>
        <p:cxnSp>
          <p:nvCxnSpPr>
            <p:cNvPr id="8" name="Connecteur droit avec flèche 7"/>
            <p:cNvCxnSpPr/>
            <p:nvPr/>
          </p:nvCxnSpPr>
          <p:spPr>
            <a:xfrm flipH="1" flipV="1">
              <a:off x="4507345" y="610268"/>
              <a:ext cx="1708728" cy="349435"/>
            </a:xfrm>
            <a:prstGeom prst="straightConnector1">
              <a:avLst/>
            </a:prstGeom>
            <a:ln w="25400">
              <a:solidFill>
                <a:schemeClr val="accent3">
                  <a:lumMod val="7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Ellipse 9"/>
            <p:cNvSpPr/>
            <p:nvPr/>
          </p:nvSpPr>
          <p:spPr>
            <a:xfrm>
              <a:off x="5812221" y="262759"/>
              <a:ext cx="3331779" cy="1182189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Je sais partager en 2 parts égales, en 3 parts égales, en  4 parts égales</a:t>
              </a:r>
              <a:endParaRPr lang="fr-FR" dirty="0"/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3971925" y="1470068"/>
            <a:ext cx="5172075" cy="1517358"/>
            <a:chOff x="3971925" y="1470068"/>
            <a:chExt cx="5172075" cy="1517358"/>
          </a:xfrm>
        </p:grpSpPr>
        <p:cxnSp>
          <p:nvCxnSpPr>
            <p:cNvPr id="6" name="Connecteur droit avec flèche 5"/>
            <p:cNvCxnSpPr/>
            <p:nvPr/>
          </p:nvCxnSpPr>
          <p:spPr>
            <a:xfrm flipH="1" flipV="1">
              <a:off x="3971925" y="1501136"/>
              <a:ext cx="1840295" cy="577046"/>
            </a:xfrm>
            <a:prstGeom prst="straightConnector1">
              <a:avLst/>
            </a:prstGeom>
            <a:ln w="25400">
              <a:solidFill>
                <a:schemeClr val="accent3">
                  <a:lumMod val="7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Ellipse 10"/>
            <p:cNvSpPr/>
            <p:nvPr/>
          </p:nvSpPr>
          <p:spPr>
            <a:xfrm>
              <a:off x="5812221" y="1470068"/>
              <a:ext cx="3331779" cy="1517358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Je sais partager </a:t>
              </a:r>
              <a:br>
                <a:rPr lang="fr-FR" dirty="0" smtClean="0"/>
              </a:br>
              <a:r>
                <a:rPr lang="fr-FR" dirty="0" smtClean="0"/>
                <a:t>-  en 8 parts égales, </a:t>
              </a:r>
            </a:p>
            <a:p>
              <a:pPr marL="285750" indent="-285750" algn="ctr">
                <a:buFontTx/>
                <a:buChar char="-"/>
              </a:pPr>
              <a:r>
                <a:rPr lang="fr-FR" dirty="0" smtClean="0"/>
                <a:t>en 9 parts égales</a:t>
              </a:r>
            </a:p>
            <a:p>
              <a:pPr marL="285750" indent="-285750" algn="ctr">
                <a:buFontTx/>
                <a:buChar char="-"/>
              </a:pPr>
              <a:r>
                <a:rPr lang="fr-FR" dirty="0" smtClean="0"/>
                <a:t>en  16 parts égales</a:t>
              </a:r>
            </a:p>
            <a:p>
              <a:pPr algn="ctr"/>
              <a:endParaRPr lang="fr-FR" dirty="0"/>
            </a:p>
          </p:txBody>
        </p:sp>
      </p:grpSp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3" cstate="print"/>
          <a:srcRect r="42328" b="-7677"/>
          <a:stretch/>
        </p:blipFill>
        <p:spPr>
          <a:xfrm>
            <a:off x="5158144" y="3497791"/>
            <a:ext cx="3824006" cy="776498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 rotWithShape="1">
          <a:blip r:embed="rId4" cstate="print"/>
          <a:srcRect r="75857" b="-716"/>
          <a:stretch/>
        </p:blipFill>
        <p:spPr>
          <a:xfrm>
            <a:off x="5812220" y="4135907"/>
            <a:ext cx="2061750" cy="93543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 rotWithShape="1">
          <a:blip r:embed="rId5" cstate="print"/>
          <a:srcRect r="28670" b="172"/>
          <a:stretch/>
        </p:blipFill>
        <p:spPr>
          <a:xfrm>
            <a:off x="220278" y="1887682"/>
            <a:ext cx="4898433" cy="3720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65793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ChangeArrowheads="1"/>
          </p:cNvSpPr>
          <p:nvPr/>
        </p:nvSpPr>
        <p:spPr bwMode="auto">
          <a:xfrm>
            <a:off x="323850" y="1778000"/>
            <a:ext cx="75612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>
                <a:solidFill>
                  <a:srgbClr val="0000FF"/>
                </a:solidFill>
              </a:rPr>
              <a:t>2</a:t>
            </a:r>
            <a:r>
              <a:rPr lang="fr-FR" altLang="fr-FR" sz="1800" b="1" baseline="30000">
                <a:solidFill>
                  <a:srgbClr val="0000FF"/>
                </a:solidFill>
              </a:rPr>
              <a:t>ème</a:t>
            </a:r>
            <a:r>
              <a:rPr lang="fr-FR" altLang="fr-FR" sz="1800" b="1">
                <a:solidFill>
                  <a:srgbClr val="0000FF"/>
                </a:solidFill>
              </a:rPr>
              <a:t> défi </a:t>
            </a:r>
            <a:r>
              <a:rPr lang="fr-FR" altLang="fr-FR" sz="1800">
                <a:solidFill>
                  <a:srgbClr val="0000FF"/>
                </a:solidFill>
              </a:rPr>
              <a:t>: Je vous mets au défi d’obtenir des neuvièmes d’unité. De quelle(s) manière(s) ? En partant de quelle(s) bande(s) de la collection ?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95288" y="2798763"/>
            <a:ext cx="75612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0000FF"/>
                </a:solidFill>
              </a:rPr>
              <a:t>Je vous mets au défi d’obtenir des seizièmes d’unité. De quelle(s) manière(s) ? En partant de quelle bande de la collection ? 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68313" y="3878263"/>
            <a:ext cx="77755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0000FF"/>
                </a:solidFill>
              </a:rPr>
              <a:t>Je vous mets au défi d’obtenir des douzièmes d’unité. ? De quelle(s) manière(s) ? En partant de quelle bande de la collection ?  </a:t>
            </a:r>
          </a:p>
        </p:txBody>
      </p:sp>
      <p:sp>
        <p:nvSpPr>
          <p:cNvPr id="6149" name="ZoneTexte 6"/>
          <p:cNvSpPr txBox="1">
            <a:spLocks noChangeArrowheads="1"/>
          </p:cNvSpPr>
          <p:nvPr/>
        </p:nvSpPr>
        <p:spPr bwMode="auto">
          <a:xfrm>
            <a:off x="323850" y="157163"/>
            <a:ext cx="8496300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00FF"/>
                </a:solidFill>
              </a:rPr>
              <a:t>2/ Je vous mets au défi d’enrichir cette collection, en procédant uniquement par pliage et en partant de n’importe quelle bande de la collection donnée.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>
                <a:solidFill>
                  <a:srgbClr val="0000FF"/>
                </a:solidFill>
              </a:rPr>
              <a:t>1</a:t>
            </a:r>
            <a:r>
              <a:rPr lang="fr-FR" altLang="fr-FR" sz="1800" b="1" baseline="30000">
                <a:solidFill>
                  <a:srgbClr val="0000FF"/>
                </a:solidFill>
              </a:rPr>
              <a:t>er</a:t>
            </a:r>
            <a:r>
              <a:rPr lang="fr-FR" altLang="fr-FR" sz="1800" b="1">
                <a:solidFill>
                  <a:srgbClr val="0000FF"/>
                </a:solidFill>
              </a:rPr>
              <a:t> défi 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00FF"/>
                </a:solidFill>
              </a:rPr>
              <a:t>Pouvez-vous faire des huitièmes d’unité ? De quelle manière ?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00FF"/>
                </a:solidFill>
              </a:rPr>
              <a:t>En partant de quelle(s) bande(s) de la collection ?</a:t>
            </a:r>
            <a:endParaRPr lang="fr-FR" altLang="fr-FR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06858" y="479281"/>
            <a:ext cx="77755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0000FF"/>
                </a:solidFill>
              </a:rPr>
              <a:t>Je vous mets au défi d’obtenir des douzièmes d’unité. ? De quelle(s) manière(s) ? En partant de quelle bande de la collection ?  </a:t>
            </a:r>
          </a:p>
        </p:txBody>
      </p:sp>
    </p:spTree>
    <p:extLst>
      <p:ext uri="{BB962C8B-B14F-4D97-AF65-F5344CB8AC3E}">
        <p14:creationId xmlns:p14="http://schemas.microsoft.com/office/powerpoint/2010/main" xmlns="" val="2986978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1110</TotalTime>
  <Words>389</Words>
  <Application>Microsoft Office PowerPoint</Application>
  <PresentationFormat>Affichage à l'écran (16:10)</PresentationFormat>
  <Paragraphs>61</Paragraphs>
  <Slides>26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7" baseType="lpstr">
      <vt:lpstr>Thème Office</vt:lpstr>
      <vt:lpstr>Diapositive 1</vt:lpstr>
      <vt:lpstr>Diapositive 2</vt:lpstr>
      <vt:lpstr>Mise en Train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</vt:vector>
  </TitlesOfParts>
  <Company>ChouPignon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Mise en Train</dc:title>
  <dc:creator>Bruno Rozanès</dc:creator>
  <cp:lastModifiedBy>Bruno Rozanès</cp:lastModifiedBy>
  <cp:revision>44</cp:revision>
  <dcterms:created xsi:type="dcterms:W3CDTF">2015-02-25T23:20:34Z</dcterms:created>
  <dcterms:modified xsi:type="dcterms:W3CDTF">2019-05-12T19:26:57Z</dcterms:modified>
</cp:coreProperties>
</file>